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9" r:id="rId23"/>
    <p:sldId id="280" r:id="rId24"/>
    <p:sldId id="281" r:id="rId25"/>
    <p:sldId id="282" r:id="rId26"/>
    <p:sldId id="292" r:id="rId27"/>
    <p:sldId id="283" r:id="rId28"/>
    <p:sldId id="284" r:id="rId29"/>
    <p:sldId id="293" r:id="rId30"/>
    <p:sldId id="285" r:id="rId31"/>
    <p:sldId id="286" r:id="rId32"/>
    <p:sldId id="287" r:id="rId33"/>
    <p:sldId id="294" r:id="rId34"/>
    <p:sldId id="295" r:id="rId35"/>
    <p:sldId id="296" r:id="rId36"/>
    <p:sldId id="297" r:id="rId37"/>
    <p:sldId id="298" r:id="rId38"/>
    <p:sldId id="299" r:id="rId39"/>
    <p:sldId id="300" r:id="rId40"/>
    <p:sldId id="301" r:id="rId41"/>
    <p:sldId id="302" r:id="rId42"/>
    <p:sldId id="303" r:id="rId43"/>
    <p:sldId id="288" r:id="rId44"/>
    <p:sldId id="304" r:id="rId45"/>
    <p:sldId id="305" r:id="rId46"/>
    <p:sldId id="306" r:id="rId47"/>
    <p:sldId id="307" r:id="rId48"/>
    <p:sldId id="291" r:id="rId49"/>
  </p:sldIdLst>
  <p:sldSz cx="18288000" cy="10287000"/>
  <p:notesSz cx="6858000" cy="9144000"/>
  <p:embeddedFontLst>
    <p:embeddedFont>
      <p:font typeface="Calibri" panose="020F0502020204030204" pitchFamily="34" charset="0"/>
      <p:regular r:id="rId50"/>
      <p:bold r:id="rId51"/>
      <p:italic r:id="rId52"/>
      <p:boldItalic r:id="rId53"/>
    </p:embeddedFont>
    <p:embeddedFont>
      <p:font typeface="Canva Sans" panose="020B0604020202020204" charset="0"/>
      <p:regular r:id="rId54"/>
    </p:embeddedFont>
    <p:embeddedFont>
      <p:font typeface="Canva Sans Bold" panose="020B0604020202020204" charset="0"/>
      <p:regular r:id="rId55"/>
    </p:embeddedFont>
    <p:embeddedFont>
      <p:font typeface="Poppins" panose="00000500000000000000" pitchFamily="2" charset="-70"/>
      <p:regular r:id="rId56"/>
      <p:bold r:id="rId57"/>
      <p:italic r:id="rId58"/>
      <p:boldItalic r:id="rId59"/>
    </p:embeddedFont>
    <p:embeddedFont>
      <p:font typeface="Poppins Bold" panose="00000800000000000000" charset="-70"/>
      <p:regular r:id="rId60"/>
    </p:embeddedFont>
    <p:embeddedFont>
      <p:font typeface="Segoe UI Light" panose="020B0502040204020203" pitchFamily="34" charset="0"/>
      <p:regular r:id="rId61"/>
      <p:italic r:id="rId6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70" d="100"/>
          <a:sy n="70" d="100"/>
        </p:scale>
        <p:origin x="774" y="286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font" Target="fonts/font1.fntdata"/><Relationship Id="rId55" Type="http://schemas.openxmlformats.org/officeDocument/2006/relationships/font" Target="fonts/font6.fntdata"/><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4.fntdata"/><Relationship Id="rId58" Type="http://schemas.openxmlformats.org/officeDocument/2006/relationships/font" Target="fonts/font9.fntdata"/><Relationship Id="rId66"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font" Target="fonts/font12.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font" Target="fonts/font7.fntdata"/><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font" Target="fonts/font2.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10.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5.fntdata"/><Relationship Id="rId62" Type="http://schemas.openxmlformats.org/officeDocument/2006/relationships/font" Target="fonts/font13.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font" Target="fonts/font8.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3.fntdata"/><Relationship Id="rId60" Type="http://schemas.openxmlformats.org/officeDocument/2006/relationships/font" Target="fonts/font11.fntdata"/><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3/25/2026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3/25/2026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3/25/2026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3/25/2026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3/25/2026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DDE7B5"/>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3/25/2026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jpeg"/><Relationship Id="rId3" Type="http://schemas.openxmlformats.org/officeDocument/2006/relationships/image" Target="../media/image2.svg"/><Relationship Id="rId7" Type="http://schemas.openxmlformats.org/officeDocument/2006/relationships/image" Target="../media/image6.sv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0.svg"/><Relationship Id="rId5" Type="http://schemas.openxmlformats.org/officeDocument/2006/relationships/image" Target="../media/image4.sv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svg"/></Relationships>
</file>

<file path=ppt/slides/_rels/slide10.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9.svg"/><Relationship Id="rId3" Type="http://schemas.openxmlformats.org/officeDocument/2006/relationships/image" Target="../media/image2.svg"/><Relationship Id="rId7" Type="http://schemas.openxmlformats.org/officeDocument/2006/relationships/image" Target="../media/image6.svg"/><Relationship Id="rId12" Type="http://schemas.openxmlformats.org/officeDocument/2006/relationships/image" Target="../media/image18.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7.svg"/><Relationship Id="rId5" Type="http://schemas.openxmlformats.org/officeDocument/2006/relationships/image" Target="../media/image4.svg"/><Relationship Id="rId10" Type="http://schemas.openxmlformats.org/officeDocument/2006/relationships/image" Target="../media/image16.png"/><Relationship Id="rId4" Type="http://schemas.openxmlformats.org/officeDocument/2006/relationships/image" Target="../media/image3.png"/><Relationship Id="rId9" Type="http://schemas.openxmlformats.org/officeDocument/2006/relationships/image" Target="../media/image8.svg"/><Relationship Id="rId14" Type="http://schemas.openxmlformats.org/officeDocument/2006/relationships/image" Target="../media/image20.png"/></Relationships>
</file>

<file path=ppt/slides/_rels/slide1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9.svg"/><Relationship Id="rId3" Type="http://schemas.openxmlformats.org/officeDocument/2006/relationships/image" Target="../media/image2.svg"/><Relationship Id="rId7" Type="http://schemas.openxmlformats.org/officeDocument/2006/relationships/image" Target="../media/image6.svg"/><Relationship Id="rId12" Type="http://schemas.openxmlformats.org/officeDocument/2006/relationships/image" Target="../media/image18.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7.svg"/><Relationship Id="rId5" Type="http://schemas.openxmlformats.org/officeDocument/2006/relationships/image" Target="../media/image4.svg"/><Relationship Id="rId10" Type="http://schemas.openxmlformats.org/officeDocument/2006/relationships/image" Target="../media/image16.png"/><Relationship Id="rId4" Type="http://schemas.openxmlformats.org/officeDocument/2006/relationships/image" Target="../media/image3.png"/><Relationship Id="rId9" Type="http://schemas.openxmlformats.org/officeDocument/2006/relationships/image" Target="../media/image8.svg"/><Relationship Id="rId14" Type="http://schemas.openxmlformats.org/officeDocument/2006/relationships/image" Target="../media/image20.png"/></Relationships>
</file>

<file path=ppt/slides/_rels/slide12.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9.svg"/><Relationship Id="rId3" Type="http://schemas.openxmlformats.org/officeDocument/2006/relationships/image" Target="../media/image2.svg"/><Relationship Id="rId7" Type="http://schemas.openxmlformats.org/officeDocument/2006/relationships/image" Target="../media/image6.svg"/><Relationship Id="rId12" Type="http://schemas.openxmlformats.org/officeDocument/2006/relationships/image" Target="../media/image18.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7.svg"/><Relationship Id="rId5" Type="http://schemas.openxmlformats.org/officeDocument/2006/relationships/image" Target="../media/image4.svg"/><Relationship Id="rId10" Type="http://schemas.openxmlformats.org/officeDocument/2006/relationships/image" Target="../media/image16.png"/><Relationship Id="rId4" Type="http://schemas.openxmlformats.org/officeDocument/2006/relationships/image" Target="../media/image3.png"/><Relationship Id="rId9" Type="http://schemas.openxmlformats.org/officeDocument/2006/relationships/image" Target="../media/image8.svg"/><Relationship Id="rId14" Type="http://schemas.openxmlformats.org/officeDocument/2006/relationships/image" Target="../media/image20.png"/></Relationships>
</file>

<file path=ppt/slides/_rels/slide13.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9.svg"/><Relationship Id="rId3" Type="http://schemas.openxmlformats.org/officeDocument/2006/relationships/image" Target="../media/image2.svg"/><Relationship Id="rId7" Type="http://schemas.openxmlformats.org/officeDocument/2006/relationships/image" Target="../media/image6.svg"/><Relationship Id="rId12" Type="http://schemas.openxmlformats.org/officeDocument/2006/relationships/image" Target="../media/image18.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7.svg"/><Relationship Id="rId5" Type="http://schemas.openxmlformats.org/officeDocument/2006/relationships/image" Target="../media/image4.svg"/><Relationship Id="rId10" Type="http://schemas.openxmlformats.org/officeDocument/2006/relationships/image" Target="../media/image16.png"/><Relationship Id="rId4" Type="http://schemas.openxmlformats.org/officeDocument/2006/relationships/image" Target="../media/image3.png"/><Relationship Id="rId9" Type="http://schemas.openxmlformats.org/officeDocument/2006/relationships/image" Target="../media/image8.svg"/><Relationship Id="rId14" Type="http://schemas.openxmlformats.org/officeDocument/2006/relationships/image" Target="../media/image20.png"/></Relationships>
</file>

<file path=ppt/slides/_rels/slide14.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9.svg"/><Relationship Id="rId3" Type="http://schemas.openxmlformats.org/officeDocument/2006/relationships/image" Target="../media/image2.svg"/><Relationship Id="rId7" Type="http://schemas.openxmlformats.org/officeDocument/2006/relationships/image" Target="../media/image6.svg"/><Relationship Id="rId12" Type="http://schemas.openxmlformats.org/officeDocument/2006/relationships/image" Target="../media/image18.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7.svg"/><Relationship Id="rId5" Type="http://schemas.openxmlformats.org/officeDocument/2006/relationships/image" Target="../media/image4.svg"/><Relationship Id="rId10" Type="http://schemas.openxmlformats.org/officeDocument/2006/relationships/image" Target="../media/image16.png"/><Relationship Id="rId4" Type="http://schemas.openxmlformats.org/officeDocument/2006/relationships/image" Target="../media/image3.png"/><Relationship Id="rId9" Type="http://schemas.openxmlformats.org/officeDocument/2006/relationships/image" Target="../media/image8.svg"/><Relationship Id="rId14" Type="http://schemas.openxmlformats.org/officeDocument/2006/relationships/image" Target="../media/image20.png"/></Relationships>
</file>

<file path=ppt/slides/_rels/slide15.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9.svg"/><Relationship Id="rId3" Type="http://schemas.openxmlformats.org/officeDocument/2006/relationships/image" Target="../media/image2.svg"/><Relationship Id="rId7" Type="http://schemas.openxmlformats.org/officeDocument/2006/relationships/image" Target="../media/image6.svg"/><Relationship Id="rId12" Type="http://schemas.openxmlformats.org/officeDocument/2006/relationships/image" Target="../media/image18.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7.svg"/><Relationship Id="rId5" Type="http://schemas.openxmlformats.org/officeDocument/2006/relationships/image" Target="../media/image4.svg"/><Relationship Id="rId10" Type="http://schemas.openxmlformats.org/officeDocument/2006/relationships/image" Target="../media/image16.png"/><Relationship Id="rId4" Type="http://schemas.openxmlformats.org/officeDocument/2006/relationships/image" Target="../media/image3.png"/><Relationship Id="rId9" Type="http://schemas.openxmlformats.org/officeDocument/2006/relationships/image" Target="../media/image8.svg"/><Relationship Id="rId14" Type="http://schemas.openxmlformats.org/officeDocument/2006/relationships/image" Target="../media/image20.png"/></Relationships>
</file>

<file path=ppt/slides/_rels/slide16.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9.svg"/><Relationship Id="rId3" Type="http://schemas.openxmlformats.org/officeDocument/2006/relationships/image" Target="../media/image2.svg"/><Relationship Id="rId7" Type="http://schemas.openxmlformats.org/officeDocument/2006/relationships/image" Target="../media/image6.svg"/><Relationship Id="rId12" Type="http://schemas.openxmlformats.org/officeDocument/2006/relationships/image" Target="../media/image18.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7.svg"/><Relationship Id="rId5" Type="http://schemas.openxmlformats.org/officeDocument/2006/relationships/image" Target="../media/image4.svg"/><Relationship Id="rId10" Type="http://schemas.openxmlformats.org/officeDocument/2006/relationships/image" Target="../media/image16.png"/><Relationship Id="rId4" Type="http://schemas.openxmlformats.org/officeDocument/2006/relationships/image" Target="../media/image3.png"/><Relationship Id="rId9" Type="http://schemas.openxmlformats.org/officeDocument/2006/relationships/image" Target="../media/image8.svg"/><Relationship Id="rId14" Type="http://schemas.openxmlformats.org/officeDocument/2006/relationships/image" Target="../media/image20.png"/></Relationships>
</file>

<file path=ppt/slides/_rels/slide1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6.png"/><Relationship Id="rId3" Type="http://schemas.openxmlformats.org/officeDocument/2006/relationships/image" Target="../media/image2.svg"/><Relationship Id="rId7" Type="http://schemas.openxmlformats.org/officeDocument/2006/relationships/image" Target="../media/image6.svg"/><Relationship Id="rId12" Type="http://schemas.openxmlformats.org/officeDocument/2006/relationships/image" Target="../media/image15.png"/><Relationship Id="rId17" Type="http://schemas.openxmlformats.org/officeDocument/2006/relationships/image" Target="../media/image20.png"/><Relationship Id="rId2" Type="http://schemas.openxmlformats.org/officeDocument/2006/relationships/image" Target="../media/image1.png"/><Relationship Id="rId16" Type="http://schemas.openxmlformats.org/officeDocument/2006/relationships/image" Target="../media/image19.sv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4.png"/><Relationship Id="rId5" Type="http://schemas.openxmlformats.org/officeDocument/2006/relationships/image" Target="../media/image4.svg"/><Relationship Id="rId15" Type="http://schemas.openxmlformats.org/officeDocument/2006/relationships/image" Target="../media/image18.png"/><Relationship Id="rId10" Type="http://schemas.openxmlformats.org/officeDocument/2006/relationships/image" Target="../media/image13.jpeg"/><Relationship Id="rId4" Type="http://schemas.openxmlformats.org/officeDocument/2006/relationships/image" Target="../media/image3.png"/><Relationship Id="rId9" Type="http://schemas.openxmlformats.org/officeDocument/2006/relationships/image" Target="../media/image8.svg"/><Relationship Id="rId14" Type="http://schemas.openxmlformats.org/officeDocument/2006/relationships/image" Target="../media/image17.svg"/></Relationships>
</file>

<file path=ppt/slides/_rels/slide2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9.svg"/><Relationship Id="rId3" Type="http://schemas.openxmlformats.org/officeDocument/2006/relationships/image" Target="../media/image2.svg"/><Relationship Id="rId7" Type="http://schemas.openxmlformats.org/officeDocument/2006/relationships/image" Target="../media/image6.svg"/><Relationship Id="rId12" Type="http://schemas.openxmlformats.org/officeDocument/2006/relationships/image" Target="../media/image18.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7.svg"/><Relationship Id="rId5" Type="http://schemas.openxmlformats.org/officeDocument/2006/relationships/image" Target="../media/image4.svg"/><Relationship Id="rId10" Type="http://schemas.openxmlformats.org/officeDocument/2006/relationships/image" Target="../media/image16.png"/><Relationship Id="rId4" Type="http://schemas.openxmlformats.org/officeDocument/2006/relationships/image" Target="../media/image3.png"/><Relationship Id="rId9" Type="http://schemas.openxmlformats.org/officeDocument/2006/relationships/image" Target="../media/image8.svg"/><Relationship Id="rId14" Type="http://schemas.openxmlformats.org/officeDocument/2006/relationships/image" Target="../media/image20.png"/></Relationships>
</file>

<file path=ppt/slides/_rels/slide23.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9.svg"/><Relationship Id="rId3" Type="http://schemas.openxmlformats.org/officeDocument/2006/relationships/image" Target="../media/image2.svg"/><Relationship Id="rId7" Type="http://schemas.openxmlformats.org/officeDocument/2006/relationships/image" Target="../media/image6.svg"/><Relationship Id="rId12" Type="http://schemas.openxmlformats.org/officeDocument/2006/relationships/image" Target="../media/image18.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7.svg"/><Relationship Id="rId5" Type="http://schemas.openxmlformats.org/officeDocument/2006/relationships/image" Target="../media/image4.svg"/><Relationship Id="rId15" Type="http://schemas.openxmlformats.org/officeDocument/2006/relationships/image" Target="../media/image37.png"/><Relationship Id="rId10" Type="http://schemas.openxmlformats.org/officeDocument/2006/relationships/image" Target="../media/image16.png"/><Relationship Id="rId4" Type="http://schemas.openxmlformats.org/officeDocument/2006/relationships/image" Target="../media/image3.png"/><Relationship Id="rId9" Type="http://schemas.openxmlformats.org/officeDocument/2006/relationships/image" Target="../media/image8.svg"/><Relationship Id="rId14" Type="http://schemas.openxmlformats.org/officeDocument/2006/relationships/image" Target="../media/image20.png"/></Relationships>
</file>

<file path=ppt/slides/_rels/slide24.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9.svg"/><Relationship Id="rId3" Type="http://schemas.openxmlformats.org/officeDocument/2006/relationships/image" Target="../media/image2.svg"/><Relationship Id="rId7" Type="http://schemas.openxmlformats.org/officeDocument/2006/relationships/image" Target="../media/image6.svg"/><Relationship Id="rId12" Type="http://schemas.openxmlformats.org/officeDocument/2006/relationships/image" Target="../media/image18.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7.svg"/><Relationship Id="rId5" Type="http://schemas.openxmlformats.org/officeDocument/2006/relationships/image" Target="../media/image4.svg"/><Relationship Id="rId10" Type="http://schemas.openxmlformats.org/officeDocument/2006/relationships/image" Target="../media/image16.png"/><Relationship Id="rId4" Type="http://schemas.openxmlformats.org/officeDocument/2006/relationships/image" Target="../media/image3.png"/><Relationship Id="rId9" Type="http://schemas.openxmlformats.org/officeDocument/2006/relationships/image" Target="../media/image8.svg"/><Relationship Id="rId14" Type="http://schemas.openxmlformats.org/officeDocument/2006/relationships/image" Target="../media/image20.png"/></Relationships>
</file>

<file path=ppt/slides/_rels/slide25.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9.svg"/><Relationship Id="rId3" Type="http://schemas.openxmlformats.org/officeDocument/2006/relationships/image" Target="../media/image2.svg"/><Relationship Id="rId7" Type="http://schemas.openxmlformats.org/officeDocument/2006/relationships/image" Target="../media/image6.svg"/><Relationship Id="rId12" Type="http://schemas.openxmlformats.org/officeDocument/2006/relationships/image" Target="../media/image18.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7.svg"/><Relationship Id="rId5" Type="http://schemas.openxmlformats.org/officeDocument/2006/relationships/image" Target="../media/image4.svg"/><Relationship Id="rId10" Type="http://schemas.openxmlformats.org/officeDocument/2006/relationships/image" Target="../media/image16.png"/><Relationship Id="rId4" Type="http://schemas.openxmlformats.org/officeDocument/2006/relationships/image" Target="../media/image3.png"/><Relationship Id="rId9" Type="http://schemas.openxmlformats.org/officeDocument/2006/relationships/image" Target="../media/image8.svg"/><Relationship Id="rId14" Type="http://schemas.openxmlformats.org/officeDocument/2006/relationships/image" Target="../media/image20.png"/></Relationships>
</file>

<file path=ppt/slides/_rels/slide26.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9.svg"/><Relationship Id="rId3" Type="http://schemas.openxmlformats.org/officeDocument/2006/relationships/image" Target="../media/image2.svg"/><Relationship Id="rId7" Type="http://schemas.openxmlformats.org/officeDocument/2006/relationships/image" Target="../media/image6.svg"/><Relationship Id="rId12" Type="http://schemas.openxmlformats.org/officeDocument/2006/relationships/image" Target="../media/image18.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7.svg"/><Relationship Id="rId5" Type="http://schemas.openxmlformats.org/officeDocument/2006/relationships/image" Target="../media/image4.svg"/><Relationship Id="rId15" Type="http://schemas.openxmlformats.org/officeDocument/2006/relationships/image" Target="../media/image38.png"/><Relationship Id="rId10" Type="http://schemas.openxmlformats.org/officeDocument/2006/relationships/image" Target="../media/image16.png"/><Relationship Id="rId4" Type="http://schemas.openxmlformats.org/officeDocument/2006/relationships/image" Target="../media/image3.png"/><Relationship Id="rId9" Type="http://schemas.openxmlformats.org/officeDocument/2006/relationships/image" Target="../media/image8.svg"/><Relationship Id="rId14" Type="http://schemas.openxmlformats.org/officeDocument/2006/relationships/image" Target="../media/image20.png"/></Relationships>
</file>

<file path=ppt/slides/_rels/slide27.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9.svg"/><Relationship Id="rId3" Type="http://schemas.openxmlformats.org/officeDocument/2006/relationships/image" Target="../media/image2.svg"/><Relationship Id="rId7" Type="http://schemas.openxmlformats.org/officeDocument/2006/relationships/image" Target="../media/image6.svg"/><Relationship Id="rId12" Type="http://schemas.openxmlformats.org/officeDocument/2006/relationships/image" Target="../media/image18.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7.svg"/><Relationship Id="rId5" Type="http://schemas.openxmlformats.org/officeDocument/2006/relationships/image" Target="../media/image4.svg"/><Relationship Id="rId10" Type="http://schemas.openxmlformats.org/officeDocument/2006/relationships/image" Target="../media/image16.png"/><Relationship Id="rId4" Type="http://schemas.openxmlformats.org/officeDocument/2006/relationships/image" Target="../media/image3.png"/><Relationship Id="rId9" Type="http://schemas.openxmlformats.org/officeDocument/2006/relationships/image" Target="../media/image8.svg"/><Relationship Id="rId14" Type="http://schemas.openxmlformats.org/officeDocument/2006/relationships/image" Target="../media/image20.png"/></Relationships>
</file>

<file path=ppt/slides/_rels/slide28.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9.svg"/><Relationship Id="rId3" Type="http://schemas.openxmlformats.org/officeDocument/2006/relationships/image" Target="../media/image2.svg"/><Relationship Id="rId7" Type="http://schemas.openxmlformats.org/officeDocument/2006/relationships/image" Target="../media/image6.svg"/><Relationship Id="rId12" Type="http://schemas.openxmlformats.org/officeDocument/2006/relationships/image" Target="../media/image18.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7.svg"/><Relationship Id="rId5" Type="http://schemas.openxmlformats.org/officeDocument/2006/relationships/image" Target="../media/image4.svg"/><Relationship Id="rId10" Type="http://schemas.openxmlformats.org/officeDocument/2006/relationships/image" Target="../media/image16.png"/><Relationship Id="rId4" Type="http://schemas.openxmlformats.org/officeDocument/2006/relationships/image" Target="../media/image3.png"/><Relationship Id="rId9" Type="http://schemas.openxmlformats.org/officeDocument/2006/relationships/image" Target="../media/image8.svg"/><Relationship Id="rId14" Type="http://schemas.openxmlformats.org/officeDocument/2006/relationships/image" Target="../media/image20.png"/></Relationships>
</file>

<file path=ppt/slides/_rels/slide29.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9.svg"/><Relationship Id="rId18" Type="http://schemas.openxmlformats.org/officeDocument/2006/relationships/image" Target="../media/image42.jpeg"/><Relationship Id="rId3" Type="http://schemas.openxmlformats.org/officeDocument/2006/relationships/image" Target="../media/image2.svg"/><Relationship Id="rId7" Type="http://schemas.openxmlformats.org/officeDocument/2006/relationships/image" Target="../media/image6.svg"/><Relationship Id="rId12" Type="http://schemas.openxmlformats.org/officeDocument/2006/relationships/image" Target="../media/image18.png"/><Relationship Id="rId17" Type="http://schemas.openxmlformats.org/officeDocument/2006/relationships/image" Target="../media/image41.jpeg"/><Relationship Id="rId2" Type="http://schemas.openxmlformats.org/officeDocument/2006/relationships/image" Target="../media/image1.png"/><Relationship Id="rId16" Type="http://schemas.openxmlformats.org/officeDocument/2006/relationships/image" Target="../media/image40.jpeg"/><Relationship Id="rId20" Type="http://schemas.openxmlformats.org/officeDocument/2006/relationships/image" Target="../media/image44.jpe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7.svg"/><Relationship Id="rId5" Type="http://schemas.openxmlformats.org/officeDocument/2006/relationships/image" Target="../media/image4.svg"/><Relationship Id="rId15" Type="http://schemas.openxmlformats.org/officeDocument/2006/relationships/image" Target="../media/image39.jpeg"/><Relationship Id="rId10" Type="http://schemas.openxmlformats.org/officeDocument/2006/relationships/image" Target="../media/image16.png"/><Relationship Id="rId19" Type="http://schemas.openxmlformats.org/officeDocument/2006/relationships/image" Target="../media/image43.jpeg"/><Relationship Id="rId4" Type="http://schemas.openxmlformats.org/officeDocument/2006/relationships/image" Target="../media/image3.png"/><Relationship Id="rId9" Type="http://schemas.openxmlformats.org/officeDocument/2006/relationships/image" Target="../media/image8.svg"/><Relationship Id="rId14" Type="http://schemas.openxmlformats.org/officeDocument/2006/relationships/image" Target="../media/image20.png"/></Relationships>
</file>

<file path=ppt/slides/_rels/slide3.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6.png"/><Relationship Id="rId3" Type="http://schemas.openxmlformats.org/officeDocument/2006/relationships/image" Target="../media/image2.svg"/><Relationship Id="rId7" Type="http://schemas.openxmlformats.org/officeDocument/2006/relationships/image" Target="../media/image6.svg"/><Relationship Id="rId12" Type="http://schemas.openxmlformats.org/officeDocument/2006/relationships/image" Target="../media/image23.png"/><Relationship Id="rId17" Type="http://schemas.openxmlformats.org/officeDocument/2006/relationships/image" Target="../media/image20.png"/><Relationship Id="rId2" Type="http://schemas.openxmlformats.org/officeDocument/2006/relationships/image" Target="../media/image1.png"/><Relationship Id="rId16" Type="http://schemas.openxmlformats.org/officeDocument/2006/relationships/image" Target="../media/image19.sv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22.png"/><Relationship Id="rId5" Type="http://schemas.openxmlformats.org/officeDocument/2006/relationships/image" Target="../media/image4.svg"/><Relationship Id="rId15" Type="http://schemas.openxmlformats.org/officeDocument/2006/relationships/image" Target="../media/image18.png"/><Relationship Id="rId10" Type="http://schemas.openxmlformats.org/officeDocument/2006/relationships/image" Target="../media/image21.png"/><Relationship Id="rId4" Type="http://schemas.openxmlformats.org/officeDocument/2006/relationships/image" Target="../media/image3.png"/><Relationship Id="rId9" Type="http://schemas.openxmlformats.org/officeDocument/2006/relationships/image" Target="../media/image8.svg"/><Relationship Id="rId14" Type="http://schemas.openxmlformats.org/officeDocument/2006/relationships/image" Target="../media/image17.svg"/></Relationships>
</file>

<file path=ppt/slides/_rels/slide30.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9.svg"/><Relationship Id="rId3" Type="http://schemas.openxmlformats.org/officeDocument/2006/relationships/image" Target="../media/image2.svg"/><Relationship Id="rId7" Type="http://schemas.openxmlformats.org/officeDocument/2006/relationships/image" Target="../media/image6.svg"/><Relationship Id="rId12" Type="http://schemas.openxmlformats.org/officeDocument/2006/relationships/image" Target="../media/image18.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7.svg"/><Relationship Id="rId5" Type="http://schemas.openxmlformats.org/officeDocument/2006/relationships/image" Target="../media/image4.svg"/><Relationship Id="rId10" Type="http://schemas.openxmlformats.org/officeDocument/2006/relationships/image" Target="../media/image16.png"/><Relationship Id="rId4" Type="http://schemas.openxmlformats.org/officeDocument/2006/relationships/image" Target="../media/image3.png"/><Relationship Id="rId9" Type="http://schemas.openxmlformats.org/officeDocument/2006/relationships/image" Target="../media/image8.svg"/><Relationship Id="rId14" Type="http://schemas.openxmlformats.org/officeDocument/2006/relationships/image" Target="../media/image20.png"/></Relationships>
</file>

<file path=ppt/slides/_rels/slide3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9.svg"/><Relationship Id="rId3" Type="http://schemas.openxmlformats.org/officeDocument/2006/relationships/image" Target="../media/image2.svg"/><Relationship Id="rId7" Type="http://schemas.openxmlformats.org/officeDocument/2006/relationships/image" Target="../media/image6.svg"/><Relationship Id="rId12" Type="http://schemas.openxmlformats.org/officeDocument/2006/relationships/image" Target="../media/image18.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7.svg"/><Relationship Id="rId5" Type="http://schemas.openxmlformats.org/officeDocument/2006/relationships/image" Target="../media/image4.svg"/><Relationship Id="rId10" Type="http://schemas.openxmlformats.org/officeDocument/2006/relationships/image" Target="../media/image16.png"/><Relationship Id="rId4" Type="http://schemas.openxmlformats.org/officeDocument/2006/relationships/image" Target="../media/image3.png"/><Relationship Id="rId9" Type="http://schemas.openxmlformats.org/officeDocument/2006/relationships/image" Target="../media/image8.svg"/><Relationship Id="rId14" Type="http://schemas.openxmlformats.org/officeDocument/2006/relationships/image" Target="../media/image20.png"/></Relationships>
</file>

<file path=ppt/slides/_rels/slide32.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9.svg"/><Relationship Id="rId3" Type="http://schemas.openxmlformats.org/officeDocument/2006/relationships/image" Target="../media/image2.svg"/><Relationship Id="rId7" Type="http://schemas.openxmlformats.org/officeDocument/2006/relationships/image" Target="../media/image6.svg"/><Relationship Id="rId12" Type="http://schemas.openxmlformats.org/officeDocument/2006/relationships/image" Target="../media/image18.png"/><Relationship Id="rId17" Type="http://schemas.openxmlformats.org/officeDocument/2006/relationships/image" Target="../media/image47.png"/><Relationship Id="rId2" Type="http://schemas.openxmlformats.org/officeDocument/2006/relationships/image" Target="../media/image1.png"/><Relationship Id="rId16" Type="http://schemas.openxmlformats.org/officeDocument/2006/relationships/image" Target="../media/image46.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7.svg"/><Relationship Id="rId5" Type="http://schemas.openxmlformats.org/officeDocument/2006/relationships/image" Target="../media/image4.svg"/><Relationship Id="rId15" Type="http://schemas.openxmlformats.org/officeDocument/2006/relationships/image" Target="../media/image45.png"/><Relationship Id="rId10" Type="http://schemas.openxmlformats.org/officeDocument/2006/relationships/image" Target="../media/image16.png"/><Relationship Id="rId4" Type="http://schemas.openxmlformats.org/officeDocument/2006/relationships/image" Target="../media/image3.png"/><Relationship Id="rId9" Type="http://schemas.openxmlformats.org/officeDocument/2006/relationships/image" Target="../media/image8.svg"/><Relationship Id="rId14" Type="http://schemas.openxmlformats.org/officeDocument/2006/relationships/image" Target="../media/image20.png"/></Relationships>
</file>

<file path=ppt/slides/_rels/slide33.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5.png"/><Relationship Id="rId18" Type="http://schemas.openxmlformats.org/officeDocument/2006/relationships/image" Target="../media/image17.svg"/><Relationship Id="rId3" Type="http://schemas.openxmlformats.org/officeDocument/2006/relationships/image" Target="../media/image49.jpeg"/><Relationship Id="rId7" Type="http://schemas.openxmlformats.org/officeDocument/2006/relationships/image" Target="../media/image53.jpeg"/><Relationship Id="rId12" Type="http://schemas.openxmlformats.org/officeDocument/2006/relationships/image" Target="../media/image4.svg"/><Relationship Id="rId17" Type="http://schemas.openxmlformats.org/officeDocument/2006/relationships/image" Target="../media/image16.png"/><Relationship Id="rId2" Type="http://schemas.openxmlformats.org/officeDocument/2006/relationships/image" Target="../media/image48.jpeg"/><Relationship Id="rId16" Type="http://schemas.openxmlformats.org/officeDocument/2006/relationships/image" Target="../media/image8.svg"/><Relationship Id="rId20" Type="http://schemas.openxmlformats.org/officeDocument/2006/relationships/image" Target="../media/image19.svg"/><Relationship Id="rId1" Type="http://schemas.openxmlformats.org/officeDocument/2006/relationships/slideLayout" Target="../slideLayouts/slideLayout2.xml"/><Relationship Id="rId6" Type="http://schemas.openxmlformats.org/officeDocument/2006/relationships/image" Target="../media/image52.jpeg"/><Relationship Id="rId11" Type="http://schemas.openxmlformats.org/officeDocument/2006/relationships/image" Target="../media/image3.png"/><Relationship Id="rId5" Type="http://schemas.openxmlformats.org/officeDocument/2006/relationships/image" Target="../media/image51.jpeg"/><Relationship Id="rId15" Type="http://schemas.openxmlformats.org/officeDocument/2006/relationships/image" Target="../media/image7.png"/><Relationship Id="rId10" Type="http://schemas.openxmlformats.org/officeDocument/2006/relationships/image" Target="../media/image2.svg"/><Relationship Id="rId19" Type="http://schemas.openxmlformats.org/officeDocument/2006/relationships/image" Target="../media/image18.png"/><Relationship Id="rId4" Type="http://schemas.openxmlformats.org/officeDocument/2006/relationships/image" Target="../media/image50.jpeg"/><Relationship Id="rId9" Type="http://schemas.openxmlformats.org/officeDocument/2006/relationships/image" Target="../media/image1.png"/><Relationship Id="rId14" Type="http://schemas.openxmlformats.org/officeDocument/2006/relationships/image" Target="../media/image6.svg"/></Relationships>
</file>

<file path=ppt/slides/_rels/slide34.xml.rels><?xml version="1.0" encoding="UTF-8" standalone="yes"?>
<Relationships xmlns="http://schemas.openxmlformats.org/package/2006/relationships"><Relationship Id="rId8" Type="http://schemas.openxmlformats.org/officeDocument/2006/relationships/image" Target="../media/image3.png"/><Relationship Id="rId13" Type="http://schemas.openxmlformats.org/officeDocument/2006/relationships/image" Target="../media/image8.svg"/><Relationship Id="rId3" Type="http://schemas.openxmlformats.org/officeDocument/2006/relationships/image" Target="../media/image55.jpeg"/><Relationship Id="rId7" Type="http://schemas.openxmlformats.org/officeDocument/2006/relationships/image" Target="../media/image2.svg"/><Relationship Id="rId12" Type="http://schemas.openxmlformats.org/officeDocument/2006/relationships/image" Target="../media/image7.png"/><Relationship Id="rId17" Type="http://schemas.openxmlformats.org/officeDocument/2006/relationships/image" Target="../media/image19.svg"/><Relationship Id="rId2" Type="http://schemas.openxmlformats.org/officeDocument/2006/relationships/image" Target="../media/image54.jpeg"/><Relationship Id="rId16"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image" Target="../media/image1.png"/><Relationship Id="rId11" Type="http://schemas.openxmlformats.org/officeDocument/2006/relationships/image" Target="../media/image6.svg"/><Relationship Id="rId5" Type="http://schemas.openxmlformats.org/officeDocument/2006/relationships/image" Target="../media/image20.png"/><Relationship Id="rId15" Type="http://schemas.openxmlformats.org/officeDocument/2006/relationships/image" Target="../media/image17.svg"/><Relationship Id="rId10" Type="http://schemas.openxmlformats.org/officeDocument/2006/relationships/image" Target="../media/image5.png"/><Relationship Id="rId4" Type="http://schemas.openxmlformats.org/officeDocument/2006/relationships/image" Target="../media/image56.jpeg"/><Relationship Id="rId9" Type="http://schemas.openxmlformats.org/officeDocument/2006/relationships/image" Target="../media/image4.svg"/><Relationship Id="rId14" Type="http://schemas.openxmlformats.org/officeDocument/2006/relationships/image" Target="../media/image16.png"/></Relationships>
</file>

<file path=ppt/slides/_rels/slide35.xml.rels><?xml version="1.0" encoding="UTF-8" standalone="yes"?>
<Relationships xmlns="http://schemas.openxmlformats.org/package/2006/relationships"><Relationship Id="rId8" Type="http://schemas.openxmlformats.org/officeDocument/2006/relationships/image" Target="../media/image3.png"/><Relationship Id="rId13" Type="http://schemas.openxmlformats.org/officeDocument/2006/relationships/image" Target="../media/image8.svg"/><Relationship Id="rId3" Type="http://schemas.openxmlformats.org/officeDocument/2006/relationships/image" Target="../media/image58.jpeg"/><Relationship Id="rId7" Type="http://schemas.openxmlformats.org/officeDocument/2006/relationships/image" Target="../media/image2.svg"/><Relationship Id="rId12" Type="http://schemas.openxmlformats.org/officeDocument/2006/relationships/image" Target="../media/image7.png"/><Relationship Id="rId17" Type="http://schemas.openxmlformats.org/officeDocument/2006/relationships/image" Target="../media/image19.svg"/><Relationship Id="rId2" Type="http://schemas.openxmlformats.org/officeDocument/2006/relationships/image" Target="../media/image57.jpeg"/><Relationship Id="rId16"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image" Target="../media/image1.png"/><Relationship Id="rId11" Type="http://schemas.openxmlformats.org/officeDocument/2006/relationships/image" Target="../media/image6.svg"/><Relationship Id="rId5" Type="http://schemas.openxmlformats.org/officeDocument/2006/relationships/image" Target="../media/image20.png"/><Relationship Id="rId15" Type="http://schemas.openxmlformats.org/officeDocument/2006/relationships/image" Target="../media/image17.svg"/><Relationship Id="rId10" Type="http://schemas.openxmlformats.org/officeDocument/2006/relationships/image" Target="../media/image5.png"/><Relationship Id="rId4" Type="http://schemas.openxmlformats.org/officeDocument/2006/relationships/image" Target="../media/image59.jpeg"/><Relationship Id="rId9" Type="http://schemas.openxmlformats.org/officeDocument/2006/relationships/image" Target="../media/image4.svg"/><Relationship Id="rId14" Type="http://schemas.openxmlformats.org/officeDocument/2006/relationships/image" Target="../media/image16.png"/></Relationships>
</file>

<file path=ppt/slides/_rels/slide36.xml.rels><?xml version="1.0" encoding="UTF-8" standalone="yes"?>
<Relationships xmlns="http://schemas.openxmlformats.org/package/2006/relationships"><Relationship Id="rId8" Type="http://schemas.openxmlformats.org/officeDocument/2006/relationships/image" Target="../media/image1.png"/><Relationship Id="rId13" Type="http://schemas.openxmlformats.org/officeDocument/2006/relationships/image" Target="../media/image6.svg"/><Relationship Id="rId18" Type="http://schemas.openxmlformats.org/officeDocument/2006/relationships/image" Target="../media/image18.png"/><Relationship Id="rId3" Type="http://schemas.openxmlformats.org/officeDocument/2006/relationships/image" Target="../media/image61.jpeg"/><Relationship Id="rId7" Type="http://schemas.openxmlformats.org/officeDocument/2006/relationships/image" Target="../media/image20.png"/><Relationship Id="rId12" Type="http://schemas.openxmlformats.org/officeDocument/2006/relationships/image" Target="../media/image5.png"/><Relationship Id="rId17" Type="http://schemas.openxmlformats.org/officeDocument/2006/relationships/image" Target="../media/image17.svg"/><Relationship Id="rId2" Type="http://schemas.openxmlformats.org/officeDocument/2006/relationships/image" Target="../media/image60.jpeg"/><Relationship Id="rId16"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image" Target="../media/image64.jpeg"/><Relationship Id="rId11" Type="http://schemas.openxmlformats.org/officeDocument/2006/relationships/image" Target="../media/image4.svg"/><Relationship Id="rId5" Type="http://schemas.openxmlformats.org/officeDocument/2006/relationships/image" Target="../media/image63.jpeg"/><Relationship Id="rId15" Type="http://schemas.openxmlformats.org/officeDocument/2006/relationships/image" Target="../media/image8.svg"/><Relationship Id="rId10" Type="http://schemas.openxmlformats.org/officeDocument/2006/relationships/image" Target="../media/image3.png"/><Relationship Id="rId19" Type="http://schemas.openxmlformats.org/officeDocument/2006/relationships/image" Target="../media/image19.svg"/><Relationship Id="rId4" Type="http://schemas.openxmlformats.org/officeDocument/2006/relationships/image" Target="../media/image62.jpeg"/><Relationship Id="rId9" Type="http://schemas.openxmlformats.org/officeDocument/2006/relationships/image" Target="../media/image2.svg"/><Relationship Id="rId14" Type="http://schemas.openxmlformats.org/officeDocument/2006/relationships/image" Target="../media/image7.png"/></Relationships>
</file>

<file path=ppt/slides/_rels/slide37.xml.rels><?xml version="1.0" encoding="UTF-8" standalone="yes"?>
<Relationships xmlns="http://schemas.openxmlformats.org/package/2006/relationships"><Relationship Id="rId8" Type="http://schemas.openxmlformats.org/officeDocument/2006/relationships/image" Target="../media/image1.png"/><Relationship Id="rId13" Type="http://schemas.openxmlformats.org/officeDocument/2006/relationships/image" Target="../media/image6.svg"/><Relationship Id="rId18" Type="http://schemas.openxmlformats.org/officeDocument/2006/relationships/image" Target="../media/image18.png"/><Relationship Id="rId3" Type="http://schemas.openxmlformats.org/officeDocument/2006/relationships/image" Target="../media/image66.jpeg"/><Relationship Id="rId7" Type="http://schemas.openxmlformats.org/officeDocument/2006/relationships/image" Target="../media/image20.png"/><Relationship Id="rId12" Type="http://schemas.openxmlformats.org/officeDocument/2006/relationships/image" Target="../media/image5.png"/><Relationship Id="rId17" Type="http://schemas.openxmlformats.org/officeDocument/2006/relationships/image" Target="../media/image17.svg"/><Relationship Id="rId2" Type="http://schemas.openxmlformats.org/officeDocument/2006/relationships/image" Target="../media/image65.jpeg"/><Relationship Id="rId16"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image" Target="../media/image69.jpeg"/><Relationship Id="rId11" Type="http://schemas.openxmlformats.org/officeDocument/2006/relationships/image" Target="../media/image4.svg"/><Relationship Id="rId5" Type="http://schemas.openxmlformats.org/officeDocument/2006/relationships/image" Target="../media/image68.jpeg"/><Relationship Id="rId15" Type="http://schemas.openxmlformats.org/officeDocument/2006/relationships/image" Target="../media/image8.svg"/><Relationship Id="rId10" Type="http://schemas.openxmlformats.org/officeDocument/2006/relationships/image" Target="../media/image3.png"/><Relationship Id="rId19" Type="http://schemas.openxmlformats.org/officeDocument/2006/relationships/image" Target="../media/image19.svg"/><Relationship Id="rId4" Type="http://schemas.openxmlformats.org/officeDocument/2006/relationships/image" Target="../media/image67.jpeg"/><Relationship Id="rId9" Type="http://schemas.openxmlformats.org/officeDocument/2006/relationships/image" Target="../media/image2.svg"/><Relationship Id="rId14" Type="http://schemas.openxmlformats.org/officeDocument/2006/relationships/image" Target="../media/image7.png"/></Relationships>
</file>

<file path=ppt/slides/_rels/slide38.xml.rels><?xml version="1.0" encoding="UTF-8" standalone="yes"?>
<Relationships xmlns="http://schemas.openxmlformats.org/package/2006/relationships"><Relationship Id="rId8" Type="http://schemas.openxmlformats.org/officeDocument/2006/relationships/image" Target="../media/image76.jpeg"/><Relationship Id="rId13" Type="http://schemas.openxmlformats.org/officeDocument/2006/relationships/image" Target="../media/image4.svg"/><Relationship Id="rId18" Type="http://schemas.openxmlformats.org/officeDocument/2006/relationships/image" Target="../media/image16.png"/><Relationship Id="rId3" Type="http://schemas.openxmlformats.org/officeDocument/2006/relationships/image" Target="../media/image71.jpeg"/><Relationship Id="rId21" Type="http://schemas.openxmlformats.org/officeDocument/2006/relationships/image" Target="../media/image19.svg"/><Relationship Id="rId7" Type="http://schemas.openxmlformats.org/officeDocument/2006/relationships/image" Target="../media/image75.jpeg"/><Relationship Id="rId12" Type="http://schemas.openxmlformats.org/officeDocument/2006/relationships/image" Target="../media/image3.png"/><Relationship Id="rId17" Type="http://schemas.openxmlformats.org/officeDocument/2006/relationships/image" Target="../media/image8.svg"/><Relationship Id="rId2" Type="http://schemas.openxmlformats.org/officeDocument/2006/relationships/image" Target="../media/image70.jpeg"/><Relationship Id="rId16" Type="http://schemas.openxmlformats.org/officeDocument/2006/relationships/image" Target="../media/image7.png"/><Relationship Id="rId20"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image" Target="../media/image74.jpeg"/><Relationship Id="rId11" Type="http://schemas.openxmlformats.org/officeDocument/2006/relationships/image" Target="../media/image2.svg"/><Relationship Id="rId5" Type="http://schemas.openxmlformats.org/officeDocument/2006/relationships/image" Target="../media/image73.jpeg"/><Relationship Id="rId15" Type="http://schemas.openxmlformats.org/officeDocument/2006/relationships/image" Target="../media/image6.svg"/><Relationship Id="rId10" Type="http://schemas.openxmlformats.org/officeDocument/2006/relationships/image" Target="../media/image1.png"/><Relationship Id="rId19" Type="http://schemas.openxmlformats.org/officeDocument/2006/relationships/image" Target="../media/image17.svg"/><Relationship Id="rId4" Type="http://schemas.openxmlformats.org/officeDocument/2006/relationships/image" Target="../media/image72.jpeg"/><Relationship Id="rId9" Type="http://schemas.openxmlformats.org/officeDocument/2006/relationships/image" Target="../media/image20.png"/><Relationship Id="rId14" Type="http://schemas.openxmlformats.org/officeDocument/2006/relationships/image" Target="../media/image5.png"/></Relationships>
</file>

<file path=ppt/slides/_rels/slide39.xml.rels><?xml version="1.0" encoding="UTF-8" standalone="yes"?>
<Relationships xmlns="http://schemas.openxmlformats.org/package/2006/relationships"><Relationship Id="rId8" Type="http://schemas.openxmlformats.org/officeDocument/2006/relationships/image" Target="../media/image3.png"/><Relationship Id="rId13" Type="http://schemas.openxmlformats.org/officeDocument/2006/relationships/image" Target="../media/image8.svg"/><Relationship Id="rId3" Type="http://schemas.openxmlformats.org/officeDocument/2006/relationships/image" Target="../media/image78.jpeg"/><Relationship Id="rId7" Type="http://schemas.openxmlformats.org/officeDocument/2006/relationships/image" Target="../media/image2.svg"/><Relationship Id="rId12" Type="http://schemas.openxmlformats.org/officeDocument/2006/relationships/image" Target="../media/image7.png"/><Relationship Id="rId17" Type="http://schemas.openxmlformats.org/officeDocument/2006/relationships/image" Target="../media/image19.svg"/><Relationship Id="rId2" Type="http://schemas.openxmlformats.org/officeDocument/2006/relationships/image" Target="../media/image77.jpeg"/><Relationship Id="rId16"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image" Target="../media/image1.png"/><Relationship Id="rId11" Type="http://schemas.openxmlformats.org/officeDocument/2006/relationships/image" Target="../media/image6.svg"/><Relationship Id="rId5" Type="http://schemas.openxmlformats.org/officeDocument/2006/relationships/image" Target="../media/image20.png"/><Relationship Id="rId15" Type="http://schemas.openxmlformats.org/officeDocument/2006/relationships/image" Target="../media/image17.svg"/><Relationship Id="rId10" Type="http://schemas.openxmlformats.org/officeDocument/2006/relationships/image" Target="../media/image5.png"/><Relationship Id="rId4" Type="http://schemas.openxmlformats.org/officeDocument/2006/relationships/image" Target="../media/image79.JPG"/><Relationship Id="rId9" Type="http://schemas.openxmlformats.org/officeDocument/2006/relationships/image" Target="../media/image4.svg"/><Relationship Id="rId14" Type="http://schemas.openxmlformats.org/officeDocument/2006/relationships/image" Target="../media/image16.png"/></Relationships>
</file>

<file path=ppt/slides/_rels/slide4.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27.svg"/><Relationship Id="rId3" Type="http://schemas.openxmlformats.org/officeDocument/2006/relationships/image" Target="../media/image2.svg"/><Relationship Id="rId7" Type="http://schemas.openxmlformats.org/officeDocument/2006/relationships/image" Target="../media/image6.svg"/><Relationship Id="rId12" Type="http://schemas.openxmlformats.org/officeDocument/2006/relationships/image" Target="../media/image26.png"/><Relationship Id="rId2" Type="http://schemas.openxmlformats.org/officeDocument/2006/relationships/image" Target="../media/image1.png"/><Relationship Id="rId16" Type="http://schemas.openxmlformats.org/officeDocument/2006/relationships/image" Target="../media/image30.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25.png"/><Relationship Id="rId5" Type="http://schemas.openxmlformats.org/officeDocument/2006/relationships/image" Target="../media/image4.svg"/><Relationship Id="rId15" Type="http://schemas.openxmlformats.org/officeDocument/2006/relationships/image" Target="../media/image29.svg"/><Relationship Id="rId10" Type="http://schemas.openxmlformats.org/officeDocument/2006/relationships/image" Target="../media/image24.png"/><Relationship Id="rId4" Type="http://schemas.openxmlformats.org/officeDocument/2006/relationships/image" Target="../media/image3.png"/><Relationship Id="rId9" Type="http://schemas.openxmlformats.org/officeDocument/2006/relationships/image" Target="../media/image8.svg"/><Relationship Id="rId14" Type="http://schemas.openxmlformats.org/officeDocument/2006/relationships/image" Target="../media/image28.png"/></Relationships>
</file>

<file path=ppt/slides/_rels/slide40.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5.png"/><Relationship Id="rId18" Type="http://schemas.openxmlformats.org/officeDocument/2006/relationships/image" Target="../media/image17.svg"/><Relationship Id="rId3" Type="http://schemas.openxmlformats.org/officeDocument/2006/relationships/image" Target="../media/image81.jpeg"/><Relationship Id="rId7" Type="http://schemas.openxmlformats.org/officeDocument/2006/relationships/image" Target="../media/image85.jpeg"/><Relationship Id="rId12" Type="http://schemas.openxmlformats.org/officeDocument/2006/relationships/image" Target="../media/image4.svg"/><Relationship Id="rId17" Type="http://schemas.openxmlformats.org/officeDocument/2006/relationships/image" Target="../media/image16.png"/><Relationship Id="rId2" Type="http://schemas.openxmlformats.org/officeDocument/2006/relationships/image" Target="../media/image80.jpeg"/><Relationship Id="rId16" Type="http://schemas.openxmlformats.org/officeDocument/2006/relationships/image" Target="../media/image8.svg"/><Relationship Id="rId20" Type="http://schemas.openxmlformats.org/officeDocument/2006/relationships/image" Target="../media/image19.svg"/><Relationship Id="rId1" Type="http://schemas.openxmlformats.org/officeDocument/2006/relationships/slideLayout" Target="../slideLayouts/slideLayout2.xml"/><Relationship Id="rId6" Type="http://schemas.openxmlformats.org/officeDocument/2006/relationships/image" Target="../media/image84.jpeg"/><Relationship Id="rId11" Type="http://schemas.openxmlformats.org/officeDocument/2006/relationships/image" Target="../media/image3.png"/><Relationship Id="rId5" Type="http://schemas.openxmlformats.org/officeDocument/2006/relationships/image" Target="../media/image83.jpeg"/><Relationship Id="rId15" Type="http://schemas.openxmlformats.org/officeDocument/2006/relationships/image" Target="../media/image7.png"/><Relationship Id="rId10" Type="http://schemas.openxmlformats.org/officeDocument/2006/relationships/image" Target="../media/image2.svg"/><Relationship Id="rId19" Type="http://schemas.openxmlformats.org/officeDocument/2006/relationships/image" Target="../media/image18.png"/><Relationship Id="rId4" Type="http://schemas.openxmlformats.org/officeDocument/2006/relationships/image" Target="../media/image82.jpeg"/><Relationship Id="rId9" Type="http://schemas.openxmlformats.org/officeDocument/2006/relationships/image" Target="../media/image1.png"/><Relationship Id="rId14" Type="http://schemas.openxmlformats.org/officeDocument/2006/relationships/image" Target="../media/image6.svg"/></Relationships>
</file>

<file path=ppt/slides/_rels/slide41.xml.rels><?xml version="1.0" encoding="UTF-8" standalone="yes"?>
<Relationships xmlns="http://schemas.openxmlformats.org/package/2006/relationships"><Relationship Id="rId8" Type="http://schemas.openxmlformats.org/officeDocument/2006/relationships/image" Target="../media/image92.jpeg"/><Relationship Id="rId13" Type="http://schemas.openxmlformats.org/officeDocument/2006/relationships/image" Target="../media/image4.svg"/><Relationship Id="rId18" Type="http://schemas.openxmlformats.org/officeDocument/2006/relationships/image" Target="../media/image16.png"/><Relationship Id="rId3" Type="http://schemas.openxmlformats.org/officeDocument/2006/relationships/image" Target="../media/image87.jpeg"/><Relationship Id="rId21" Type="http://schemas.openxmlformats.org/officeDocument/2006/relationships/image" Target="../media/image19.svg"/><Relationship Id="rId7" Type="http://schemas.openxmlformats.org/officeDocument/2006/relationships/image" Target="../media/image91.jpeg"/><Relationship Id="rId12" Type="http://schemas.openxmlformats.org/officeDocument/2006/relationships/image" Target="../media/image3.png"/><Relationship Id="rId17" Type="http://schemas.openxmlformats.org/officeDocument/2006/relationships/image" Target="../media/image8.svg"/><Relationship Id="rId2" Type="http://schemas.openxmlformats.org/officeDocument/2006/relationships/image" Target="../media/image86.jpeg"/><Relationship Id="rId16" Type="http://schemas.openxmlformats.org/officeDocument/2006/relationships/image" Target="../media/image7.png"/><Relationship Id="rId20"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image" Target="../media/image90.jpeg"/><Relationship Id="rId11" Type="http://schemas.openxmlformats.org/officeDocument/2006/relationships/image" Target="../media/image2.svg"/><Relationship Id="rId5" Type="http://schemas.openxmlformats.org/officeDocument/2006/relationships/image" Target="../media/image89.jpeg"/><Relationship Id="rId15" Type="http://schemas.openxmlformats.org/officeDocument/2006/relationships/image" Target="../media/image6.svg"/><Relationship Id="rId10" Type="http://schemas.openxmlformats.org/officeDocument/2006/relationships/image" Target="../media/image1.png"/><Relationship Id="rId19" Type="http://schemas.openxmlformats.org/officeDocument/2006/relationships/image" Target="../media/image17.svg"/><Relationship Id="rId4" Type="http://schemas.openxmlformats.org/officeDocument/2006/relationships/image" Target="../media/image88.jpeg"/><Relationship Id="rId9" Type="http://schemas.openxmlformats.org/officeDocument/2006/relationships/image" Target="../media/image20.png"/><Relationship Id="rId14" Type="http://schemas.openxmlformats.org/officeDocument/2006/relationships/image" Target="../media/image5.png"/></Relationships>
</file>

<file path=ppt/slides/_rels/slide42.xml.rels><?xml version="1.0" encoding="UTF-8" standalone="yes"?>
<Relationships xmlns="http://schemas.openxmlformats.org/package/2006/relationships"><Relationship Id="rId8" Type="http://schemas.openxmlformats.org/officeDocument/2006/relationships/image" Target="../media/image3.png"/><Relationship Id="rId13" Type="http://schemas.openxmlformats.org/officeDocument/2006/relationships/image" Target="../media/image8.svg"/><Relationship Id="rId3" Type="http://schemas.openxmlformats.org/officeDocument/2006/relationships/image" Target="../media/image94.jpeg"/><Relationship Id="rId7" Type="http://schemas.openxmlformats.org/officeDocument/2006/relationships/image" Target="../media/image2.svg"/><Relationship Id="rId12" Type="http://schemas.openxmlformats.org/officeDocument/2006/relationships/image" Target="../media/image7.png"/><Relationship Id="rId17" Type="http://schemas.openxmlformats.org/officeDocument/2006/relationships/image" Target="../media/image19.svg"/><Relationship Id="rId2" Type="http://schemas.openxmlformats.org/officeDocument/2006/relationships/image" Target="../media/image93.jpeg"/><Relationship Id="rId16"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image" Target="../media/image1.png"/><Relationship Id="rId11" Type="http://schemas.openxmlformats.org/officeDocument/2006/relationships/image" Target="../media/image6.svg"/><Relationship Id="rId5" Type="http://schemas.openxmlformats.org/officeDocument/2006/relationships/image" Target="../media/image20.png"/><Relationship Id="rId15" Type="http://schemas.openxmlformats.org/officeDocument/2006/relationships/image" Target="../media/image17.svg"/><Relationship Id="rId10" Type="http://schemas.openxmlformats.org/officeDocument/2006/relationships/image" Target="../media/image5.png"/><Relationship Id="rId4" Type="http://schemas.openxmlformats.org/officeDocument/2006/relationships/image" Target="../media/image95.jpeg"/><Relationship Id="rId9" Type="http://schemas.openxmlformats.org/officeDocument/2006/relationships/image" Target="../media/image4.svg"/><Relationship Id="rId14" Type="http://schemas.openxmlformats.org/officeDocument/2006/relationships/image" Target="../media/image16.png"/></Relationships>
</file>

<file path=ppt/slides/_rels/slide43.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9.svg"/><Relationship Id="rId3" Type="http://schemas.openxmlformats.org/officeDocument/2006/relationships/image" Target="../media/image2.svg"/><Relationship Id="rId7" Type="http://schemas.openxmlformats.org/officeDocument/2006/relationships/image" Target="../media/image6.svg"/><Relationship Id="rId12" Type="http://schemas.openxmlformats.org/officeDocument/2006/relationships/image" Target="../media/image18.png"/><Relationship Id="rId2" Type="http://schemas.openxmlformats.org/officeDocument/2006/relationships/image" Target="../media/image1.png"/><Relationship Id="rId16" Type="http://schemas.openxmlformats.org/officeDocument/2006/relationships/image" Target="../media/image97.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7.svg"/><Relationship Id="rId5" Type="http://schemas.openxmlformats.org/officeDocument/2006/relationships/image" Target="../media/image4.svg"/><Relationship Id="rId15" Type="http://schemas.openxmlformats.org/officeDocument/2006/relationships/image" Target="../media/image96.png"/><Relationship Id="rId10" Type="http://schemas.openxmlformats.org/officeDocument/2006/relationships/image" Target="../media/image16.png"/><Relationship Id="rId4" Type="http://schemas.openxmlformats.org/officeDocument/2006/relationships/image" Target="../media/image3.png"/><Relationship Id="rId9" Type="http://schemas.openxmlformats.org/officeDocument/2006/relationships/image" Target="../media/image8.svg"/><Relationship Id="rId14" Type="http://schemas.openxmlformats.org/officeDocument/2006/relationships/image" Target="../media/image20.png"/></Relationships>
</file>

<file path=ppt/slides/_rels/slide44.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17.svg"/><Relationship Id="rId3" Type="http://schemas.openxmlformats.org/officeDocument/2006/relationships/image" Target="../media/image20.png"/><Relationship Id="rId7" Type="http://schemas.openxmlformats.org/officeDocument/2006/relationships/image" Target="../media/image4.svg"/><Relationship Id="rId12" Type="http://schemas.openxmlformats.org/officeDocument/2006/relationships/image" Target="../media/image16.png"/><Relationship Id="rId2" Type="http://schemas.openxmlformats.org/officeDocument/2006/relationships/image" Target="../media/image98.jpeg"/><Relationship Id="rId1" Type="http://schemas.openxmlformats.org/officeDocument/2006/relationships/slideLayout" Target="../slideLayouts/slideLayout2.xml"/><Relationship Id="rId6" Type="http://schemas.openxmlformats.org/officeDocument/2006/relationships/image" Target="../media/image3.png"/><Relationship Id="rId11" Type="http://schemas.openxmlformats.org/officeDocument/2006/relationships/image" Target="../media/image8.svg"/><Relationship Id="rId5" Type="http://schemas.openxmlformats.org/officeDocument/2006/relationships/image" Target="../media/image2.svg"/><Relationship Id="rId15" Type="http://schemas.openxmlformats.org/officeDocument/2006/relationships/image" Target="../media/image19.svg"/><Relationship Id="rId10" Type="http://schemas.openxmlformats.org/officeDocument/2006/relationships/image" Target="../media/image7.png"/><Relationship Id="rId4" Type="http://schemas.openxmlformats.org/officeDocument/2006/relationships/image" Target="../media/image1.png"/><Relationship Id="rId9" Type="http://schemas.openxmlformats.org/officeDocument/2006/relationships/image" Target="../media/image6.svg"/><Relationship Id="rId14" Type="http://schemas.openxmlformats.org/officeDocument/2006/relationships/image" Target="../media/image18.png"/></Relationships>
</file>

<file path=ppt/slides/_rels/slide45.xml.rels><?xml version="1.0" encoding="UTF-8" standalone="yes"?>
<Relationships xmlns="http://schemas.openxmlformats.org/package/2006/relationships"><Relationship Id="rId8" Type="http://schemas.openxmlformats.org/officeDocument/2006/relationships/image" Target="../media/image2.svg"/><Relationship Id="rId13" Type="http://schemas.openxmlformats.org/officeDocument/2006/relationships/image" Target="../media/image7.png"/><Relationship Id="rId18" Type="http://schemas.openxmlformats.org/officeDocument/2006/relationships/image" Target="../media/image19.svg"/><Relationship Id="rId3" Type="http://schemas.openxmlformats.org/officeDocument/2006/relationships/hyperlink" Target="https://www.youtube.com/watch?v=9phcUeNc8DI" TargetMode="External"/><Relationship Id="rId7" Type="http://schemas.openxmlformats.org/officeDocument/2006/relationships/image" Target="../media/image1.png"/><Relationship Id="rId12" Type="http://schemas.openxmlformats.org/officeDocument/2006/relationships/image" Target="../media/image6.svg"/><Relationship Id="rId17" Type="http://schemas.openxmlformats.org/officeDocument/2006/relationships/image" Target="../media/image18.png"/><Relationship Id="rId2" Type="http://schemas.openxmlformats.org/officeDocument/2006/relationships/hyperlink" Target="https://www.youtube.com/watch?v=YTc3uK9h0ac" TargetMode="External"/><Relationship Id="rId16" Type="http://schemas.openxmlformats.org/officeDocument/2006/relationships/image" Target="../media/image17.svg"/><Relationship Id="rId1" Type="http://schemas.openxmlformats.org/officeDocument/2006/relationships/slideLayout" Target="../slideLayouts/slideLayout2.xml"/><Relationship Id="rId6" Type="http://schemas.openxmlformats.org/officeDocument/2006/relationships/image" Target="../media/image20.png"/><Relationship Id="rId11" Type="http://schemas.openxmlformats.org/officeDocument/2006/relationships/image" Target="../media/image5.png"/><Relationship Id="rId5" Type="http://schemas.openxmlformats.org/officeDocument/2006/relationships/hyperlink" Target="https://www.youtube.com/watch?v=vjDrN2t9FMc" TargetMode="External"/><Relationship Id="rId15" Type="http://schemas.openxmlformats.org/officeDocument/2006/relationships/image" Target="../media/image16.png"/><Relationship Id="rId10" Type="http://schemas.openxmlformats.org/officeDocument/2006/relationships/image" Target="../media/image4.svg"/><Relationship Id="rId4" Type="http://schemas.openxmlformats.org/officeDocument/2006/relationships/hyperlink" Target="https://www.youtube.com/watch?v=-2qZGGo8cjk" TargetMode="External"/><Relationship Id="rId9" Type="http://schemas.openxmlformats.org/officeDocument/2006/relationships/image" Target="../media/image3.png"/><Relationship Id="rId14" Type="http://schemas.openxmlformats.org/officeDocument/2006/relationships/image" Target="../media/image8.svg"/></Relationships>
</file>

<file path=ppt/slides/_rels/slide46.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17.svg"/><Relationship Id="rId3" Type="http://schemas.openxmlformats.org/officeDocument/2006/relationships/image" Target="../media/image20.png"/><Relationship Id="rId7" Type="http://schemas.openxmlformats.org/officeDocument/2006/relationships/image" Target="../media/image4.svg"/><Relationship Id="rId12" Type="http://schemas.openxmlformats.org/officeDocument/2006/relationships/image" Target="../media/image16.png"/><Relationship Id="rId2" Type="http://schemas.openxmlformats.org/officeDocument/2006/relationships/hyperlink" Target="https://maciunmacies.valoda.lv/speles/digitals-macibu-materials-macibu-un-parbaudes-uzdevumi-5-6-gadus-veciem-diasporas-skoleniem/" TargetMode="External"/><Relationship Id="rId1" Type="http://schemas.openxmlformats.org/officeDocument/2006/relationships/slideLayout" Target="../slideLayouts/slideLayout2.xml"/><Relationship Id="rId6" Type="http://schemas.openxmlformats.org/officeDocument/2006/relationships/image" Target="../media/image3.png"/><Relationship Id="rId11" Type="http://schemas.openxmlformats.org/officeDocument/2006/relationships/image" Target="../media/image8.svg"/><Relationship Id="rId5" Type="http://schemas.openxmlformats.org/officeDocument/2006/relationships/image" Target="../media/image2.svg"/><Relationship Id="rId15" Type="http://schemas.openxmlformats.org/officeDocument/2006/relationships/image" Target="../media/image19.svg"/><Relationship Id="rId10" Type="http://schemas.openxmlformats.org/officeDocument/2006/relationships/image" Target="../media/image7.png"/><Relationship Id="rId4" Type="http://schemas.openxmlformats.org/officeDocument/2006/relationships/image" Target="../media/image1.png"/><Relationship Id="rId9" Type="http://schemas.openxmlformats.org/officeDocument/2006/relationships/image" Target="../media/image6.svg"/><Relationship Id="rId14" Type="http://schemas.openxmlformats.org/officeDocument/2006/relationships/image" Target="../media/image18.png"/></Relationships>
</file>

<file path=ppt/slides/_rels/slide47.xml.rels><?xml version="1.0" encoding="UTF-8" standalone="yes"?>
<Relationships xmlns="http://schemas.openxmlformats.org/package/2006/relationships"><Relationship Id="rId8" Type="http://schemas.openxmlformats.org/officeDocument/2006/relationships/image" Target="../media/image6.svg"/><Relationship Id="rId13" Type="http://schemas.openxmlformats.org/officeDocument/2006/relationships/image" Target="../media/image18.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7.svg"/><Relationship Id="rId2" Type="http://schemas.openxmlformats.org/officeDocument/2006/relationships/image" Target="../media/image20.png"/><Relationship Id="rId1" Type="http://schemas.openxmlformats.org/officeDocument/2006/relationships/slideLayout" Target="../slideLayouts/slideLayout2.xml"/><Relationship Id="rId6" Type="http://schemas.openxmlformats.org/officeDocument/2006/relationships/image" Target="../media/image4.svg"/><Relationship Id="rId11" Type="http://schemas.openxmlformats.org/officeDocument/2006/relationships/image" Target="../media/image16.png"/><Relationship Id="rId5" Type="http://schemas.openxmlformats.org/officeDocument/2006/relationships/image" Target="../media/image3.png"/><Relationship Id="rId10" Type="http://schemas.openxmlformats.org/officeDocument/2006/relationships/image" Target="../media/image8.svg"/><Relationship Id="rId4" Type="http://schemas.openxmlformats.org/officeDocument/2006/relationships/image" Target="../media/image2.svg"/><Relationship Id="rId9" Type="http://schemas.openxmlformats.org/officeDocument/2006/relationships/image" Target="../media/image7.png"/><Relationship Id="rId14" Type="http://schemas.openxmlformats.org/officeDocument/2006/relationships/image" Target="../media/image19.svg"/></Relationships>
</file>

<file path=ppt/slides/_rels/slide48.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jpeg"/><Relationship Id="rId3" Type="http://schemas.openxmlformats.org/officeDocument/2006/relationships/image" Target="../media/image2.svg"/><Relationship Id="rId7" Type="http://schemas.openxmlformats.org/officeDocument/2006/relationships/image" Target="../media/image6.sv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0.svg"/><Relationship Id="rId5" Type="http://schemas.openxmlformats.org/officeDocument/2006/relationships/image" Target="../media/image4.sv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svg"/></Relationships>
</file>

<file path=ppt/slides/_rels/slide5.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9.svg"/><Relationship Id="rId3" Type="http://schemas.openxmlformats.org/officeDocument/2006/relationships/image" Target="../media/image2.svg"/><Relationship Id="rId7" Type="http://schemas.openxmlformats.org/officeDocument/2006/relationships/image" Target="../media/image6.svg"/><Relationship Id="rId12" Type="http://schemas.openxmlformats.org/officeDocument/2006/relationships/image" Target="../media/image18.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7.svg"/><Relationship Id="rId5" Type="http://schemas.openxmlformats.org/officeDocument/2006/relationships/image" Target="../media/image4.svg"/><Relationship Id="rId10" Type="http://schemas.openxmlformats.org/officeDocument/2006/relationships/image" Target="../media/image16.png"/><Relationship Id="rId4" Type="http://schemas.openxmlformats.org/officeDocument/2006/relationships/image" Target="../media/image3.png"/><Relationship Id="rId9" Type="http://schemas.openxmlformats.org/officeDocument/2006/relationships/image" Target="../media/image8.svg"/><Relationship Id="rId14" Type="http://schemas.openxmlformats.org/officeDocument/2006/relationships/image" Target="../media/image20.png"/></Relationships>
</file>

<file path=ppt/slides/_rels/slide6.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9.svg"/><Relationship Id="rId3" Type="http://schemas.openxmlformats.org/officeDocument/2006/relationships/image" Target="../media/image2.svg"/><Relationship Id="rId7" Type="http://schemas.openxmlformats.org/officeDocument/2006/relationships/image" Target="../media/image6.svg"/><Relationship Id="rId12" Type="http://schemas.openxmlformats.org/officeDocument/2006/relationships/image" Target="../media/image18.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7.svg"/><Relationship Id="rId5" Type="http://schemas.openxmlformats.org/officeDocument/2006/relationships/image" Target="../media/image4.svg"/><Relationship Id="rId10" Type="http://schemas.openxmlformats.org/officeDocument/2006/relationships/image" Target="../media/image16.png"/><Relationship Id="rId4" Type="http://schemas.openxmlformats.org/officeDocument/2006/relationships/image" Target="../media/image3.png"/><Relationship Id="rId9" Type="http://schemas.openxmlformats.org/officeDocument/2006/relationships/image" Target="../media/image8.svg"/><Relationship Id="rId14" Type="http://schemas.openxmlformats.org/officeDocument/2006/relationships/image" Target="../media/image20.png"/></Relationships>
</file>

<file path=ppt/slides/_rels/slide7.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9.svg"/><Relationship Id="rId3" Type="http://schemas.openxmlformats.org/officeDocument/2006/relationships/image" Target="../media/image2.svg"/><Relationship Id="rId7" Type="http://schemas.openxmlformats.org/officeDocument/2006/relationships/image" Target="../media/image6.svg"/><Relationship Id="rId12" Type="http://schemas.openxmlformats.org/officeDocument/2006/relationships/image" Target="../media/image18.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7.svg"/><Relationship Id="rId5" Type="http://schemas.openxmlformats.org/officeDocument/2006/relationships/image" Target="../media/image4.svg"/><Relationship Id="rId10" Type="http://schemas.openxmlformats.org/officeDocument/2006/relationships/image" Target="../media/image16.png"/><Relationship Id="rId4" Type="http://schemas.openxmlformats.org/officeDocument/2006/relationships/image" Target="../media/image3.png"/><Relationship Id="rId9" Type="http://schemas.openxmlformats.org/officeDocument/2006/relationships/image" Target="../media/image8.svg"/><Relationship Id="rId14" Type="http://schemas.openxmlformats.org/officeDocument/2006/relationships/image" Target="../media/image20.png"/></Relationships>
</file>

<file path=ppt/slides/_rels/slide8.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9.svg"/><Relationship Id="rId3" Type="http://schemas.openxmlformats.org/officeDocument/2006/relationships/image" Target="../media/image2.svg"/><Relationship Id="rId7" Type="http://schemas.openxmlformats.org/officeDocument/2006/relationships/image" Target="../media/image6.svg"/><Relationship Id="rId12" Type="http://schemas.openxmlformats.org/officeDocument/2006/relationships/image" Target="../media/image18.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7.svg"/><Relationship Id="rId5" Type="http://schemas.openxmlformats.org/officeDocument/2006/relationships/image" Target="../media/image4.svg"/><Relationship Id="rId10" Type="http://schemas.openxmlformats.org/officeDocument/2006/relationships/image" Target="../media/image16.png"/><Relationship Id="rId4" Type="http://schemas.openxmlformats.org/officeDocument/2006/relationships/image" Target="../media/image3.png"/><Relationship Id="rId9" Type="http://schemas.openxmlformats.org/officeDocument/2006/relationships/image" Target="../media/image8.svg"/><Relationship Id="rId14" Type="http://schemas.openxmlformats.org/officeDocument/2006/relationships/image" Target="../media/image20.png"/></Relationships>
</file>

<file path=ppt/slides/_rels/slide9.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9.svg"/><Relationship Id="rId3" Type="http://schemas.openxmlformats.org/officeDocument/2006/relationships/image" Target="../media/image2.svg"/><Relationship Id="rId7" Type="http://schemas.openxmlformats.org/officeDocument/2006/relationships/image" Target="../media/image6.svg"/><Relationship Id="rId12" Type="http://schemas.openxmlformats.org/officeDocument/2006/relationships/image" Target="../media/image18.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7.svg"/><Relationship Id="rId5" Type="http://schemas.openxmlformats.org/officeDocument/2006/relationships/image" Target="../media/image4.svg"/><Relationship Id="rId10" Type="http://schemas.openxmlformats.org/officeDocument/2006/relationships/image" Target="../media/image16.png"/><Relationship Id="rId4" Type="http://schemas.openxmlformats.org/officeDocument/2006/relationships/image" Target="../media/image3.png"/><Relationship Id="rId9" Type="http://schemas.openxmlformats.org/officeDocument/2006/relationships/image" Target="../media/image8.svg"/><Relationship Id="rId1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Freeform 2"/>
          <p:cNvSpPr/>
          <p:nvPr/>
        </p:nvSpPr>
        <p:spPr>
          <a:xfrm rot="-2764167">
            <a:off x="13799870" y="-3017577"/>
            <a:ext cx="16322154" cy="16322154"/>
          </a:xfrm>
          <a:custGeom>
            <a:avLst/>
            <a:gdLst/>
            <a:ahLst/>
            <a:cxnLst/>
            <a:rect l="l" t="t" r="r" b="b"/>
            <a:pathLst>
              <a:path w="16322154" h="16322154">
                <a:moveTo>
                  <a:pt x="0" y="0"/>
                </a:moveTo>
                <a:lnTo>
                  <a:pt x="16322154" y="0"/>
                </a:lnTo>
                <a:lnTo>
                  <a:pt x="16322154" y="16322154"/>
                </a:lnTo>
                <a:lnTo>
                  <a:pt x="0" y="1632215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TextBox 3"/>
          <p:cNvSpPr txBox="1"/>
          <p:nvPr/>
        </p:nvSpPr>
        <p:spPr>
          <a:xfrm>
            <a:off x="1238792" y="3211033"/>
            <a:ext cx="15357922" cy="3537567"/>
          </a:xfrm>
          <a:prstGeom prst="rect">
            <a:avLst/>
          </a:prstGeom>
        </p:spPr>
        <p:txBody>
          <a:bodyPr lIns="0" tIns="0" rIns="0" bIns="0" rtlCol="0" anchor="t">
            <a:spAutoFit/>
          </a:bodyPr>
          <a:lstStyle/>
          <a:p>
            <a:pPr algn="ctr">
              <a:lnSpc>
                <a:spcPts val="6682"/>
              </a:lnSpc>
            </a:pPr>
            <a:r>
              <a:rPr lang="en-US" sz="7593" b="1" spc="129">
                <a:solidFill>
                  <a:srgbClr val="364F2D"/>
                </a:solidFill>
                <a:latin typeface="Poppins Bold"/>
                <a:ea typeface="Poppins Bold"/>
                <a:cs typeface="Poppins Bold"/>
                <a:sym typeface="Poppins Bold"/>
              </a:rPr>
              <a:t>Priekuļu PII "Mežmaliņa" pieredze atbalsta sniegšanā bērniem ar speciālām vajadzībām</a:t>
            </a:r>
          </a:p>
        </p:txBody>
      </p:sp>
      <p:sp>
        <p:nvSpPr>
          <p:cNvPr id="4" name="Freeform 4"/>
          <p:cNvSpPr/>
          <p:nvPr/>
        </p:nvSpPr>
        <p:spPr>
          <a:xfrm rot="-8439967">
            <a:off x="-2061474" y="2094864"/>
            <a:ext cx="3494091" cy="6352892"/>
          </a:xfrm>
          <a:custGeom>
            <a:avLst/>
            <a:gdLst/>
            <a:ahLst/>
            <a:cxnLst/>
            <a:rect l="l" t="t" r="r" b="b"/>
            <a:pathLst>
              <a:path w="3494091" h="6352892">
                <a:moveTo>
                  <a:pt x="0" y="0"/>
                </a:moveTo>
                <a:lnTo>
                  <a:pt x="3494090" y="0"/>
                </a:lnTo>
                <a:lnTo>
                  <a:pt x="3494090" y="6352892"/>
                </a:lnTo>
                <a:lnTo>
                  <a:pt x="0" y="6352892"/>
                </a:lnTo>
                <a:lnTo>
                  <a:pt x="0" y="0"/>
                </a:lnTo>
                <a:close/>
              </a:path>
            </a:pathLst>
          </a:custGeom>
          <a:blipFill>
            <a:blip r:embed="rId4">
              <a:extLst>
                <a:ext uri="{96DAC541-7B7A-43D3-8B79-37D633B846F1}">
                  <asvg:svgBlip xmlns:asvg="http://schemas.microsoft.com/office/drawing/2016/SVG/main" r:embed="rId5"/>
                </a:ext>
              </a:extLst>
            </a:blip>
            <a:stretch>
              <a:fillRect/>
            </a:stretch>
          </a:blipFill>
          <a:ln cap="sq">
            <a:noFill/>
            <a:prstDash val="solid"/>
            <a:miter/>
          </a:ln>
        </p:spPr>
      </p:sp>
      <p:sp>
        <p:nvSpPr>
          <p:cNvPr id="5" name="Freeform 5"/>
          <p:cNvSpPr/>
          <p:nvPr/>
        </p:nvSpPr>
        <p:spPr>
          <a:xfrm rot="-8439967">
            <a:off x="17158478" y="302196"/>
            <a:ext cx="3494091" cy="6352892"/>
          </a:xfrm>
          <a:custGeom>
            <a:avLst/>
            <a:gdLst/>
            <a:ahLst/>
            <a:cxnLst/>
            <a:rect l="l" t="t" r="r" b="b"/>
            <a:pathLst>
              <a:path w="3494091" h="6352892">
                <a:moveTo>
                  <a:pt x="0" y="0"/>
                </a:moveTo>
                <a:lnTo>
                  <a:pt x="3494091" y="0"/>
                </a:lnTo>
                <a:lnTo>
                  <a:pt x="3494091" y="6352892"/>
                </a:lnTo>
                <a:lnTo>
                  <a:pt x="0" y="635289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6" name="Group 6"/>
          <p:cNvGrpSpPr/>
          <p:nvPr/>
        </p:nvGrpSpPr>
        <p:grpSpPr>
          <a:xfrm>
            <a:off x="-502238" y="6113757"/>
            <a:ext cx="2737824" cy="3705664"/>
            <a:chOff x="0" y="0"/>
            <a:chExt cx="3650432" cy="4940885"/>
          </a:xfrm>
        </p:grpSpPr>
        <p:sp>
          <p:nvSpPr>
            <p:cNvPr id="7" name="Freeform 7"/>
            <p:cNvSpPr/>
            <p:nvPr/>
          </p:nvSpPr>
          <p:spPr>
            <a:xfrm>
              <a:off x="430688" y="0"/>
              <a:ext cx="3147039" cy="3040826"/>
            </a:xfrm>
            <a:custGeom>
              <a:avLst/>
              <a:gdLst/>
              <a:ahLst/>
              <a:cxnLst/>
              <a:rect l="l" t="t" r="r" b="b"/>
              <a:pathLst>
                <a:path w="3147039" h="3040826">
                  <a:moveTo>
                    <a:pt x="0" y="0"/>
                  </a:moveTo>
                  <a:lnTo>
                    <a:pt x="3147038" y="0"/>
                  </a:lnTo>
                  <a:lnTo>
                    <a:pt x="3147038" y="3040826"/>
                  </a:lnTo>
                  <a:lnTo>
                    <a:pt x="0" y="3040826"/>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8" name="Freeform 8"/>
            <p:cNvSpPr/>
            <p:nvPr/>
          </p:nvSpPr>
          <p:spPr>
            <a:xfrm rot="2903305">
              <a:off x="508803" y="1839972"/>
              <a:ext cx="2632825" cy="2543967"/>
            </a:xfrm>
            <a:custGeom>
              <a:avLst/>
              <a:gdLst/>
              <a:ahLst/>
              <a:cxnLst/>
              <a:rect l="l" t="t" r="r" b="b"/>
              <a:pathLst>
                <a:path w="2632825" h="2543967">
                  <a:moveTo>
                    <a:pt x="0" y="0"/>
                  </a:moveTo>
                  <a:lnTo>
                    <a:pt x="2632825" y="0"/>
                  </a:lnTo>
                  <a:lnTo>
                    <a:pt x="2632825" y="2543967"/>
                  </a:lnTo>
                  <a:lnTo>
                    <a:pt x="0" y="2543967"/>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grpSp>
      <p:grpSp>
        <p:nvGrpSpPr>
          <p:cNvPr id="9" name="Group 9"/>
          <p:cNvGrpSpPr/>
          <p:nvPr/>
        </p:nvGrpSpPr>
        <p:grpSpPr>
          <a:xfrm rot="-10655737">
            <a:off x="16440575" y="-642156"/>
            <a:ext cx="2255701" cy="3053106"/>
            <a:chOff x="0" y="0"/>
            <a:chExt cx="3007601" cy="4070809"/>
          </a:xfrm>
        </p:grpSpPr>
        <p:sp>
          <p:nvSpPr>
            <p:cNvPr id="10" name="Freeform 10"/>
            <p:cNvSpPr/>
            <p:nvPr/>
          </p:nvSpPr>
          <p:spPr>
            <a:xfrm>
              <a:off x="354845" y="0"/>
              <a:ext cx="2592854" cy="2505345"/>
            </a:xfrm>
            <a:custGeom>
              <a:avLst/>
              <a:gdLst/>
              <a:ahLst/>
              <a:cxnLst/>
              <a:rect l="l" t="t" r="r" b="b"/>
              <a:pathLst>
                <a:path w="2592854" h="2505345">
                  <a:moveTo>
                    <a:pt x="0" y="0"/>
                  </a:moveTo>
                  <a:lnTo>
                    <a:pt x="2592853" y="0"/>
                  </a:lnTo>
                  <a:lnTo>
                    <a:pt x="2592853" y="2505345"/>
                  </a:lnTo>
                  <a:lnTo>
                    <a:pt x="0" y="2505345"/>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11" name="Freeform 11"/>
            <p:cNvSpPr/>
            <p:nvPr/>
          </p:nvSpPr>
          <p:spPr>
            <a:xfrm rot="2903305">
              <a:off x="419205" y="1515958"/>
              <a:ext cx="2169192" cy="2095982"/>
            </a:xfrm>
            <a:custGeom>
              <a:avLst/>
              <a:gdLst/>
              <a:ahLst/>
              <a:cxnLst/>
              <a:rect l="l" t="t" r="r" b="b"/>
              <a:pathLst>
                <a:path w="2169192" h="2095982">
                  <a:moveTo>
                    <a:pt x="0" y="0"/>
                  </a:moveTo>
                  <a:lnTo>
                    <a:pt x="2169191" y="0"/>
                  </a:lnTo>
                  <a:lnTo>
                    <a:pt x="2169191" y="2095981"/>
                  </a:lnTo>
                  <a:lnTo>
                    <a:pt x="0" y="2095981"/>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grpSp>
      <p:sp>
        <p:nvSpPr>
          <p:cNvPr id="12" name="Freeform 12"/>
          <p:cNvSpPr/>
          <p:nvPr/>
        </p:nvSpPr>
        <p:spPr>
          <a:xfrm rot="2106928">
            <a:off x="-1231200" y="229488"/>
            <a:ext cx="3230118" cy="4114800"/>
          </a:xfrm>
          <a:custGeom>
            <a:avLst/>
            <a:gdLst/>
            <a:ahLst/>
            <a:cxnLst/>
            <a:rect l="l" t="t" r="r" b="b"/>
            <a:pathLst>
              <a:path w="3230118" h="4114800">
                <a:moveTo>
                  <a:pt x="0" y="0"/>
                </a:moveTo>
                <a:lnTo>
                  <a:pt x="3230118" y="0"/>
                </a:lnTo>
                <a:lnTo>
                  <a:pt x="3230118" y="4114800"/>
                </a:lnTo>
                <a:lnTo>
                  <a:pt x="0" y="4114800"/>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13" name="Freeform 13"/>
          <p:cNvSpPr/>
          <p:nvPr/>
        </p:nvSpPr>
        <p:spPr>
          <a:xfrm rot="-2952490">
            <a:off x="15515183" y="-402981"/>
            <a:ext cx="2163063" cy="6554735"/>
          </a:xfrm>
          <a:custGeom>
            <a:avLst/>
            <a:gdLst/>
            <a:ahLst/>
            <a:cxnLst/>
            <a:rect l="l" t="t" r="r" b="b"/>
            <a:pathLst>
              <a:path w="2163063" h="6554735">
                <a:moveTo>
                  <a:pt x="0" y="0"/>
                </a:moveTo>
                <a:lnTo>
                  <a:pt x="2163062" y="0"/>
                </a:lnTo>
                <a:lnTo>
                  <a:pt x="2163062" y="6554735"/>
                </a:lnTo>
                <a:lnTo>
                  <a:pt x="0" y="6554735"/>
                </a:lnTo>
                <a:lnTo>
                  <a:pt x="0" y="0"/>
                </a:lnTo>
                <a:close/>
              </a:path>
            </a:pathLst>
          </a:custGeom>
          <a:blipFill>
            <a:blip r:embed="rId12"/>
            <a:stretch>
              <a:fillRect/>
            </a:stretch>
          </a:blipFill>
        </p:spPr>
      </p:sp>
      <p:sp>
        <p:nvSpPr>
          <p:cNvPr id="14" name="Freeform 14"/>
          <p:cNvSpPr/>
          <p:nvPr/>
        </p:nvSpPr>
        <p:spPr>
          <a:xfrm>
            <a:off x="6917374" y="192359"/>
            <a:ext cx="4000759" cy="2530539"/>
          </a:xfrm>
          <a:custGeom>
            <a:avLst/>
            <a:gdLst/>
            <a:ahLst/>
            <a:cxnLst/>
            <a:rect l="l" t="t" r="r" b="b"/>
            <a:pathLst>
              <a:path w="4000759" h="2530539">
                <a:moveTo>
                  <a:pt x="0" y="0"/>
                </a:moveTo>
                <a:lnTo>
                  <a:pt x="4000759" y="0"/>
                </a:lnTo>
                <a:lnTo>
                  <a:pt x="4000759" y="2530539"/>
                </a:lnTo>
                <a:lnTo>
                  <a:pt x="0" y="2530539"/>
                </a:lnTo>
                <a:lnTo>
                  <a:pt x="0" y="0"/>
                </a:lnTo>
                <a:close/>
              </a:path>
            </a:pathLst>
          </a:custGeom>
          <a:blipFill>
            <a:blip r:embed="rId13"/>
            <a:stretch>
              <a:fillRect/>
            </a:stretch>
          </a:blipFill>
        </p:spPr>
      </p:sp>
      <p:sp>
        <p:nvSpPr>
          <p:cNvPr id="15" name="TextBox 15"/>
          <p:cNvSpPr txBox="1"/>
          <p:nvPr/>
        </p:nvSpPr>
        <p:spPr>
          <a:xfrm>
            <a:off x="12355240" y="7670796"/>
            <a:ext cx="4364392" cy="515387"/>
          </a:xfrm>
          <a:prstGeom prst="rect">
            <a:avLst/>
          </a:prstGeom>
        </p:spPr>
        <p:txBody>
          <a:bodyPr lIns="0" tIns="0" rIns="0" bIns="0" rtlCol="0" anchor="t">
            <a:spAutoFit/>
          </a:bodyPr>
          <a:lstStyle/>
          <a:p>
            <a:pPr algn="ctr">
              <a:lnSpc>
                <a:spcPts val="4063"/>
              </a:lnSpc>
              <a:spcBef>
                <a:spcPct val="0"/>
              </a:spcBef>
            </a:pPr>
            <a:r>
              <a:rPr lang="en-US" sz="2902" b="1">
                <a:solidFill>
                  <a:srgbClr val="364F2D"/>
                </a:solidFill>
                <a:latin typeface="Poppins Bold"/>
                <a:ea typeface="Poppins Bold"/>
                <a:cs typeface="Poppins Bold"/>
                <a:sym typeface="Poppins Bold"/>
              </a:rPr>
              <a:t>2026.gada 25.marts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2700000">
            <a:off x="13645788" y="-3017577"/>
            <a:ext cx="16322154" cy="16322154"/>
          </a:xfrm>
          <a:custGeom>
            <a:avLst/>
            <a:gdLst/>
            <a:ahLst/>
            <a:cxnLst/>
            <a:rect l="l" t="t" r="r" b="b"/>
            <a:pathLst>
              <a:path w="16322154" h="16322154">
                <a:moveTo>
                  <a:pt x="0" y="0"/>
                </a:moveTo>
                <a:lnTo>
                  <a:pt x="16322154" y="0"/>
                </a:lnTo>
                <a:lnTo>
                  <a:pt x="16322154" y="16322154"/>
                </a:lnTo>
                <a:lnTo>
                  <a:pt x="0" y="1632215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rot="-8439967">
            <a:off x="-2061474" y="2094864"/>
            <a:ext cx="3494091" cy="6352892"/>
          </a:xfrm>
          <a:custGeom>
            <a:avLst/>
            <a:gdLst/>
            <a:ahLst/>
            <a:cxnLst/>
            <a:rect l="l" t="t" r="r" b="b"/>
            <a:pathLst>
              <a:path w="3494091" h="6352892">
                <a:moveTo>
                  <a:pt x="0" y="0"/>
                </a:moveTo>
                <a:lnTo>
                  <a:pt x="3494090" y="0"/>
                </a:lnTo>
                <a:lnTo>
                  <a:pt x="3494090" y="6352892"/>
                </a:lnTo>
                <a:lnTo>
                  <a:pt x="0" y="6352892"/>
                </a:lnTo>
                <a:lnTo>
                  <a:pt x="0" y="0"/>
                </a:lnTo>
                <a:close/>
              </a:path>
            </a:pathLst>
          </a:custGeom>
          <a:blipFill>
            <a:blip r:embed="rId4">
              <a:extLst>
                <a:ext uri="{96DAC541-7B7A-43D3-8B79-37D633B846F1}">
                  <asvg:svgBlip xmlns:asvg="http://schemas.microsoft.com/office/drawing/2016/SVG/main" r:embed="rId5"/>
                </a:ext>
              </a:extLst>
            </a:blip>
            <a:stretch>
              <a:fillRect/>
            </a:stretch>
          </a:blipFill>
          <a:ln cap="sq">
            <a:noFill/>
            <a:prstDash val="solid"/>
            <a:miter/>
          </a:ln>
        </p:spPr>
      </p:sp>
      <p:sp>
        <p:nvSpPr>
          <p:cNvPr id="4" name="Freeform 4"/>
          <p:cNvSpPr/>
          <p:nvPr/>
        </p:nvSpPr>
        <p:spPr>
          <a:xfrm rot="-8439967">
            <a:off x="17158478" y="302196"/>
            <a:ext cx="3494091" cy="6352892"/>
          </a:xfrm>
          <a:custGeom>
            <a:avLst/>
            <a:gdLst/>
            <a:ahLst/>
            <a:cxnLst/>
            <a:rect l="l" t="t" r="r" b="b"/>
            <a:pathLst>
              <a:path w="3494091" h="6352892">
                <a:moveTo>
                  <a:pt x="0" y="0"/>
                </a:moveTo>
                <a:lnTo>
                  <a:pt x="3494091" y="0"/>
                </a:lnTo>
                <a:lnTo>
                  <a:pt x="3494091" y="6352892"/>
                </a:lnTo>
                <a:lnTo>
                  <a:pt x="0" y="635289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5" name="Group 5"/>
          <p:cNvGrpSpPr/>
          <p:nvPr/>
        </p:nvGrpSpPr>
        <p:grpSpPr>
          <a:xfrm>
            <a:off x="-488108" y="8043903"/>
            <a:ext cx="2464771" cy="3336085"/>
            <a:chOff x="0" y="0"/>
            <a:chExt cx="3286362" cy="4448113"/>
          </a:xfrm>
        </p:grpSpPr>
        <p:sp>
          <p:nvSpPr>
            <p:cNvPr id="6" name="Freeform 6"/>
            <p:cNvSpPr/>
            <p:nvPr/>
          </p:nvSpPr>
          <p:spPr>
            <a:xfrm>
              <a:off x="387734" y="0"/>
              <a:ext cx="2833173" cy="2737554"/>
            </a:xfrm>
            <a:custGeom>
              <a:avLst/>
              <a:gdLst/>
              <a:ahLst/>
              <a:cxnLst/>
              <a:rect l="l" t="t" r="r" b="b"/>
              <a:pathLst>
                <a:path w="2833173" h="2737554">
                  <a:moveTo>
                    <a:pt x="0" y="0"/>
                  </a:moveTo>
                  <a:lnTo>
                    <a:pt x="2833173" y="0"/>
                  </a:lnTo>
                  <a:lnTo>
                    <a:pt x="2833173" y="2737554"/>
                  </a:lnTo>
                  <a:lnTo>
                    <a:pt x="0" y="273755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7" name="Freeform 7"/>
            <p:cNvSpPr/>
            <p:nvPr/>
          </p:nvSpPr>
          <p:spPr>
            <a:xfrm rot="2903305">
              <a:off x="458059" y="1656465"/>
              <a:ext cx="2370244" cy="2290248"/>
            </a:xfrm>
            <a:custGeom>
              <a:avLst/>
              <a:gdLst/>
              <a:ahLst/>
              <a:cxnLst/>
              <a:rect l="l" t="t" r="r" b="b"/>
              <a:pathLst>
                <a:path w="2370244" h="2290248">
                  <a:moveTo>
                    <a:pt x="0" y="0"/>
                  </a:moveTo>
                  <a:lnTo>
                    <a:pt x="2370244" y="0"/>
                  </a:lnTo>
                  <a:lnTo>
                    <a:pt x="2370244" y="2290248"/>
                  </a:lnTo>
                  <a:lnTo>
                    <a:pt x="0" y="2290248"/>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grpSp>
      <p:grpSp>
        <p:nvGrpSpPr>
          <p:cNvPr id="8" name="Group 8"/>
          <p:cNvGrpSpPr/>
          <p:nvPr/>
        </p:nvGrpSpPr>
        <p:grpSpPr>
          <a:xfrm rot="-10655737">
            <a:off x="15599879" y="-1262767"/>
            <a:ext cx="2990573" cy="4047761"/>
            <a:chOff x="0" y="0"/>
            <a:chExt cx="3987430" cy="5397015"/>
          </a:xfrm>
        </p:grpSpPr>
        <p:sp>
          <p:nvSpPr>
            <p:cNvPr id="9" name="Freeform 9"/>
            <p:cNvSpPr/>
            <p:nvPr/>
          </p:nvSpPr>
          <p:spPr>
            <a:xfrm>
              <a:off x="470448" y="0"/>
              <a:ext cx="3437565" cy="3321547"/>
            </a:xfrm>
            <a:custGeom>
              <a:avLst/>
              <a:gdLst/>
              <a:ahLst/>
              <a:cxnLst/>
              <a:rect l="l" t="t" r="r" b="b"/>
              <a:pathLst>
                <a:path w="3437565" h="3321547">
                  <a:moveTo>
                    <a:pt x="0" y="0"/>
                  </a:moveTo>
                  <a:lnTo>
                    <a:pt x="3437565" y="0"/>
                  </a:lnTo>
                  <a:lnTo>
                    <a:pt x="3437565" y="3321547"/>
                  </a:lnTo>
                  <a:lnTo>
                    <a:pt x="0" y="3321547"/>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10" name="Freeform 10"/>
            <p:cNvSpPr/>
            <p:nvPr/>
          </p:nvSpPr>
          <p:spPr>
            <a:xfrm rot="2903305">
              <a:off x="555775" y="2009833"/>
              <a:ext cx="2875881" cy="2778820"/>
            </a:xfrm>
            <a:custGeom>
              <a:avLst/>
              <a:gdLst/>
              <a:ahLst/>
              <a:cxnLst/>
              <a:rect l="l" t="t" r="r" b="b"/>
              <a:pathLst>
                <a:path w="2875881" h="2778820">
                  <a:moveTo>
                    <a:pt x="0" y="0"/>
                  </a:moveTo>
                  <a:lnTo>
                    <a:pt x="2875880" y="0"/>
                  </a:lnTo>
                  <a:lnTo>
                    <a:pt x="2875880" y="2778820"/>
                  </a:lnTo>
                  <a:lnTo>
                    <a:pt x="0" y="277882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grpSp>
      <p:sp>
        <p:nvSpPr>
          <p:cNvPr id="11" name="Freeform 11"/>
          <p:cNvSpPr/>
          <p:nvPr/>
        </p:nvSpPr>
        <p:spPr>
          <a:xfrm rot="-1616693">
            <a:off x="15991528" y="967452"/>
            <a:ext cx="2094517" cy="3756982"/>
          </a:xfrm>
          <a:custGeom>
            <a:avLst/>
            <a:gdLst/>
            <a:ahLst/>
            <a:cxnLst/>
            <a:rect l="l" t="t" r="r" b="b"/>
            <a:pathLst>
              <a:path w="2094517" h="3756982">
                <a:moveTo>
                  <a:pt x="0" y="0"/>
                </a:moveTo>
                <a:lnTo>
                  <a:pt x="2094517" y="0"/>
                </a:lnTo>
                <a:lnTo>
                  <a:pt x="2094517" y="3756982"/>
                </a:lnTo>
                <a:lnTo>
                  <a:pt x="0" y="3756982"/>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12" name="Freeform 12"/>
          <p:cNvSpPr/>
          <p:nvPr/>
        </p:nvSpPr>
        <p:spPr>
          <a:xfrm rot="1353883" flipH="1">
            <a:off x="-617908" y="5164367"/>
            <a:ext cx="2094517" cy="3756982"/>
          </a:xfrm>
          <a:custGeom>
            <a:avLst/>
            <a:gdLst/>
            <a:ahLst/>
            <a:cxnLst/>
            <a:rect l="l" t="t" r="r" b="b"/>
            <a:pathLst>
              <a:path w="2094517" h="3756982">
                <a:moveTo>
                  <a:pt x="2094517" y="0"/>
                </a:moveTo>
                <a:lnTo>
                  <a:pt x="0" y="0"/>
                </a:lnTo>
                <a:lnTo>
                  <a:pt x="0" y="3756982"/>
                </a:lnTo>
                <a:lnTo>
                  <a:pt x="2094517" y="3756982"/>
                </a:lnTo>
                <a:lnTo>
                  <a:pt x="2094517" y="0"/>
                </a:lnTo>
                <a:close/>
              </a:path>
            </a:pathLst>
          </a:custGeom>
          <a:blipFill>
            <a:blip r:embed="rId12">
              <a:extLst>
                <a:ext uri="{96DAC541-7B7A-43D3-8B79-37D633B846F1}">
                  <asvg:svgBlip xmlns:asvg="http://schemas.microsoft.com/office/drawing/2016/SVG/main" r:embed="rId13"/>
                </a:ext>
              </a:extLst>
            </a:blip>
            <a:stretch>
              <a:fillRect/>
            </a:stretch>
          </a:blipFill>
        </p:spPr>
      </p:sp>
      <p:sp>
        <p:nvSpPr>
          <p:cNvPr id="13" name="Freeform 13"/>
          <p:cNvSpPr/>
          <p:nvPr/>
        </p:nvSpPr>
        <p:spPr>
          <a:xfrm rot="2443776">
            <a:off x="-1736809" y="-3396581"/>
            <a:ext cx="6090326" cy="5734260"/>
          </a:xfrm>
          <a:custGeom>
            <a:avLst/>
            <a:gdLst/>
            <a:ahLst/>
            <a:cxnLst/>
            <a:rect l="l" t="t" r="r" b="b"/>
            <a:pathLst>
              <a:path w="6090326" h="5734260">
                <a:moveTo>
                  <a:pt x="0" y="0"/>
                </a:moveTo>
                <a:lnTo>
                  <a:pt x="6090326" y="0"/>
                </a:lnTo>
                <a:lnTo>
                  <a:pt x="6090326" y="5734260"/>
                </a:lnTo>
                <a:lnTo>
                  <a:pt x="0" y="5734260"/>
                </a:lnTo>
                <a:lnTo>
                  <a:pt x="0" y="0"/>
                </a:lnTo>
                <a:close/>
              </a:path>
            </a:pathLst>
          </a:custGeom>
          <a:blipFill>
            <a:blip r:embed="rId14"/>
            <a:stretch>
              <a:fillRect/>
            </a:stretch>
          </a:blipFill>
        </p:spPr>
      </p:sp>
      <p:sp>
        <p:nvSpPr>
          <p:cNvPr id="14" name="TextBox 14"/>
          <p:cNvSpPr txBox="1"/>
          <p:nvPr/>
        </p:nvSpPr>
        <p:spPr>
          <a:xfrm>
            <a:off x="2320264" y="2381698"/>
            <a:ext cx="13857275" cy="6453828"/>
          </a:xfrm>
          <a:prstGeom prst="rect">
            <a:avLst/>
          </a:prstGeom>
        </p:spPr>
        <p:txBody>
          <a:bodyPr lIns="0" tIns="0" rIns="0" bIns="0" rtlCol="0" anchor="t">
            <a:spAutoFit/>
          </a:bodyPr>
          <a:lstStyle/>
          <a:p>
            <a:pPr algn="ctr">
              <a:lnSpc>
                <a:spcPts val="4244"/>
              </a:lnSpc>
            </a:pPr>
            <a:r>
              <a:rPr lang="en-US" sz="3031" spc="51">
                <a:solidFill>
                  <a:srgbClr val="364F2D"/>
                </a:solidFill>
                <a:latin typeface="Poppins"/>
                <a:ea typeface="Poppins"/>
                <a:cs typeface="Poppins"/>
                <a:sym typeface="Poppins"/>
              </a:rPr>
              <a:t>Atbalsta komanda pirmsskolas izglītības iestādē spēj palīdzēt bērnam tikai ar aktīvu vecāku iesaisti. </a:t>
            </a:r>
          </a:p>
          <a:p>
            <a:pPr algn="ctr">
              <a:lnSpc>
                <a:spcPts val="4244"/>
              </a:lnSpc>
            </a:pPr>
            <a:r>
              <a:rPr lang="en-US" sz="3031" spc="51">
                <a:solidFill>
                  <a:srgbClr val="364F2D"/>
                </a:solidFill>
                <a:latin typeface="Poppins"/>
                <a:ea typeface="Poppins"/>
                <a:cs typeface="Poppins"/>
                <a:sym typeface="Poppins"/>
              </a:rPr>
              <a:t>Bērna valodas attīstības, emociju regulācijas pamati tiek ielikti tieši ģimenē. Ja vecāki maz runā ar bērnu līdz divu gadu vecumam, tiek kavēta bērna runa un sākas uzvedības problēmas.</a:t>
            </a:r>
          </a:p>
          <a:p>
            <a:pPr algn="ctr">
              <a:lnSpc>
                <a:spcPts val="4244"/>
              </a:lnSpc>
            </a:pPr>
            <a:endParaRPr lang="en-US" sz="3031" spc="51">
              <a:solidFill>
                <a:srgbClr val="364F2D"/>
              </a:solidFill>
              <a:latin typeface="Poppins"/>
              <a:ea typeface="Poppins"/>
              <a:cs typeface="Poppins"/>
              <a:sym typeface="Poppins"/>
            </a:endParaRPr>
          </a:p>
          <a:p>
            <a:pPr algn="ctr">
              <a:lnSpc>
                <a:spcPts val="4244"/>
              </a:lnSpc>
            </a:pPr>
            <a:r>
              <a:rPr lang="en-US" sz="3031" spc="51">
                <a:solidFill>
                  <a:srgbClr val="364F2D"/>
                </a:solidFill>
                <a:latin typeface="Poppins"/>
                <a:ea typeface="Poppins"/>
                <a:cs typeface="Poppins"/>
                <a:sym typeface="Poppins"/>
              </a:rPr>
              <a:t>Atbalsta komandas speciālistu uzdevums nav iemācīt bērnam runāt, rakstīt , rēķināt vai kontrolēt uzvedības izpausmes, bet gan palīdzēt vecākiem izprast sava bērna vajadzības, iedzimtās spējas un talantus, lai ceļš uz sava bērna pilnvērtīgu attīstību vecākiem kļūtu pēc iespējas gludāks.</a:t>
            </a:r>
          </a:p>
          <a:p>
            <a:pPr algn="ctr">
              <a:lnSpc>
                <a:spcPts val="4244"/>
              </a:lnSpc>
            </a:pPr>
            <a:endParaRPr lang="en-US" sz="3031" spc="51">
              <a:solidFill>
                <a:srgbClr val="364F2D"/>
              </a:solidFill>
              <a:latin typeface="Poppins"/>
              <a:ea typeface="Poppins"/>
              <a:cs typeface="Poppins"/>
              <a:sym typeface="Poppins"/>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2700000">
            <a:off x="13645788" y="-3017577"/>
            <a:ext cx="16322154" cy="16322154"/>
          </a:xfrm>
          <a:custGeom>
            <a:avLst/>
            <a:gdLst/>
            <a:ahLst/>
            <a:cxnLst/>
            <a:rect l="l" t="t" r="r" b="b"/>
            <a:pathLst>
              <a:path w="16322154" h="16322154">
                <a:moveTo>
                  <a:pt x="0" y="0"/>
                </a:moveTo>
                <a:lnTo>
                  <a:pt x="16322154" y="0"/>
                </a:lnTo>
                <a:lnTo>
                  <a:pt x="16322154" y="16322154"/>
                </a:lnTo>
                <a:lnTo>
                  <a:pt x="0" y="1632215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rot="-8439967">
            <a:off x="-2061474" y="2094864"/>
            <a:ext cx="3494091" cy="6352892"/>
          </a:xfrm>
          <a:custGeom>
            <a:avLst/>
            <a:gdLst/>
            <a:ahLst/>
            <a:cxnLst/>
            <a:rect l="l" t="t" r="r" b="b"/>
            <a:pathLst>
              <a:path w="3494091" h="6352892">
                <a:moveTo>
                  <a:pt x="0" y="0"/>
                </a:moveTo>
                <a:lnTo>
                  <a:pt x="3494090" y="0"/>
                </a:lnTo>
                <a:lnTo>
                  <a:pt x="3494090" y="6352892"/>
                </a:lnTo>
                <a:lnTo>
                  <a:pt x="0" y="6352892"/>
                </a:lnTo>
                <a:lnTo>
                  <a:pt x="0" y="0"/>
                </a:lnTo>
                <a:close/>
              </a:path>
            </a:pathLst>
          </a:custGeom>
          <a:blipFill>
            <a:blip r:embed="rId4">
              <a:extLst>
                <a:ext uri="{96DAC541-7B7A-43D3-8B79-37D633B846F1}">
                  <asvg:svgBlip xmlns:asvg="http://schemas.microsoft.com/office/drawing/2016/SVG/main" r:embed="rId5"/>
                </a:ext>
              </a:extLst>
            </a:blip>
            <a:stretch>
              <a:fillRect/>
            </a:stretch>
          </a:blipFill>
          <a:ln cap="sq">
            <a:noFill/>
            <a:prstDash val="solid"/>
            <a:miter/>
          </a:ln>
        </p:spPr>
      </p:sp>
      <p:sp>
        <p:nvSpPr>
          <p:cNvPr id="4" name="Freeform 4"/>
          <p:cNvSpPr/>
          <p:nvPr/>
        </p:nvSpPr>
        <p:spPr>
          <a:xfrm rot="-8439967">
            <a:off x="17158478" y="302196"/>
            <a:ext cx="3494091" cy="6352892"/>
          </a:xfrm>
          <a:custGeom>
            <a:avLst/>
            <a:gdLst/>
            <a:ahLst/>
            <a:cxnLst/>
            <a:rect l="l" t="t" r="r" b="b"/>
            <a:pathLst>
              <a:path w="3494091" h="6352892">
                <a:moveTo>
                  <a:pt x="0" y="0"/>
                </a:moveTo>
                <a:lnTo>
                  <a:pt x="3494091" y="0"/>
                </a:lnTo>
                <a:lnTo>
                  <a:pt x="3494091" y="6352892"/>
                </a:lnTo>
                <a:lnTo>
                  <a:pt x="0" y="635289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5" name="Group 5"/>
          <p:cNvGrpSpPr/>
          <p:nvPr/>
        </p:nvGrpSpPr>
        <p:grpSpPr>
          <a:xfrm>
            <a:off x="-488108" y="8043903"/>
            <a:ext cx="2464771" cy="3336085"/>
            <a:chOff x="0" y="0"/>
            <a:chExt cx="3286362" cy="4448113"/>
          </a:xfrm>
        </p:grpSpPr>
        <p:sp>
          <p:nvSpPr>
            <p:cNvPr id="6" name="Freeform 6"/>
            <p:cNvSpPr/>
            <p:nvPr/>
          </p:nvSpPr>
          <p:spPr>
            <a:xfrm>
              <a:off x="387734" y="0"/>
              <a:ext cx="2833173" cy="2737554"/>
            </a:xfrm>
            <a:custGeom>
              <a:avLst/>
              <a:gdLst/>
              <a:ahLst/>
              <a:cxnLst/>
              <a:rect l="l" t="t" r="r" b="b"/>
              <a:pathLst>
                <a:path w="2833173" h="2737554">
                  <a:moveTo>
                    <a:pt x="0" y="0"/>
                  </a:moveTo>
                  <a:lnTo>
                    <a:pt x="2833173" y="0"/>
                  </a:lnTo>
                  <a:lnTo>
                    <a:pt x="2833173" y="2737554"/>
                  </a:lnTo>
                  <a:lnTo>
                    <a:pt x="0" y="273755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7" name="Freeform 7"/>
            <p:cNvSpPr/>
            <p:nvPr/>
          </p:nvSpPr>
          <p:spPr>
            <a:xfrm rot="2903305">
              <a:off x="458059" y="1656465"/>
              <a:ext cx="2370244" cy="2290248"/>
            </a:xfrm>
            <a:custGeom>
              <a:avLst/>
              <a:gdLst/>
              <a:ahLst/>
              <a:cxnLst/>
              <a:rect l="l" t="t" r="r" b="b"/>
              <a:pathLst>
                <a:path w="2370244" h="2290248">
                  <a:moveTo>
                    <a:pt x="0" y="0"/>
                  </a:moveTo>
                  <a:lnTo>
                    <a:pt x="2370244" y="0"/>
                  </a:lnTo>
                  <a:lnTo>
                    <a:pt x="2370244" y="2290248"/>
                  </a:lnTo>
                  <a:lnTo>
                    <a:pt x="0" y="2290248"/>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grpSp>
      <p:grpSp>
        <p:nvGrpSpPr>
          <p:cNvPr id="8" name="Group 8"/>
          <p:cNvGrpSpPr/>
          <p:nvPr/>
        </p:nvGrpSpPr>
        <p:grpSpPr>
          <a:xfrm rot="-10655737">
            <a:off x="15599879" y="-1262767"/>
            <a:ext cx="2990573" cy="4047761"/>
            <a:chOff x="0" y="0"/>
            <a:chExt cx="3987430" cy="5397015"/>
          </a:xfrm>
        </p:grpSpPr>
        <p:sp>
          <p:nvSpPr>
            <p:cNvPr id="9" name="Freeform 9"/>
            <p:cNvSpPr/>
            <p:nvPr/>
          </p:nvSpPr>
          <p:spPr>
            <a:xfrm>
              <a:off x="470448" y="0"/>
              <a:ext cx="3437565" cy="3321547"/>
            </a:xfrm>
            <a:custGeom>
              <a:avLst/>
              <a:gdLst/>
              <a:ahLst/>
              <a:cxnLst/>
              <a:rect l="l" t="t" r="r" b="b"/>
              <a:pathLst>
                <a:path w="3437565" h="3321547">
                  <a:moveTo>
                    <a:pt x="0" y="0"/>
                  </a:moveTo>
                  <a:lnTo>
                    <a:pt x="3437565" y="0"/>
                  </a:lnTo>
                  <a:lnTo>
                    <a:pt x="3437565" y="3321547"/>
                  </a:lnTo>
                  <a:lnTo>
                    <a:pt x="0" y="3321547"/>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10" name="Freeform 10"/>
            <p:cNvSpPr/>
            <p:nvPr/>
          </p:nvSpPr>
          <p:spPr>
            <a:xfrm rot="2903305">
              <a:off x="555775" y="2009833"/>
              <a:ext cx="2875881" cy="2778820"/>
            </a:xfrm>
            <a:custGeom>
              <a:avLst/>
              <a:gdLst/>
              <a:ahLst/>
              <a:cxnLst/>
              <a:rect l="l" t="t" r="r" b="b"/>
              <a:pathLst>
                <a:path w="2875881" h="2778820">
                  <a:moveTo>
                    <a:pt x="0" y="0"/>
                  </a:moveTo>
                  <a:lnTo>
                    <a:pt x="2875880" y="0"/>
                  </a:lnTo>
                  <a:lnTo>
                    <a:pt x="2875880" y="2778820"/>
                  </a:lnTo>
                  <a:lnTo>
                    <a:pt x="0" y="277882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grpSp>
      <p:sp>
        <p:nvSpPr>
          <p:cNvPr id="11" name="Freeform 11"/>
          <p:cNvSpPr/>
          <p:nvPr/>
        </p:nvSpPr>
        <p:spPr>
          <a:xfrm rot="-1616693">
            <a:off x="15991528" y="967452"/>
            <a:ext cx="2094517" cy="3756982"/>
          </a:xfrm>
          <a:custGeom>
            <a:avLst/>
            <a:gdLst/>
            <a:ahLst/>
            <a:cxnLst/>
            <a:rect l="l" t="t" r="r" b="b"/>
            <a:pathLst>
              <a:path w="2094517" h="3756982">
                <a:moveTo>
                  <a:pt x="0" y="0"/>
                </a:moveTo>
                <a:lnTo>
                  <a:pt x="2094517" y="0"/>
                </a:lnTo>
                <a:lnTo>
                  <a:pt x="2094517" y="3756982"/>
                </a:lnTo>
                <a:lnTo>
                  <a:pt x="0" y="3756982"/>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12" name="Freeform 12"/>
          <p:cNvSpPr/>
          <p:nvPr/>
        </p:nvSpPr>
        <p:spPr>
          <a:xfrm rot="1353883" flipH="1">
            <a:off x="-617908" y="5164367"/>
            <a:ext cx="2094517" cy="3756982"/>
          </a:xfrm>
          <a:custGeom>
            <a:avLst/>
            <a:gdLst/>
            <a:ahLst/>
            <a:cxnLst/>
            <a:rect l="l" t="t" r="r" b="b"/>
            <a:pathLst>
              <a:path w="2094517" h="3756982">
                <a:moveTo>
                  <a:pt x="2094517" y="0"/>
                </a:moveTo>
                <a:lnTo>
                  <a:pt x="0" y="0"/>
                </a:lnTo>
                <a:lnTo>
                  <a:pt x="0" y="3756982"/>
                </a:lnTo>
                <a:lnTo>
                  <a:pt x="2094517" y="3756982"/>
                </a:lnTo>
                <a:lnTo>
                  <a:pt x="2094517" y="0"/>
                </a:lnTo>
                <a:close/>
              </a:path>
            </a:pathLst>
          </a:custGeom>
          <a:blipFill>
            <a:blip r:embed="rId12">
              <a:extLst>
                <a:ext uri="{96DAC541-7B7A-43D3-8B79-37D633B846F1}">
                  <asvg:svgBlip xmlns:asvg="http://schemas.microsoft.com/office/drawing/2016/SVG/main" r:embed="rId13"/>
                </a:ext>
              </a:extLst>
            </a:blip>
            <a:stretch>
              <a:fillRect/>
            </a:stretch>
          </a:blipFill>
        </p:spPr>
      </p:sp>
      <p:sp>
        <p:nvSpPr>
          <p:cNvPr id="13" name="Freeform 13"/>
          <p:cNvSpPr/>
          <p:nvPr/>
        </p:nvSpPr>
        <p:spPr>
          <a:xfrm rot="2443776">
            <a:off x="-1736809" y="-3396581"/>
            <a:ext cx="6090326" cy="5734260"/>
          </a:xfrm>
          <a:custGeom>
            <a:avLst/>
            <a:gdLst/>
            <a:ahLst/>
            <a:cxnLst/>
            <a:rect l="l" t="t" r="r" b="b"/>
            <a:pathLst>
              <a:path w="6090326" h="5734260">
                <a:moveTo>
                  <a:pt x="0" y="0"/>
                </a:moveTo>
                <a:lnTo>
                  <a:pt x="6090326" y="0"/>
                </a:lnTo>
                <a:lnTo>
                  <a:pt x="6090326" y="5734260"/>
                </a:lnTo>
                <a:lnTo>
                  <a:pt x="0" y="5734260"/>
                </a:lnTo>
                <a:lnTo>
                  <a:pt x="0" y="0"/>
                </a:lnTo>
                <a:close/>
              </a:path>
            </a:pathLst>
          </a:custGeom>
          <a:blipFill>
            <a:blip r:embed="rId14"/>
            <a:stretch>
              <a:fillRect/>
            </a:stretch>
          </a:blipFill>
        </p:spPr>
      </p:sp>
      <p:sp>
        <p:nvSpPr>
          <p:cNvPr id="14" name="TextBox 14"/>
          <p:cNvSpPr txBox="1"/>
          <p:nvPr/>
        </p:nvSpPr>
        <p:spPr>
          <a:xfrm>
            <a:off x="3050204" y="1746576"/>
            <a:ext cx="12625328" cy="8263975"/>
          </a:xfrm>
          <a:prstGeom prst="rect">
            <a:avLst/>
          </a:prstGeom>
        </p:spPr>
        <p:txBody>
          <a:bodyPr lIns="0" tIns="0" rIns="0" bIns="0" rtlCol="0" anchor="t">
            <a:spAutoFit/>
          </a:bodyPr>
          <a:lstStyle/>
          <a:p>
            <a:pPr algn="ctr">
              <a:lnSpc>
                <a:spcPts val="3880"/>
              </a:lnSpc>
            </a:pPr>
            <a:r>
              <a:rPr lang="en-US" sz="2771" b="1" spc="47">
                <a:solidFill>
                  <a:srgbClr val="364F2D"/>
                </a:solidFill>
                <a:latin typeface="Poppins Bold"/>
                <a:ea typeface="Poppins Bold"/>
                <a:cs typeface="Poppins Bold"/>
                <a:sym typeface="Poppins Bold"/>
              </a:rPr>
              <a:t>Psihologa galvenie darbības virzieni pirmskolas izglītības iestādē.</a:t>
            </a:r>
          </a:p>
          <a:p>
            <a:pPr algn="ctr">
              <a:lnSpc>
                <a:spcPts val="3880"/>
              </a:lnSpc>
            </a:pPr>
            <a:endParaRPr lang="en-US" sz="2771" b="1" spc="47">
              <a:solidFill>
                <a:srgbClr val="364F2D"/>
              </a:solidFill>
              <a:latin typeface="Poppins Bold"/>
              <a:ea typeface="Poppins Bold"/>
              <a:cs typeface="Poppins Bold"/>
              <a:sym typeface="Poppins Bold"/>
            </a:endParaRPr>
          </a:p>
          <a:p>
            <a:pPr marL="598402" lvl="1" indent="-299201" algn="l">
              <a:lnSpc>
                <a:spcPts val="3880"/>
              </a:lnSpc>
              <a:buFont typeface="Arial"/>
              <a:buChar char="•"/>
            </a:pPr>
            <a:r>
              <a:rPr lang="en-US" sz="2771" spc="47">
                <a:solidFill>
                  <a:srgbClr val="364F2D"/>
                </a:solidFill>
                <a:latin typeface="Poppins"/>
                <a:ea typeface="Poppins"/>
                <a:cs typeface="Poppins"/>
                <a:sym typeface="Poppins"/>
              </a:rPr>
              <a:t>Individuālas sarunas ar vecākiem par veiksmīgāko veidu mazulīšu adoptācijai sākot apmeklēt pirmskolas izglītības iestādi.</a:t>
            </a:r>
          </a:p>
          <a:p>
            <a:pPr marL="598402" lvl="1" indent="-299201" algn="l">
              <a:lnSpc>
                <a:spcPts val="3880"/>
              </a:lnSpc>
              <a:buFont typeface="Arial"/>
              <a:buChar char="•"/>
            </a:pPr>
            <a:r>
              <a:rPr lang="en-US" sz="2771" spc="47">
                <a:solidFill>
                  <a:srgbClr val="364F2D"/>
                </a:solidFill>
                <a:latin typeface="Poppins"/>
                <a:ea typeface="Poppins"/>
                <a:cs typeface="Poppins"/>
                <a:sym typeface="Poppins"/>
              </a:rPr>
              <a:t>Novērojumi grupā, izvērtējot katra bērna spējas iekļauties grupas darbā un nepieciešamības gadījumā saruna ar bērna vecākiem.</a:t>
            </a:r>
          </a:p>
          <a:p>
            <a:pPr marL="598402" lvl="1" indent="-299201" algn="l">
              <a:lnSpc>
                <a:spcPts val="3880"/>
              </a:lnSpc>
              <a:buFont typeface="Arial"/>
              <a:buChar char="•"/>
            </a:pPr>
            <a:r>
              <a:rPr lang="en-US" sz="2771" spc="47">
                <a:solidFill>
                  <a:srgbClr val="364F2D"/>
                </a:solidFill>
                <a:latin typeface="Poppins"/>
                <a:ea typeface="Poppins"/>
                <a:cs typeface="Poppins"/>
                <a:sym typeface="Poppins"/>
              </a:rPr>
              <a:t>Novērojumi par bērnu kognitīvo attīstību, ieteikumi pedagogiem un vecākiem.</a:t>
            </a:r>
          </a:p>
          <a:p>
            <a:pPr marL="598402" lvl="1" indent="-299201" algn="l">
              <a:lnSpc>
                <a:spcPts val="3880"/>
              </a:lnSpc>
              <a:buFont typeface="Arial"/>
              <a:buChar char="•"/>
            </a:pPr>
            <a:r>
              <a:rPr lang="en-US" sz="2771" spc="47">
                <a:solidFill>
                  <a:srgbClr val="364F2D"/>
                </a:solidFill>
                <a:latin typeface="Poppins"/>
                <a:ea typeface="Poppins"/>
                <a:cs typeface="Poppins"/>
                <a:sym typeface="Poppins"/>
              </a:rPr>
              <a:t>Regulāras pārrunas ar atbalsta komandas speciālistiem par bērniem kam nepieciešams atbalsts.</a:t>
            </a:r>
          </a:p>
          <a:p>
            <a:pPr marL="598402" lvl="1" indent="-299201" algn="l">
              <a:lnSpc>
                <a:spcPts val="3880"/>
              </a:lnSpc>
              <a:buFont typeface="Arial"/>
              <a:buChar char="•"/>
            </a:pPr>
            <a:r>
              <a:rPr lang="en-US" sz="2771" spc="47">
                <a:solidFill>
                  <a:srgbClr val="364F2D"/>
                </a:solidFill>
                <a:latin typeface="Poppins"/>
                <a:ea typeface="Poppins"/>
                <a:cs typeface="Poppins"/>
                <a:sym typeface="Poppins"/>
              </a:rPr>
              <a:t>Atbalsts un palīdzība pedagogiem.</a:t>
            </a:r>
          </a:p>
          <a:p>
            <a:pPr marL="598402" lvl="1" indent="-299201" algn="l">
              <a:lnSpc>
                <a:spcPts val="3880"/>
              </a:lnSpc>
              <a:buFont typeface="Arial"/>
              <a:buChar char="•"/>
            </a:pPr>
            <a:r>
              <a:rPr lang="en-US" sz="2771" spc="47">
                <a:solidFill>
                  <a:srgbClr val="364F2D"/>
                </a:solidFill>
                <a:latin typeface="Poppins"/>
                <a:ea typeface="Poppins"/>
                <a:cs typeface="Poppins"/>
                <a:sym typeface="Poppins"/>
              </a:rPr>
              <a:t>Atbalsts un palīdzība vecākiem un bērniem.</a:t>
            </a:r>
          </a:p>
          <a:p>
            <a:pPr marL="598402" lvl="1" indent="-299201" algn="l">
              <a:lnSpc>
                <a:spcPts val="3880"/>
              </a:lnSpc>
              <a:buFont typeface="Arial"/>
              <a:buChar char="•"/>
            </a:pPr>
            <a:r>
              <a:rPr lang="en-US" sz="2771" spc="47">
                <a:solidFill>
                  <a:srgbClr val="364F2D"/>
                </a:solidFill>
                <a:latin typeface="Poppins"/>
                <a:ea typeface="Poppins"/>
                <a:cs typeface="Poppins"/>
                <a:sym typeface="Poppins"/>
              </a:rPr>
              <a:t>Individuālas nodarbības ar bērnu.</a:t>
            </a:r>
          </a:p>
          <a:p>
            <a:pPr marL="598402" lvl="1" indent="-299201" algn="l">
              <a:lnSpc>
                <a:spcPts val="3880"/>
              </a:lnSpc>
              <a:buFont typeface="Arial"/>
              <a:buChar char="•"/>
            </a:pPr>
            <a:r>
              <a:rPr lang="en-US" sz="2771" spc="47">
                <a:solidFill>
                  <a:srgbClr val="364F2D"/>
                </a:solidFill>
                <a:latin typeface="Poppins"/>
                <a:ea typeface="Poppins"/>
                <a:cs typeface="Poppins"/>
                <a:sym typeface="Poppins"/>
              </a:rPr>
              <a:t>Bērnu intelektuālo spēju un mācīšanās pamatiemaņu izvērtēšana ar Vekslera intelekta testu pirms došanās uz skolu.</a:t>
            </a:r>
          </a:p>
          <a:p>
            <a:pPr marL="598402" lvl="1" indent="-299201" algn="l">
              <a:lnSpc>
                <a:spcPts val="3880"/>
              </a:lnSpc>
              <a:buFont typeface="Arial"/>
              <a:buChar char="•"/>
            </a:pPr>
            <a:r>
              <a:rPr lang="en-US" sz="2771" spc="47">
                <a:solidFill>
                  <a:srgbClr val="364F2D"/>
                </a:solidFill>
                <a:latin typeface="Poppins"/>
                <a:ea typeface="Poppins"/>
                <a:cs typeface="Poppins"/>
                <a:sym typeface="Poppins"/>
              </a:rPr>
              <a:t>Bērna emocionālā gatavība skolai izvērtēšana.</a:t>
            </a:r>
          </a:p>
          <a:p>
            <a:pPr algn="ctr">
              <a:lnSpc>
                <a:spcPts val="3880"/>
              </a:lnSpc>
            </a:pPr>
            <a:endParaRPr lang="en-US" sz="2771" spc="47">
              <a:solidFill>
                <a:srgbClr val="364F2D"/>
              </a:solidFill>
              <a:latin typeface="Poppins"/>
              <a:ea typeface="Poppins"/>
              <a:cs typeface="Poppins"/>
              <a:sym typeface="Poppins"/>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2700000">
            <a:off x="13645788" y="-3017577"/>
            <a:ext cx="16322154" cy="16322154"/>
          </a:xfrm>
          <a:custGeom>
            <a:avLst/>
            <a:gdLst/>
            <a:ahLst/>
            <a:cxnLst/>
            <a:rect l="l" t="t" r="r" b="b"/>
            <a:pathLst>
              <a:path w="16322154" h="16322154">
                <a:moveTo>
                  <a:pt x="0" y="0"/>
                </a:moveTo>
                <a:lnTo>
                  <a:pt x="16322154" y="0"/>
                </a:lnTo>
                <a:lnTo>
                  <a:pt x="16322154" y="16322154"/>
                </a:lnTo>
                <a:lnTo>
                  <a:pt x="0" y="1632215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rot="-8439967">
            <a:off x="-2061474" y="2094864"/>
            <a:ext cx="3494091" cy="6352892"/>
          </a:xfrm>
          <a:custGeom>
            <a:avLst/>
            <a:gdLst/>
            <a:ahLst/>
            <a:cxnLst/>
            <a:rect l="l" t="t" r="r" b="b"/>
            <a:pathLst>
              <a:path w="3494091" h="6352892">
                <a:moveTo>
                  <a:pt x="0" y="0"/>
                </a:moveTo>
                <a:lnTo>
                  <a:pt x="3494090" y="0"/>
                </a:lnTo>
                <a:lnTo>
                  <a:pt x="3494090" y="6352892"/>
                </a:lnTo>
                <a:lnTo>
                  <a:pt x="0" y="6352892"/>
                </a:lnTo>
                <a:lnTo>
                  <a:pt x="0" y="0"/>
                </a:lnTo>
                <a:close/>
              </a:path>
            </a:pathLst>
          </a:custGeom>
          <a:blipFill>
            <a:blip r:embed="rId4">
              <a:extLst>
                <a:ext uri="{96DAC541-7B7A-43D3-8B79-37D633B846F1}">
                  <asvg:svgBlip xmlns:asvg="http://schemas.microsoft.com/office/drawing/2016/SVG/main" r:embed="rId5"/>
                </a:ext>
              </a:extLst>
            </a:blip>
            <a:stretch>
              <a:fillRect/>
            </a:stretch>
          </a:blipFill>
          <a:ln cap="sq">
            <a:noFill/>
            <a:prstDash val="solid"/>
            <a:miter/>
          </a:ln>
        </p:spPr>
      </p:sp>
      <p:sp>
        <p:nvSpPr>
          <p:cNvPr id="4" name="Freeform 4"/>
          <p:cNvSpPr/>
          <p:nvPr/>
        </p:nvSpPr>
        <p:spPr>
          <a:xfrm rot="-8439967">
            <a:off x="17158478" y="302196"/>
            <a:ext cx="3494091" cy="6352892"/>
          </a:xfrm>
          <a:custGeom>
            <a:avLst/>
            <a:gdLst/>
            <a:ahLst/>
            <a:cxnLst/>
            <a:rect l="l" t="t" r="r" b="b"/>
            <a:pathLst>
              <a:path w="3494091" h="6352892">
                <a:moveTo>
                  <a:pt x="0" y="0"/>
                </a:moveTo>
                <a:lnTo>
                  <a:pt x="3494091" y="0"/>
                </a:lnTo>
                <a:lnTo>
                  <a:pt x="3494091" y="6352892"/>
                </a:lnTo>
                <a:lnTo>
                  <a:pt x="0" y="635289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5" name="Group 5"/>
          <p:cNvGrpSpPr/>
          <p:nvPr/>
        </p:nvGrpSpPr>
        <p:grpSpPr>
          <a:xfrm>
            <a:off x="-488108" y="8043903"/>
            <a:ext cx="2464771" cy="3336085"/>
            <a:chOff x="0" y="0"/>
            <a:chExt cx="3286362" cy="4448113"/>
          </a:xfrm>
        </p:grpSpPr>
        <p:sp>
          <p:nvSpPr>
            <p:cNvPr id="6" name="Freeform 6"/>
            <p:cNvSpPr/>
            <p:nvPr/>
          </p:nvSpPr>
          <p:spPr>
            <a:xfrm>
              <a:off x="387734" y="0"/>
              <a:ext cx="2833173" cy="2737554"/>
            </a:xfrm>
            <a:custGeom>
              <a:avLst/>
              <a:gdLst/>
              <a:ahLst/>
              <a:cxnLst/>
              <a:rect l="l" t="t" r="r" b="b"/>
              <a:pathLst>
                <a:path w="2833173" h="2737554">
                  <a:moveTo>
                    <a:pt x="0" y="0"/>
                  </a:moveTo>
                  <a:lnTo>
                    <a:pt x="2833173" y="0"/>
                  </a:lnTo>
                  <a:lnTo>
                    <a:pt x="2833173" y="2737554"/>
                  </a:lnTo>
                  <a:lnTo>
                    <a:pt x="0" y="273755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7" name="Freeform 7"/>
            <p:cNvSpPr/>
            <p:nvPr/>
          </p:nvSpPr>
          <p:spPr>
            <a:xfrm rot="2903305">
              <a:off x="458059" y="1656465"/>
              <a:ext cx="2370244" cy="2290248"/>
            </a:xfrm>
            <a:custGeom>
              <a:avLst/>
              <a:gdLst/>
              <a:ahLst/>
              <a:cxnLst/>
              <a:rect l="l" t="t" r="r" b="b"/>
              <a:pathLst>
                <a:path w="2370244" h="2290248">
                  <a:moveTo>
                    <a:pt x="0" y="0"/>
                  </a:moveTo>
                  <a:lnTo>
                    <a:pt x="2370244" y="0"/>
                  </a:lnTo>
                  <a:lnTo>
                    <a:pt x="2370244" y="2290248"/>
                  </a:lnTo>
                  <a:lnTo>
                    <a:pt x="0" y="2290248"/>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grpSp>
      <p:grpSp>
        <p:nvGrpSpPr>
          <p:cNvPr id="8" name="Group 8"/>
          <p:cNvGrpSpPr/>
          <p:nvPr/>
        </p:nvGrpSpPr>
        <p:grpSpPr>
          <a:xfrm rot="-10655737">
            <a:off x="15599879" y="-1262767"/>
            <a:ext cx="2990573" cy="4047761"/>
            <a:chOff x="0" y="0"/>
            <a:chExt cx="3987430" cy="5397015"/>
          </a:xfrm>
        </p:grpSpPr>
        <p:sp>
          <p:nvSpPr>
            <p:cNvPr id="9" name="Freeform 9"/>
            <p:cNvSpPr/>
            <p:nvPr/>
          </p:nvSpPr>
          <p:spPr>
            <a:xfrm>
              <a:off x="470448" y="0"/>
              <a:ext cx="3437565" cy="3321547"/>
            </a:xfrm>
            <a:custGeom>
              <a:avLst/>
              <a:gdLst/>
              <a:ahLst/>
              <a:cxnLst/>
              <a:rect l="l" t="t" r="r" b="b"/>
              <a:pathLst>
                <a:path w="3437565" h="3321547">
                  <a:moveTo>
                    <a:pt x="0" y="0"/>
                  </a:moveTo>
                  <a:lnTo>
                    <a:pt x="3437565" y="0"/>
                  </a:lnTo>
                  <a:lnTo>
                    <a:pt x="3437565" y="3321547"/>
                  </a:lnTo>
                  <a:lnTo>
                    <a:pt x="0" y="3321547"/>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10" name="Freeform 10"/>
            <p:cNvSpPr/>
            <p:nvPr/>
          </p:nvSpPr>
          <p:spPr>
            <a:xfrm rot="2903305">
              <a:off x="555775" y="2009833"/>
              <a:ext cx="2875881" cy="2778820"/>
            </a:xfrm>
            <a:custGeom>
              <a:avLst/>
              <a:gdLst/>
              <a:ahLst/>
              <a:cxnLst/>
              <a:rect l="l" t="t" r="r" b="b"/>
              <a:pathLst>
                <a:path w="2875881" h="2778820">
                  <a:moveTo>
                    <a:pt x="0" y="0"/>
                  </a:moveTo>
                  <a:lnTo>
                    <a:pt x="2875880" y="0"/>
                  </a:lnTo>
                  <a:lnTo>
                    <a:pt x="2875880" y="2778820"/>
                  </a:lnTo>
                  <a:lnTo>
                    <a:pt x="0" y="277882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grpSp>
      <p:sp>
        <p:nvSpPr>
          <p:cNvPr id="11" name="Freeform 11"/>
          <p:cNvSpPr/>
          <p:nvPr/>
        </p:nvSpPr>
        <p:spPr>
          <a:xfrm rot="-1616693">
            <a:off x="15991528" y="967452"/>
            <a:ext cx="2094517" cy="3756982"/>
          </a:xfrm>
          <a:custGeom>
            <a:avLst/>
            <a:gdLst/>
            <a:ahLst/>
            <a:cxnLst/>
            <a:rect l="l" t="t" r="r" b="b"/>
            <a:pathLst>
              <a:path w="2094517" h="3756982">
                <a:moveTo>
                  <a:pt x="0" y="0"/>
                </a:moveTo>
                <a:lnTo>
                  <a:pt x="2094517" y="0"/>
                </a:lnTo>
                <a:lnTo>
                  <a:pt x="2094517" y="3756982"/>
                </a:lnTo>
                <a:lnTo>
                  <a:pt x="0" y="3756982"/>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12" name="Freeform 12"/>
          <p:cNvSpPr/>
          <p:nvPr/>
        </p:nvSpPr>
        <p:spPr>
          <a:xfrm rot="1353883" flipH="1">
            <a:off x="-617908" y="5164367"/>
            <a:ext cx="2094517" cy="3756982"/>
          </a:xfrm>
          <a:custGeom>
            <a:avLst/>
            <a:gdLst/>
            <a:ahLst/>
            <a:cxnLst/>
            <a:rect l="l" t="t" r="r" b="b"/>
            <a:pathLst>
              <a:path w="2094517" h="3756982">
                <a:moveTo>
                  <a:pt x="2094517" y="0"/>
                </a:moveTo>
                <a:lnTo>
                  <a:pt x="0" y="0"/>
                </a:lnTo>
                <a:lnTo>
                  <a:pt x="0" y="3756982"/>
                </a:lnTo>
                <a:lnTo>
                  <a:pt x="2094517" y="3756982"/>
                </a:lnTo>
                <a:lnTo>
                  <a:pt x="2094517" y="0"/>
                </a:lnTo>
                <a:close/>
              </a:path>
            </a:pathLst>
          </a:custGeom>
          <a:blipFill>
            <a:blip r:embed="rId12">
              <a:extLst>
                <a:ext uri="{96DAC541-7B7A-43D3-8B79-37D633B846F1}">
                  <asvg:svgBlip xmlns:asvg="http://schemas.microsoft.com/office/drawing/2016/SVG/main" r:embed="rId13"/>
                </a:ext>
              </a:extLst>
            </a:blip>
            <a:stretch>
              <a:fillRect/>
            </a:stretch>
          </a:blipFill>
        </p:spPr>
      </p:sp>
      <p:sp>
        <p:nvSpPr>
          <p:cNvPr id="13" name="Freeform 13"/>
          <p:cNvSpPr/>
          <p:nvPr/>
        </p:nvSpPr>
        <p:spPr>
          <a:xfrm rot="2443776">
            <a:off x="-1736809" y="-3396581"/>
            <a:ext cx="6090326" cy="5734260"/>
          </a:xfrm>
          <a:custGeom>
            <a:avLst/>
            <a:gdLst/>
            <a:ahLst/>
            <a:cxnLst/>
            <a:rect l="l" t="t" r="r" b="b"/>
            <a:pathLst>
              <a:path w="6090326" h="5734260">
                <a:moveTo>
                  <a:pt x="0" y="0"/>
                </a:moveTo>
                <a:lnTo>
                  <a:pt x="6090326" y="0"/>
                </a:lnTo>
                <a:lnTo>
                  <a:pt x="6090326" y="5734260"/>
                </a:lnTo>
                <a:lnTo>
                  <a:pt x="0" y="5734260"/>
                </a:lnTo>
                <a:lnTo>
                  <a:pt x="0" y="0"/>
                </a:lnTo>
                <a:close/>
              </a:path>
            </a:pathLst>
          </a:custGeom>
          <a:blipFill>
            <a:blip r:embed="rId14"/>
            <a:stretch>
              <a:fillRect/>
            </a:stretch>
          </a:blipFill>
        </p:spPr>
      </p:sp>
      <p:sp>
        <p:nvSpPr>
          <p:cNvPr id="14" name="TextBox 14"/>
          <p:cNvSpPr txBox="1"/>
          <p:nvPr/>
        </p:nvSpPr>
        <p:spPr>
          <a:xfrm>
            <a:off x="2548396" y="3466723"/>
            <a:ext cx="14209096" cy="3012527"/>
          </a:xfrm>
          <a:prstGeom prst="rect">
            <a:avLst/>
          </a:prstGeom>
        </p:spPr>
        <p:txBody>
          <a:bodyPr lIns="0" tIns="0" rIns="0" bIns="0" rtlCol="0" anchor="t">
            <a:spAutoFit/>
          </a:bodyPr>
          <a:lstStyle/>
          <a:p>
            <a:pPr algn="ctr">
              <a:lnSpc>
                <a:spcPts val="5708"/>
              </a:lnSpc>
            </a:pPr>
            <a:r>
              <a:rPr lang="en-US" sz="6486" b="1" spc="110">
                <a:solidFill>
                  <a:srgbClr val="364F2D"/>
                </a:solidFill>
                <a:latin typeface="Poppins Bold"/>
                <a:ea typeface="Poppins Bold"/>
                <a:cs typeface="Poppins Bold"/>
                <a:sym typeface="Poppins Bold"/>
              </a:rPr>
              <a:t>Madara Zālīte - speciālā pedagoga un uzvedības analītiķa darbības virzieni "Mežmaliņā"</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2700000">
            <a:off x="13645788" y="-3017577"/>
            <a:ext cx="16322154" cy="16322154"/>
          </a:xfrm>
          <a:custGeom>
            <a:avLst/>
            <a:gdLst/>
            <a:ahLst/>
            <a:cxnLst/>
            <a:rect l="l" t="t" r="r" b="b"/>
            <a:pathLst>
              <a:path w="16322154" h="16322154">
                <a:moveTo>
                  <a:pt x="0" y="0"/>
                </a:moveTo>
                <a:lnTo>
                  <a:pt x="16322154" y="0"/>
                </a:lnTo>
                <a:lnTo>
                  <a:pt x="16322154" y="16322154"/>
                </a:lnTo>
                <a:lnTo>
                  <a:pt x="0" y="1632215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rot="-8439967">
            <a:off x="-2061474" y="2094864"/>
            <a:ext cx="3494091" cy="6352892"/>
          </a:xfrm>
          <a:custGeom>
            <a:avLst/>
            <a:gdLst/>
            <a:ahLst/>
            <a:cxnLst/>
            <a:rect l="l" t="t" r="r" b="b"/>
            <a:pathLst>
              <a:path w="3494091" h="6352892">
                <a:moveTo>
                  <a:pt x="0" y="0"/>
                </a:moveTo>
                <a:lnTo>
                  <a:pt x="3494090" y="0"/>
                </a:lnTo>
                <a:lnTo>
                  <a:pt x="3494090" y="6352892"/>
                </a:lnTo>
                <a:lnTo>
                  <a:pt x="0" y="6352892"/>
                </a:lnTo>
                <a:lnTo>
                  <a:pt x="0" y="0"/>
                </a:lnTo>
                <a:close/>
              </a:path>
            </a:pathLst>
          </a:custGeom>
          <a:blipFill>
            <a:blip r:embed="rId4">
              <a:extLst>
                <a:ext uri="{96DAC541-7B7A-43D3-8B79-37D633B846F1}">
                  <asvg:svgBlip xmlns:asvg="http://schemas.microsoft.com/office/drawing/2016/SVG/main" r:embed="rId5"/>
                </a:ext>
              </a:extLst>
            </a:blip>
            <a:stretch>
              <a:fillRect/>
            </a:stretch>
          </a:blipFill>
          <a:ln cap="sq">
            <a:noFill/>
            <a:prstDash val="solid"/>
            <a:miter/>
          </a:ln>
        </p:spPr>
      </p:sp>
      <p:sp>
        <p:nvSpPr>
          <p:cNvPr id="4" name="Freeform 4"/>
          <p:cNvSpPr/>
          <p:nvPr/>
        </p:nvSpPr>
        <p:spPr>
          <a:xfrm rot="-8439967">
            <a:off x="17158478" y="302196"/>
            <a:ext cx="3494091" cy="6352892"/>
          </a:xfrm>
          <a:custGeom>
            <a:avLst/>
            <a:gdLst/>
            <a:ahLst/>
            <a:cxnLst/>
            <a:rect l="l" t="t" r="r" b="b"/>
            <a:pathLst>
              <a:path w="3494091" h="6352892">
                <a:moveTo>
                  <a:pt x="0" y="0"/>
                </a:moveTo>
                <a:lnTo>
                  <a:pt x="3494091" y="0"/>
                </a:lnTo>
                <a:lnTo>
                  <a:pt x="3494091" y="6352892"/>
                </a:lnTo>
                <a:lnTo>
                  <a:pt x="0" y="635289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5" name="Group 5"/>
          <p:cNvGrpSpPr/>
          <p:nvPr/>
        </p:nvGrpSpPr>
        <p:grpSpPr>
          <a:xfrm>
            <a:off x="-488108" y="8043903"/>
            <a:ext cx="2464771" cy="3336085"/>
            <a:chOff x="0" y="0"/>
            <a:chExt cx="3286362" cy="4448113"/>
          </a:xfrm>
        </p:grpSpPr>
        <p:sp>
          <p:nvSpPr>
            <p:cNvPr id="6" name="Freeform 6"/>
            <p:cNvSpPr/>
            <p:nvPr/>
          </p:nvSpPr>
          <p:spPr>
            <a:xfrm>
              <a:off x="387734" y="0"/>
              <a:ext cx="2833173" cy="2737554"/>
            </a:xfrm>
            <a:custGeom>
              <a:avLst/>
              <a:gdLst/>
              <a:ahLst/>
              <a:cxnLst/>
              <a:rect l="l" t="t" r="r" b="b"/>
              <a:pathLst>
                <a:path w="2833173" h="2737554">
                  <a:moveTo>
                    <a:pt x="0" y="0"/>
                  </a:moveTo>
                  <a:lnTo>
                    <a:pt x="2833173" y="0"/>
                  </a:lnTo>
                  <a:lnTo>
                    <a:pt x="2833173" y="2737554"/>
                  </a:lnTo>
                  <a:lnTo>
                    <a:pt x="0" y="273755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7" name="Freeform 7"/>
            <p:cNvSpPr/>
            <p:nvPr/>
          </p:nvSpPr>
          <p:spPr>
            <a:xfrm rot="2903305">
              <a:off x="458059" y="1656465"/>
              <a:ext cx="2370244" cy="2290248"/>
            </a:xfrm>
            <a:custGeom>
              <a:avLst/>
              <a:gdLst/>
              <a:ahLst/>
              <a:cxnLst/>
              <a:rect l="l" t="t" r="r" b="b"/>
              <a:pathLst>
                <a:path w="2370244" h="2290248">
                  <a:moveTo>
                    <a:pt x="0" y="0"/>
                  </a:moveTo>
                  <a:lnTo>
                    <a:pt x="2370244" y="0"/>
                  </a:lnTo>
                  <a:lnTo>
                    <a:pt x="2370244" y="2290248"/>
                  </a:lnTo>
                  <a:lnTo>
                    <a:pt x="0" y="2290248"/>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grpSp>
      <p:grpSp>
        <p:nvGrpSpPr>
          <p:cNvPr id="8" name="Group 8"/>
          <p:cNvGrpSpPr/>
          <p:nvPr/>
        </p:nvGrpSpPr>
        <p:grpSpPr>
          <a:xfrm rot="-10655737">
            <a:off x="15599879" y="-1262767"/>
            <a:ext cx="2990573" cy="4047761"/>
            <a:chOff x="0" y="0"/>
            <a:chExt cx="3987430" cy="5397015"/>
          </a:xfrm>
        </p:grpSpPr>
        <p:sp>
          <p:nvSpPr>
            <p:cNvPr id="9" name="Freeform 9"/>
            <p:cNvSpPr/>
            <p:nvPr/>
          </p:nvSpPr>
          <p:spPr>
            <a:xfrm>
              <a:off x="470448" y="0"/>
              <a:ext cx="3437565" cy="3321547"/>
            </a:xfrm>
            <a:custGeom>
              <a:avLst/>
              <a:gdLst/>
              <a:ahLst/>
              <a:cxnLst/>
              <a:rect l="l" t="t" r="r" b="b"/>
              <a:pathLst>
                <a:path w="3437565" h="3321547">
                  <a:moveTo>
                    <a:pt x="0" y="0"/>
                  </a:moveTo>
                  <a:lnTo>
                    <a:pt x="3437565" y="0"/>
                  </a:lnTo>
                  <a:lnTo>
                    <a:pt x="3437565" y="3321547"/>
                  </a:lnTo>
                  <a:lnTo>
                    <a:pt x="0" y="3321547"/>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10" name="Freeform 10"/>
            <p:cNvSpPr/>
            <p:nvPr/>
          </p:nvSpPr>
          <p:spPr>
            <a:xfrm rot="2903305">
              <a:off x="555775" y="2009833"/>
              <a:ext cx="2875881" cy="2778820"/>
            </a:xfrm>
            <a:custGeom>
              <a:avLst/>
              <a:gdLst/>
              <a:ahLst/>
              <a:cxnLst/>
              <a:rect l="l" t="t" r="r" b="b"/>
              <a:pathLst>
                <a:path w="2875881" h="2778820">
                  <a:moveTo>
                    <a:pt x="0" y="0"/>
                  </a:moveTo>
                  <a:lnTo>
                    <a:pt x="2875880" y="0"/>
                  </a:lnTo>
                  <a:lnTo>
                    <a:pt x="2875880" y="2778820"/>
                  </a:lnTo>
                  <a:lnTo>
                    <a:pt x="0" y="277882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grpSp>
      <p:sp>
        <p:nvSpPr>
          <p:cNvPr id="11" name="Freeform 11"/>
          <p:cNvSpPr/>
          <p:nvPr/>
        </p:nvSpPr>
        <p:spPr>
          <a:xfrm rot="-1616693">
            <a:off x="15991528" y="967452"/>
            <a:ext cx="2094517" cy="3756982"/>
          </a:xfrm>
          <a:custGeom>
            <a:avLst/>
            <a:gdLst/>
            <a:ahLst/>
            <a:cxnLst/>
            <a:rect l="l" t="t" r="r" b="b"/>
            <a:pathLst>
              <a:path w="2094517" h="3756982">
                <a:moveTo>
                  <a:pt x="0" y="0"/>
                </a:moveTo>
                <a:lnTo>
                  <a:pt x="2094517" y="0"/>
                </a:lnTo>
                <a:lnTo>
                  <a:pt x="2094517" y="3756982"/>
                </a:lnTo>
                <a:lnTo>
                  <a:pt x="0" y="3756982"/>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12" name="Freeform 12"/>
          <p:cNvSpPr/>
          <p:nvPr/>
        </p:nvSpPr>
        <p:spPr>
          <a:xfrm rot="1353883" flipH="1">
            <a:off x="-617908" y="5164367"/>
            <a:ext cx="2094517" cy="3756982"/>
          </a:xfrm>
          <a:custGeom>
            <a:avLst/>
            <a:gdLst/>
            <a:ahLst/>
            <a:cxnLst/>
            <a:rect l="l" t="t" r="r" b="b"/>
            <a:pathLst>
              <a:path w="2094517" h="3756982">
                <a:moveTo>
                  <a:pt x="2094517" y="0"/>
                </a:moveTo>
                <a:lnTo>
                  <a:pt x="0" y="0"/>
                </a:lnTo>
                <a:lnTo>
                  <a:pt x="0" y="3756982"/>
                </a:lnTo>
                <a:lnTo>
                  <a:pt x="2094517" y="3756982"/>
                </a:lnTo>
                <a:lnTo>
                  <a:pt x="2094517" y="0"/>
                </a:lnTo>
                <a:close/>
              </a:path>
            </a:pathLst>
          </a:custGeom>
          <a:blipFill>
            <a:blip r:embed="rId12">
              <a:extLst>
                <a:ext uri="{96DAC541-7B7A-43D3-8B79-37D633B846F1}">
                  <asvg:svgBlip xmlns:asvg="http://schemas.microsoft.com/office/drawing/2016/SVG/main" r:embed="rId13"/>
                </a:ext>
              </a:extLst>
            </a:blip>
            <a:stretch>
              <a:fillRect/>
            </a:stretch>
          </a:blipFill>
        </p:spPr>
      </p:sp>
      <p:sp>
        <p:nvSpPr>
          <p:cNvPr id="13" name="Freeform 13"/>
          <p:cNvSpPr/>
          <p:nvPr/>
        </p:nvSpPr>
        <p:spPr>
          <a:xfrm rot="2443776">
            <a:off x="-1609738" y="-3459549"/>
            <a:ext cx="5793619" cy="5454899"/>
          </a:xfrm>
          <a:custGeom>
            <a:avLst/>
            <a:gdLst/>
            <a:ahLst/>
            <a:cxnLst/>
            <a:rect l="l" t="t" r="r" b="b"/>
            <a:pathLst>
              <a:path w="5793619" h="5454899">
                <a:moveTo>
                  <a:pt x="0" y="0"/>
                </a:moveTo>
                <a:lnTo>
                  <a:pt x="5793619" y="0"/>
                </a:lnTo>
                <a:lnTo>
                  <a:pt x="5793619" y="5454899"/>
                </a:lnTo>
                <a:lnTo>
                  <a:pt x="0" y="5454899"/>
                </a:lnTo>
                <a:lnTo>
                  <a:pt x="0" y="0"/>
                </a:lnTo>
                <a:close/>
              </a:path>
            </a:pathLst>
          </a:custGeom>
          <a:blipFill>
            <a:blip r:embed="rId14"/>
            <a:stretch>
              <a:fillRect/>
            </a:stretch>
          </a:blipFill>
        </p:spPr>
      </p:sp>
      <p:sp>
        <p:nvSpPr>
          <p:cNvPr id="14" name="TextBox 14"/>
          <p:cNvSpPr txBox="1"/>
          <p:nvPr/>
        </p:nvSpPr>
        <p:spPr>
          <a:xfrm>
            <a:off x="1523414" y="1099687"/>
            <a:ext cx="14367491" cy="7831209"/>
          </a:xfrm>
          <a:prstGeom prst="rect">
            <a:avLst/>
          </a:prstGeom>
        </p:spPr>
        <p:txBody>
          <a:bodyPr lIns="0" tIns="0" rIns="0" bIns="0" rtlCol="0" anchor="t">
            <a:spAutoFit/>
          </a:bodyPr>
          <a:lstStyle/>
          <a:p>
            <a:pPr algn="ctr">
              <a:lnSpc>
                <a:spcPts val="6208"/>
              </a:lnSpc>
              <a:spcBef>
                <a:spcPct val="0"/>
              </a:spcBef>
            </a:pPr>
            <a:r>
              <a:rPr lang="en-US" sz="4434" spc="75">
                <a:solidFill>
                  <a:srgbClr val="000000"/>
                </a:solidFill>
                <a:latin typeface="Poppins"/>
                <a:ea typeface="Poppins"/>
                <a:cs typeface="Poppins"/>
                <a:sym typeface="Poppins"/>
              </a:rPr>
              <a:t>Speciālais pedagogs Mežmaliņā veic korekcijas darbu ar bērniem, kuriem ir jaukti attīstības traucējumi, valodas traucējumi, autiskā spektra traucējumi (AST) un uzvedības problēmas. Darba laikā tiek attīstītas bērnu komunikācijas, sociālās un mācīšanās prasmes. Papildus pedagoģiskajam darbam tiek izmantoti arī lietišķās uzvedības analīzes (ABA) terapijas paņēmieni, kas palīdz strukturēt mācību procesu un veicināt bērnu pozitīvu uzvedību.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2700000">
            <a:off x="13645788" y="-3017577"/>
            <a:ext cx="16322154" cy="16322154"/>
          </a:xfrm>
          <a:custGeom>
            <a:avLst/>
            <a:gdLst/>
            <a:ahLst/>
            <a:cxnLst/>
            <a:rect l="l" t="t" r="r" b="b"/>
            <a:pathLst>
              <a:path w="16322154" h="16322154">
                <a:moveTo>
                  <a:pt x="0" y="0"/>
                </a:moveTo>
                <a:lnTo>
                  <a:pt x="16322154" y="0"/>
                </a:lnTo>
                <a:lnTo>
                  <a:pt x="16322154" y="16322154"/>
                </a:lnTo>
                <a:lnTo>
                  <a:pt x="0" y="1632215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rot="-8439967">
            <a:off x="-2061474" y="2094864"/>
            <a:ext cx="3494091" cy="6352892"/>
          </a:xfrm>
          <a:custGeom>
            <a:avLst/>
            <a:gdLst/>
            <a:ahLst/>
            <a:cxnLst/>
            <a:rect l="l" t="t" r="r" b="b"/>
            <a:pathLst>
              <a:path w="3494091" h="6352892">
                <a:moveTo>
                  <a:pt x="0" y="0"/>
                </a:moveTo>
                <a:lnTo>
                  <a:pt x="3494090" y="0"/>
                </a:lnTo>
                <a:lnTo>
                  <a:pt x="3494090" y="6352892"/>
                </a:lnTo>
                <a:lnTo>
                  <a:pt x="0" y="6352892"/>
                </a:lnTo>
                <a:lnTo>
                  <a:pt x="0" y="0"/>
                </a:lnTo>
                <a:close/>
              </a:path>
            </a:pathLst>
          </a:custGeom>
          <a:blipFill>
            <a:blip r:embed="rId4">
              <a:extLst>
                <a:ext uri="{96DAC541-7B7A-43D3-8B79-37D633B846F1}">
                  <asvg:svgBlip xmlns:asvg="http://schemas.microsoft.com/office/drawing/2016/SVG/main" r:embed="rId5"/>
                </a:ext>
              </a:extLst>
            </a:blip>
            <a:stretch>
              <a:fillRect/>
            </a:stretch>
          </a:blipFill>
          <a:ln cap="sq">
            <a:noFill/>
            <a:prstDash val="solid"/>
            <a:miter/>
          </a:ln>
        </p:spPr>
      </p:sp>
      <p:sp>
        <p:nvSpPr>
          <p:cNvPr id="4" name="Freeform 4"/>
          <p:cNvSpPr/>
          <p:nvPr/>
        </p:nvSpPr>
        <p:spPr>
          <a:xfrm rot="-8439967">
            <a:off x="17158478" y="302196"/>
            <a:ext cx="3494091" cy="6352892"/>
          </a:xfrm>
          <a:custGeom>
            <a:avLst/>
            <a:gdLst/>
            <a:ahLst/>
            <a:cxnLst/>
            <a:rect l="l" t="t" r="r" b="b"/>
            <a:pathLst>
              <a:path w="3494091" h="6352892">
                <a:moveTo>
                  <a:pt x="0" y="0"/>
                </a:moveTo>
                <a:lnTo>
                  <a:pt x="3494091" y="0"/>
                </a:lnTo>
                <a:lnTo>
                  <a:pt x="3494091" y="6352892"/>
                </a:lnTo>
                <a:lnTo>
                  <a:pt x="0" y="635289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5" name="Group 5"/>
          <p:cNvGrpSpPr/>
          <p:nvPr/>
        </p:nvGrpSpPr>
        <p:grpSpPr>
          <a:xfrm>
            <a:off x="-488108" y="8043903"/>
            <a:ext cx="2464771" cy="3336085"/>
            <a:chOff x="0" y="0"/>
            <a:chExt cx="3286362" cy="4448113"/>
          </a:xfrm>
        </p:grpSpPr>
        <p:sp>
          <p:nvSpPr>
            <p:cNvPr id="6" name="Freeform 6"/>
            <p:cNvSpPr/>
            <p:nvPr/>
          </p:nvSpPr>
          <p:spPr>
            <a:xfrm>
              <a:off x="387734" y="0"/>
              <a:ext cx="2833173" cy="2737554"/>
            </a:xfrm>
            <a:custGeom>
              <a:avLst/>
              <a:gdLst/>
              <a:ahLst/>
              <a:cxnLst/>
              <a:rect l="l" t="t" r="r" b="b"/>
              <a:pathLst>
                <a:path w="2833173" h="2737554">
                  <a:moveTo>
                    <a:pt x="0" y="0"/>
                  </a:moveTo>
                  <a:lnTo>
                    <a:pt x="2833173" y="0"/>
                  </a:lnTo>
                  <a:lnTo>
                    <a:pt x="2833173" y="2737554"/>
                  </a:lnTo>
                  <a:lnTo>
                    <a:pt x="0" y="273755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7" name="Freeform 7"/>
            <p:cNvSpPr/>
            <p:nvPr/>
          </p:nvSpPr>
          <p:spPr>
            <a:xfrm rot="2903305">
              <a:off x="458059" y="1656465"/>
              <a:ext cx="2370244" cy="2290248"/>
            </a:xfrm>
            <a:custGeom>
              <a:avLst/>
              <a:gdLst/>
              <a:ahLst/>
              <a:cxnLst/>
              <a:rect l="l" t="t" r="r" b="b"/>
              <a:pathLst>
                <a:path w="2370244" h="2290248">
                  <a:moveTo>
                    <a:pt x="0" y="0"/>
                  </a:moveTo>
                  <a:lnTo>
                    <a:pt x="2370244" y="0"/>
                  </a:lnTo>
                  <a:lnTo>
                    <a:pt x="2370244" y="2290248"/>
                  </a:lnTo>
                  <a:lnTo>
                    <a:pt x="0" y="2290248"/>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grpSp>
      <p:grpSp>
        <p:nvGrpSpPr>
          <p:cNvPr id="8" name="Group 8"/>
          <p:cNvGrpSpPr/>
          <p:nvPr/>
        </p:nvGrpSpPr>
        <p:grpSpPr>
          <a:xfrm rot="-10655737">
            <a:off x="15599879" y="-1262767"/>
            <a:ext cx="2990573" cy="4047761"/>
            <a:chOff x="0" y="0"/>
            <a:chExt cx="3987430" cy="5397015"/>
          </a:xfrm>
        </p:grpSpPr>
        <p:sp>
          <p:nvSpPr>
            <p:cNvPr id="9" name="Freeform 9"/>
            <p:cNvSpPr/>
            <p:nvPr/>
          </p:nvSpPr>
          <p:spPr>
            <a:xfrm>
              <a:off x="470448" y="0"/>
              <a:ext cx="3437565" cy="3321547"/>
            </a:xfrm>
            <a:custGeom>
              <a:avLst/>
              <a:gdLst/>
              <a:ahLst/>
              <a:cxnLst/>
              <a:rect l="l" t="t" r="r" b="b"/>
              <a:pathLst>
                <a:path w="3437565" h="3321547">
                  <a:moveTo>
                    <a:pt x="0" y="0"/>
                  </a:moveTo>
                  <a:lnTo>
                    <a:pt x="3437565" y="0"/>
                  </a:lnTo>
                  <a:lnTo>
                    <a:pt x="3437565" y="3321547"/>
                  </a:lnTo>
                  <a:lnTo>
                    <a:pt x="0" y="3321547"/>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10" name="Freeform 10"/>
            <p:cNvSpPr/>
            <p:nvPr/>
          </p:nvSpPr>
          <p:spPr>
            <a:xfrm rot="2903305">
              <a:off x="555775" y="2009833"/>
              <a:ext cx="2875881" cy="2778820"/>
            </a:xfrm>
            <a:custGeom>
              <a:avLst/>
              <a:gdLst/>
              <a:ahLst/>
              <a:cxnLst/>
              <a:rect l="l" t="t" r="r" b="b"/>
              <a:pathLst>
                <a:path w="2875881" h="2778820">
                  <a:moveTo>
                    <a:pt x="0" y="0"/>
                  </a:moveTo>
                  <a:lnTo>
                    <a:pt x="2875880" y="0"/>
                  </a:lnTo>
                  <a:lnTo>
                    <a:pt x="2875880" y="2778820"/>
                  </a:lnTo>
                  <a:lnTo>
                    <a:pt x="0" y="277882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grpSp>
      <p:sp>
        <p:nvSpPr>
          <p:cNvPr id="11" name="Freeform 11"/>
          <p:cNvSpPr/>
          <p:nvPr/>
        </p:nvSpPr>
        <p:spPr>
          <a:xfrm rot="-1616693">
            <a:off x="15991528" y="967452"/>
            <a:ext cx="2094517" cy="3756982"/>
          </a:xfrm>
          <a:custGeom>
            <a:avLst/>
            <a:gdLst/>
            <a:ahLst/>
            <a:cxnLst/>
            <a:rect l="l" t="t" r="r" b="b"/>
            <a:pathLst>
              <a:path w="2094517" h="3756982">
                <a:moveTo>
                  <a:pt x="0" y="0"/>
                </a:moveTo>
                <a:lnTo>
                  <a:pt x="2094517" y="0"/>
                </a:lnTo>
                <a:lnTo>
                  <a:pt x="2094517" y="3756982"/>
                </a:lnTo>
                <a:lnTo>
                  <a:pt x="0" y="3756982"/>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12" name="Freeform 12"/>
          <p:cNvSpPr/>
          <p:nvPr/>
        </p:nvSpPr>
        <p:spPr>
          <a:xfrm rot="1353883" flipH="1">
            <a:off x="-617908" y="5164367"/>
            <a:ext cx="2094517" cy="3756982"/>
          </a:xfrm>
          <a:custGeom>
            <a:avLst/>
            <a:gdLst/>
            <a:ahLst/>
            <a:cxnLst/>
            <a:rect l="l" t="t" r="r" b="b"/>
            <a:pathLst>
              <a:path w="2094517" h="3756982">
                <a:moveTo>
                  <a:pt x="2094517" y="0"/>
                </a:moveTo>
                <a:lnTo>
                  <a:pt x="0" y="0"/>
                </a:lnTo>
                <a:lnTo>
                  <a:pt x="0" y="3756982"/>
                </a:lnTo>
                <a:lnTo>
                  <a:pt x="2094517" y="3756982"/>
                </a:lnTo>
                <a:lnTo>
                  <a:pt x="2094517" y="0"/>
                </a:lnTo>
                <a:close/>
              </a:path>
            </a:pathLst>
          </a:custGeom>
          <a:blipFill>
            <a:blip r:embed="rId12">
              <a:extLst>
                <a:ext uri="{96DAC541-7B7A-43D3-8B79-37D633B846F1}">
                  <asvg:svgBlip xmlns:asvg="http://schemas.microsoft.com/office/drawing/2016/SVG/main" r:embed="rId13"/>
                </a:ext>
              </a:extLst>
            </a:blip>
            <a:stretch>
              <a:fillRect/>
            </a:stretch>
          </a:blipFill>
        </p:spPr>
      </p:sp>
      <p:sp>
        <p:nvSpPr>
          <p:cNvPr id="13" name="Freeform 13"/>
          <p:cNvSpPr/>
          <p:nvPr/>
        </p:nvSpPr>
        <p:spPr>
          <a:xfrm rot="2443776">
            <a:off x="-1736809" y="-3396581"/>
            <a:ext cx="6090326" cy="5734260"/>
          </a:xfrm>
          <a:custGeom>
            <a:avLst/>
            <a:gdLst/>
            <a:ahLst/>
            <a:cxnLst/>
            <a:rect l="l" t="t" r="r" b="b"/>
            <a:pathLst>
              <a:path w="6090326" h="5734260">
                <a:moveTo>
                  <a:pt x="0" y="0"/>
                </a:moveTo>
                <a:lnTo>
                  <a:pt x="6090326" y="0"/>
                </a:lnTo>
                <a:lnTo>
                  <a:pt x="6090326" y="5734260"/>
                </a:lnTo>
                <a:lnTo>
                  <a:pt x="0" y="5734260"/>
                </a:lnTo>
                <a:lnTo>
                  <a:pt x="0" y="0"/>
                </a:lnTo>
                <a:close/>
              </a:path>
            </a:pathLst>
          </a:custGeom>
          <a:blipFill>
            <a:blip r:embed="rId14"/>
            <a:stretch>
              <a:fillRect/>
            </a:stretch>
          </a:blipFill>
        </p:spPr>
      </p:sp>
      <p:sp>
        <p:nvSpPr>
          <p:cNvPr id="14" name="TextBox 14"/>
          <p:cNvSpPr txBox="1"/>
          <p:nvPr/>
        </p:nvSpPr>
        <p:spPr>
          <a:xfrm>
            <a:off x="1308354" y="2323542"/>
            <a:ext cx="15240787" cy="5828861"/>
          </a:xfrm>
          <a:prstGeom prst="rect">
            <a:avLst/>
          </a:prstGeom>
        </p:spPr>
        <p:txBody>
          <a:bodyPr lIns="0" tIns="0" rIns="0" bIns="0" rtlCol="0" anchor="t">
            <a:spAutoFit/>
          </a:bodyPr>
          <a:lstStyle/>
          <a:p>
            <a:pPr algn="ctr">
              <a:lnSpc>
                <a:spcPts val="5799"/>
              </a:lnSpc>
              <a:spcBef>
                <a:spcPct val="0"/>
              </a:spcBef>
            </a:pPr>
            <a:r>
              <a:rPr lang="en-US" sz="4142">
                <a:solidFill>
                  <a:srgbClr val="000000"/>
                </a:solidFill>
                <a:latin typeface="Canva Sans"/>
                <a:ea typeface="Canva Sans"/>
                <a:cs typeface="Canva Sans"/>
                <a:sym typeface="Canva Sans"/>
              </a:rPr>
              <a:t>ABA (Applied Behavior Analysis) jeb uzvedības analīze ir strukturēta pieeja, kas palīdz bērniem soli pa solim apgūt jaunas prasmes. Metode balstās uz uzvedības analīzi, skaidrām instrukcijām un pozitīvu pastiprinājumu. Iekļaujot ABA paņēmienus darbā ar bērniem, viņiem kļūst vieglāk apgūt mācību saturu, attīstīt kognitīvās spējas un runas prasmes. Tāpat šī pieeja palīdz veicināt pozitīvu uzvedību un pakāpeniski koriģēt uzvedības grūtības.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2700000">
            <a:off x="13645788" y="-3017577"/>
            <a:ext cx="16322154" cy="16322154"/>
          </a:xfrm>
          <a:custGeom>
            <a:avLst/>
            <a:gdLst/>
            <a:ahLst/>
            <a:cxnLst/>
            <a:rect l="l" t="t" r="r" b="b"/>
            <a:pathLst>
              <a:path w="16322154" h="16322154">
                <a:moveTo>
                  <a:pt x="0" y="0"/>
                </a:moveTo>
                <a:lnTo>
                  <a:pt x="16322154" y="0"/>
                </a:lnTo>
                <a:lnTo>
                  <a:pt x="16322154" y="16322154"/>
                </a:lnTo>
                <a:lnTo>
                  <a:pt x="0" y="1632215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rot="-8439967">
            <a:off x="-2061474" y="2094864"/>
            <a:ext cx="3494091" cy="6352892"/>
          </a:xfrm>
          <a:custGeom>
            <a:avLst/>
            <a:gdLst/>
            <a:ahLst/>
            <a:cxnLst/>
            <a:rect l="l" t="t" r="r" b="b"/>
            <a:pathLst>
              <a:path w="3494091" h="6352892">
                <a:moveTo>
                  <a:pt x="0" y="0"/>
                </a:moveTo>
                <a:lnTo>
                  <a:pt x="3494090" y="0"/>
                </a:lnTo>
                <a:lnTo>
                  <a:pt x="3494090" y="6352892"/>
                </a:lnTo>
                <a:lnTo>
                  <a:pt x="0" y="6352892"/>
                </a:lnTo>
                <a:lnTo>
                  <a:pt x="0" y="0"/>
                </a:lnTo>
                <a:close/>
              </a:path>
            </a:pathLst>
          </a:custGeom>
          <a:blipFill>
            <a:blip r:embed="rId4">
              <a:extLst>
                <a:ext uri="{96DAC541-7B7A-43D3-8B79-37D633B846F1}">
                  <asvg:svgBlip xmlns:asvg="http://schemas.microsoft.com/office/drawing/2016/SVG/main" r:embed="rId5"/>
                </a:ext>
              </a:extLst>
            </a:blip>
            <a:stretch>
              <a:fillRect/>
            </a:stretch>
          </a:blipFill>
          <a:ln cap="sq">
            <a:noFill/>
            <a:prstDash val="solid"/>
            <a:miter/>
          </a:ln>
        </p:spPr>
      </p:sp>
      <p:sp>
        <p:nvSpPr>
          <p:cNvPr id="4" name="Freeform 4"/>
          <p:cNvSpPr/>
          <p:nvPr/>
        </p:nvSpPr>
        <p:spPr>
          <a:xfrm rot="-8439967">
            <a:off x="17158478" y="302196"/>
            <a:ext cx="3494091" cy="6352892"/>
          </a:xfrm>
          <a:custGeom>
            <a:avLst/>
            <a:gdLst/>
            <a:ahLst/>
            <a:cxnLst/>
            <a:rect l="l" t="t" r="r" b="b"/>
            <a:pathLst>
              <a:path w="3494091" h="6352892">
                <a:moveTo>
                  <a:pt x="0" y="0"/>
                </a:moveTo>
                <a:lnTo>
                  <a:pt x="3494091" y="0"/>
                </a:lnTo>
                <a:lnTo>
                  <a:pt x="3494091" y="6352892"/>
                </a:lnTo>
                <a:lnTo>
                  <a:pt x="0" y="635289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5" name="Group 5"/>
          <p:cNvGrpSpPr/>
          <p:nvPr/>
        </p:nvGrpSpPr>
        <p:grpSpPr>
          <a:xfrm>
            <a:off x="-488108" y="8043903"/>
            <a:ext cx="2464771" cy="3336085"/>
            <a:chOff x="0" y="0"/>
            <a:chExt cx="3286362" cy="4448113"/>
          </a:xfrm>
        </p:grpSpPr>
        <p:sp>
          <p:nvSpPr>
            <p:cNvPr id="6" name="Freeform 6"/>
            <p:cNvSpPr/>
            <p:nvPr/>
          </p:nvSpPr>
          <p:spPr>
            <a:xfrm>
              <a:off x="387734" y="0"/>
              <a:ext cx="2833173" cy="2737554"/>
            </a:xfrm>
            <a:custGeom>
              <a:avLst/>
              <a:gdLst/>
              <a:ahLst/>
              <a:cxnLst/>
              <a:rect l="l" t="t" r="r" b="b"/>
              <a:pathLst>
                <a:path w="2833173" h="2737554">
                  <a:moveTo>
                    <a:pt x="0" y="0"/>
                  </a:moveTo>
                  <a:lnTo>
                    <a:pt x="2833173" y="0"/>
                  </a:lnTo>
                  <a:lnTo>
                    <a:pt x="2833173" y="2737554"/>
                  </a:lnTo>
                  <a:lnTo>
                    <a:pt x="0" y="273755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7" name="Freeform 7"/>
            <p:cNvSpPr/>
            <p:nvPr/>
          </p:nvSpPr>
          <p:spPr>
            <a:xfrm rot="2903305">
              <a:off x="458059" y="1656465"/>
              <a:ext cx="2370244" cy="2290248"/>
            </a:xfrm>
            <a:custGeom>
              <a:avLst/>
              <a:gdLst/>
              <a:ahLst/>
              <a:cxnLst/>
              <a:rect l="l" t="t" r="r" b="b"/>
              <a:pathLst>
                <a:path w="2370244" h="2290248">
                  <a:moveTo>
                    <a:pt x="0" y="0"/>
                  </a:moveTo>
                  <a:lnTo>
                    <a:pt x="2370244" y="0"/>
                  </a:lnTo>
                  <a:lnTo>
                    <a:pt x="2370244" y="2290248"/>
                  </a:lnTo>
                  <a:lnTo>
                    <a:pt x="0" y="2290248"/>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grpSp>
      <p:grpSp>
        <p:nvGrpSpPr>
          <p:cNvPr id="8" name="Group 8"/>
          <p:cNvGrpSpPr/>
          <p:nvPr/>
        </p:nvGrpSpPr>
        <p:grpSpPr>
          <a:xfrm rot="-10655737">
            <a:off x="16013549" y="-1254086"/>
            <a:ext cx="2588151" cy="3503080"/>
            <a:chOff x="0" y="0"/>
            <a:chExt cx="3450868" cy="4670773"/>
          </a:xfrm>
        </p:grpSpPr>
        <p:sp>
          <p:nvSpPr>
            <p:cNvPr id="9" name="Freeform 9"/>
            <p:cNvSpPr/>
            <p:nvPr/>
          </p:nvSpPr>
          <p:spPr>
            <a:xfrm>
              <a:off x="407142" y="0"/>
              <a:ext cx="2974994" cy="2874588"/>
            </a:xfrm>
            <a:custGeom>
              <a:avLst/>
              <a:gdLst/>
              <a:ahLst/>
              <a:cxnLst/>
              <a:rect l="l" t="t" r="r" b="b"/>
              <a:pathLst>
                <a:path w="2974994" h="2874588">
                  <a:moveTo>
                    <a:pt x="0" y="0"/>
                  </a:moveTo>
                  <a:lnTo>
                    <a:pt x="2974995" y="0"/>
                  </a:lnTo>
                  <a:lnTo>
                    <a:pt x="2974995" y="2874588"/>
                  </a:lnTo>
                  <a:lnTo>
                    <a:pt x="0" y="2874588"/>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10" name="Freeform 10"/>
            <p:cNvSpPr/>
            <p:nvPr/>
          </p:nvSpPr>
          <p:spPr>
            <a:xfrm rot="2903305">
              <a:off x="480988" y="1739383"/>
              <a:ext cx="2488892" cy="2404892"/>
            </a:xfrm>
            <a:custGeom>
              <a:avLst/>
              <a:gdLst/>
              <a:ahLst/>
              <a:cxnLst/>
              <a:rect l="l" t="t" r="r" b="b"/>
              <a:pathLst>
                <a:path w="2488892" h="2404892">
                  <a:moveTo>
                    <a:pt x="0" y="0"/>
                  </a:moveTo>
                  <a:lnTo>
                    <a:pt x="2488892" y="0"/>
                  </a:lnTo>
                  <a:lnTo>
                    <a:pt x="2488892" y="2404892"/>
                  </a:lnTo>
                  <a:lnTo>
                    <a:pt x="0" y="2404892"/>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grpSp>
      <p:sp>
        <p:nvSpPr>
          <p:cNvPr id="11" name="Freeform 11"/>
          <p:cNvSpPr/>
          <p:nvPr/>
        </p:nvSpPr>
        <p:spPr>
          <a:xfrm rot="-1616693">
            <a:off x="16536742" y="1560116"/>
            <a:ext cx="1691288" cy="3033700"/>
          </a:xfrm>
          <a:custGeom>
            <a:avLst/>
            <a:gdLst/>
            <a:ahLst/>
            <a:cxnLst/>
            <a:rect l="l" t="t" r="r" b="b"/>
            <a:pathLst>
              <a:path w="1691288" h="3033700">
                <a:moveTo>
                  <a:pt x="0" y="0"/>
                </a:moveTo>
                <a:lnTo>
                  <a:pt x="1691288" y="0"/>
                </a:lnTo>
                <a:lnTo>
                  <a:pt x="1691288" y="3033701"/>
                </a:lnTo>
                <a:lnTo>
                  <a:pt x="0" y="3033701"/>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12" name="Freeform 12"/>
          <p:cNvSpPr/>
          <p:nvPr/>
        </p:nvSpPr>
        <p:spPr>
          <a:xfrm rot="1353883" flipH="1">
            <a:off x="-617908" y="5164367"/>
            <a:ext cx="2094517" cy="3756982"/>
          </a:xfrm>
          <a:custGeom>
            <a:avLst/>
            <a:gdLst/>
            <a:ahLst/>
            <a:cxnLst/>
            <a:rect l="l" t="t" r="r" b="b"/>
            <a:pathLst>
              <a:path w="2094517" h="3756982">
                <a:moveTo>
                  <a:pt x="2094517" y="0"/>
                </a:moveTo>
                <a:lnTo>
                  <a:pt x="0" y="0"/>
                </a:lnTo>
                <a:lnTo>
                  <a:pt x="0" y="3756982"/>
                </a:lnTo>
                <a:lnTo>
                  <a:pt x="2094517" y="3756982"/>
                </a:lnTo>
                <a:lnTo>
                  <a:pt x="2094517" y="0"/>
                </a:lnTo>
                <a:close/>
              </a:path>
            </a:pathLst>
          </a:custGeom>
          <a:blipFill>
            <a:blip r:embed="rId12">
              <a:extLst>
                <a:ext uri="{96DAC541-7B7A-43D3-8B79-37D633B846F1}">
                  <asvg:svgBlip xmlns:asvg="http://schemas.microsoft.com/office/drawing/2016/SVG/main" r:embed="rId13"/>
                </a:ext>
              </a:extLst>
            </a:blip>
            <a:stretch>
              <a:fillRect/>
            </a:stretch>
          </a:blipFill>
        </p:spPr>
      </p:sp>
      <p:sp>
        <p:nvSpPr>
          <p:cNvPr id="13" name="Freeform 13"/>
          <p:cNvSpPr/>
          <p:nvPr/>
        </p:nvSpPr>
        <p:spPr>
          <a:xfrm rot="2443776">
            <a:off x="-1286262" y="-3619842"/>
            <a:ext cx="5038316" cy="4743755"/>
          </a:xfrm>
          <a:custGeom>
            <a:avLst/>
            <a:gdLst/>
            <a:ahLst/>
            <a:cxnLst/>
            <a:rect l="l" t="t" r="r" b="b"/>
            <a:pathLst>
              <a:path w="5038316" h="4743755">
                <a:moveTo>
                  <a:pt x="0" y="0"/>
                </a:moveTo>
                <a:lnTo>
                  <a:pt x="5038316" y="0"/>
                </a:lnTo>
                <a:lnTo>
                  <a:pt x="5038316" y="4743755"/>
                </a:lnTo>
                <a:lnTo>
                  <a:pt x="0" y="4743755"/>
                </a:lnTo>
                <a:lnTo>
                  <a:pt x="0" y="0"/>
                </a:lnTo>
                <a:close/>
              </a:path>
            </a:pathLst>
          </a:custGeom>
          <a:blipFill>
            <a:blip r:embed="rId14"/>
            <a:stretch>
              <a:fillRect/>
            </a:stretch>
          </a:blipFill>
        </p:spPr>
      </p:sp>
      <p:sp>
        <p:nvSpPr>
          <p:cNvPr id="14" name="TextBox 14"/>
          <p:cNvSpPr txBox="1"/>
          <p:nvPr/>
        </p:nvSpPr>
        <p:spPr>
          <a:xfrm>
            <a:off x="0" y="999787"/>
            <a:ext cx="18288000" cy="8709792"/>
          </a:xfrm>
          <a:prstGeom prst="rect">
            <a:avLst/>
          </a:prstGeom>
        </p:spPr>
        <p:txBody>
          <a:bodyPr lIns="0" tIns="0" rIns="0" bIns="0" rtlCol="0" anchor="t">
            <a:spAutoFit/>
          </a:bodyPr>
          <a:lstStyle/>
          <a:p>
            <a:pPr algn="ctr">
              <a:lnSpc>
                <a:spcPts val="6944"/>
              </a:lnSpc>
              <a:spcBef>
                <a:spcPct val="0"/>
              </a:spcBef>
            </a:pPr>
            <a:r>
              <a:rPr lang="en-US" sz="4960">
                <a:solidFill>
                  <a:srgbClr val="000000"/>
                </a:solidFill>
                <a:latin typeface="Canva Sans"/>
                <a:ea typeface="Canva Sans"/>
                <a:cs typeface="Canva Sans"/>
                <a:sym typeface="Canva Sans"/>
              </a:rPr>
              <a:t>Tipiska nodarbība sastāv no šādiem posmiem:</a:t>
            </a:r>
          </a:p>
          <a:p>
            <a:pPr algn="ctr">
              <a:lnSpc>
                <a:spcPts val="6944"/>
              </a:lnSpc>
              <a:spcBef>
                <a:spcPct val="0"/>
              </a:spcBef>
            </a:pPr>
            <a:endParaRPr lang="en-US" sz="4960">
              <a:solidFill>
                <a:srgbClr val="000000"/>
              </a:solidFill>
              <a:latin typeface="Canva Sans"/>
              <a:ea typeface="Canva Sans"/>
              <a:cs typeface="Canva Sans"/>
              <a:sym typeface="Canva Sans"/>
            </a:endParaRPr>
          </a:p>
          <a:p>
            <a:pPr algn="ctr">
              <a:lnSpc>
                <a:spcPts val="6944"/>
              </a:lnSpc>
              <a:spcBef>
                <a:spcPct val="0"/>
              </a:spcBef>
            </a:pPr>
            <a:r>
              <a:rPr lang="en-US" sz="4960">
                <a:solidFill>
                  <a:srgbClr val="000000"/>
                </a:solidFill>
                <a:latin typeface="Canva Sans"/>
                <a:ea typeface="Canva Sans"/>
                <a:cs typeface="Canva Sans"/>
                <a:sym typeface="Canva Sans"/>
              </a:rPr>
              <a:t>1️⃣ instrukcija</a:t>
            </a:r>
          </a:p>
          <a:p>
            <a:pPr algn="ctr">
              <a:lnSpc>
                <a:spcPts val="6944"/>
              </a:lnSpc>
              <a:spcBef>
                <a:spcPct val="0"/>
              </a:spcBef>
            </a:pPr>
            <a:r>
              <a:rPr lang="en-US" sz="4960">
                <a:solidFill>
                  <a:srgbClr val="000000"/>
                </a:solidFill>
                <a:latin typeface="Canva Sans"/>
                <a:ea typeface="Canva Sans"/>
                <a:cs typeface="Canva Sans"/>
                <a:sym typeface="Canva Sans"/>
              </a:rPr>
              <a:t> 2️⃣ bērna reakcija</a:t>
            </a:r>
          </a:p>
          <a:p>
            <a:pPr algn="ctr">
              <a:lnSpc>
                <a:spcPts val="6944"/>
              </a:lnSpc>
              <a:spcBef>
                <a:spcPct val="0"/>
              </a:spcBef>
            </a:pPr>
            <a:r>
              <a:rPr lang="en-US" sz="4960">
                <a:solidFill>
                  <a:srgbClr val="000000"/>
                </a:solidFill>
                <a:latin typeface="Canva Sans"/>
                <a:ea typeface="Canva Sans"/>
                <a:cs typeface="Canva Sans"/>
                <a:sym typeface="Canva Sans"/>
              </a:rPr>
              <a:t> 3️⃣ palīdzība (ja nepieciešams)</a:t>
            </a:r>
          </a:p>
          <a:p>
            <a:pPr algn="ctr">
              <a:lnSpc>
                <a:spcPts val="6944"/>
              </a:lnSpc>
              <a:spcBef>
                <a:spcPct val="0"/>
              </a:spcBef>
            </a:pPr>
            <a:r>
              <a:rPr lang="en-US" sz="4960">
                <a:solidFill>
                  <a:srgbClr val="000000"/>
                </a:solidFill>
                <a:latin typeface="Canva Sans"/>
                <a:ea typeface="Canva Sans"/>
                <a:cs typeface="Canva Sans"/>
                <a:sym typeface="Canva Sans"/>
              </a:rPr>
              <a:t> 4️⃣ pozitīvs pastiprinājums</a:t>
            </a:r>
          </a:p>
          <a:p>
            <a:pPr algn="ctr">
              <a:lnSpc>
                <a:spcPts val="6944"/>
              </a:lnSpc>
              <a:spcBef>
                <a:spcPct val="0"/>
              </a:spcBef>
            </a:pPr>
            <a:r>
              <a:rPr lang="en-US" sz="4960">
                <a:solidFill>
                  <a:srgbClr val="000000"/>
                </a:solidFill>
                <a:latin typeface="Canva Sans"/>
                <a:ea typeface="Canva Sans"/>
                <a:cs typeface="Canva Sans"/>
                <a:sym typeface="Canva Sans"/>
              </a:rPr>
              <a:t> 5️⃣ atkārtojums</a:t>
            </a:r>
          </a:p>
          <a:p>
            <a:pPr algn="ctr">
              <a:lnSpc>
                <a:spcPts val="6944"/>
              </a:lnSpc>
              <a:spcBef>
                <a:spcPct val="0"/>
              </a:spcBef>
            </a:pPr>
            <a:endParaRPr lang="en-US" sz="4960">
              <a:solidFill>
                <a:srgbClr val="000000"/>
              </a:solidFill>
              <a:latin typeface="Canva Sans"/>
              <a:ea typeface="Canva Sans"/>
              <a:cs typeface="Canva Sans"/>
              <a:sym typeface="Canva Sans"/>
            </a:endParaRPr>
          </a:p>
          <a:p>
            <a:pPr algn="ctr">
              <a:lnSpc>
                <a:spcPts val="6944"/>
              </a:lnSpc>
              <a:spcBef>
                <a:spcPct val="0"/>
              </a:spcBef>
            </a:pPr>
            <a:r>
              <a:rPr lang="en-US" sz="4960">
                <a:solidFill>
                  <a:srgbClr val="000000"/>
                </a:solidFill>
                <a:latin typeface="Canva Sans"/>
                <a:ea typeface="Canva Sans"/>
                <a:cs typeface="Canva Sans"/>
                <a:sym typeface="Canva Sans"/>
              </a:rPr>
              <a:t>Tas palīdz bērnam saprast un nostiprināt jauno prasmi un/ vai mācību saturu.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2700000">
            <a:off x="13645788" y="-3017577"/>
            <a:ext cx="16322154" cy="16322154"/>
          </a:xfrm>
          <a:custGeom>
            <a:avLst/>
            <a:gdLst/>
            <a:ahLst/>
            <a:cxnLst/>
            <a:rect l="l" t="t" r="r" b="b"/>
            <a:pathLst>
              <a:path w="16322154" h="16322154">
                <a:moveTo>
                  <a:pt x="0" y="0"/>
                </a:moveTo>
                <a:lnTo>
                  <a:pt x="16322154" y="0"/>
                </a:lnTo>
                <a:lnTo>
                  <a:pt x="16322154" y="16322154"/>
                </a:lnTo>
                <a:lnTo>
                  <a:pt x="0" y="1632215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rot="-8439967">
            <a:off x="-2061474" y="2094864"/>
            <a:ext cx="3494091" cy="6352892"/>
          </a:xfrm>
          <a:custGeom>
            <a:avLst/>
            <a:gdLst/>
            <a:ahLst/>
            <a:cxnLst/>
            <a:rect l="l" t="t" r="r" b="b"/>
            <a:pathLst>
              <a:path w="3494091" h="6352892">
                <a:moveTo>
                  <a:pt x="0" y="0"/>
                </a:moveTo>
                <a:lnTo>
                  <a:pt x="3494090" y="0"/>
                </a:lnTo>
                <a:lnTo>
                  <a:pt x="3494090" y="6352892"/>
                </a:lnTo>
                <a:lnTo>
                  <a:pt x="0" y="6352892"/>
                </a:lnTo>
                <a:lnTo>
                  <a:pt x="0" y="0"/>
                </a:lnTo>
                <a:close/>
              </a:path>
            </a:pathLst>
          </a:custGeom>
          <a:blipFill>
            <a:blip r:embed="rId4">
              <a:extLst>
                <a:ext uri="{96DAC541-7B7A-43D3-8B79-37D633B846F1}">
                  <asvg:svgBlip xmlns:asvg="http://schemas.microsoft.com/office/drawing/2016/SVG/main" r:embed="rId5"/>
                </a:ext>
              </a:extLst>
            </a:blip>
            <a:stretch>
              <a:fillRect/>
            </a:stretch>
          </a:blipFill>
          <a:ln cap="sq">
            <a:noFill/>
            <a:prstDash val="solid"/>
            <a:miter/>
          </a:ln>
        </p:spPr>
      </p:sp>
      <p:sp>
        <p:nvSpPr>
          <p:cNvPr id="4" name="Freeform 4"/>
          <p:cNvSpPr/>
          <p:nvPr/>
        </p:nvSpPr>
        <p:spPr>
          <a:xfrm rot="-8439967">
            <a:off x="17158478" y="302196"/>
            <a:ext cx="3494091" cy="6352892"/>
          </a:xfrm>
          <a:custGeom>
            <a:avLst/>
            <a:gdLst/>
            <a:ahLst/>
            <a:cxnLst/>
            <a:rect l="l" t="t" r="r" b="b"/>
            <a:pathLst>
              <a:path w="3494091" h="6352892">
                <a:moveTo>
                  <a:pt x="0" y="0"/>
                </a:moveTo>
                <a:lnTo>
                  <a:pt x="3494091" y="0"/>
                </a:lnTo>
                <a:lnTo>
                  <a:pt x="3494091" y="6352892"/>
                </a:lnTo>
                <a:lnTo>
                  <a:pt x="0" y="635289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5" name="Group 5"/>
          <p:cNvGrpSpPr/>
          <p:nvPr/>
        </p:nvGrpSpPr>
        <p:grpSpPr>
          <a:xfrm>
            <a:off x="-488108" y="8043903"/>
            <a:ext cx="2464771" cy="3336085"/>
            <a:chOff x="0" y="0"/>
            <a:chExt cx="3286362" cy="4448113"/>
          </a:xfrm>
        </p:grpSpPr>
        <p:sp>
          <p:nvSpPr>
            <p:cNvPr id="6" name="Freeform 6"/>
            <p:cNvSpPr/>
            <p:nvPr/>
          </p:nvSpPr>
          <p:spPr>
            <a:xfrm>
              <a:off x="387734" y="0"/>
              <a:ext cx="2833173" cy="2737554"/>
            </a:xfrm>
            <a:custGeom>
              <a:avLst/>
              <a:gdLst/>
              <a:ahLst/>
              <a:cxnLst/>
              <a:rect l="l" t="t" r="r" b="b"/>
              <a:pathLst>
                <a:path w="2833173" h="2737554">
                  <a:moveTo>
                    <a:pt x="0" y="0"/>
                  </a:moveTo>
                  <a:lnTo>
                    <a:pt x="2833173" y="0"/>
                  </a:lnTo>
                  <a:lnTo>
                    <a:pt x="2833173" y="2737554"/>
                  </a:lnTo>
                  <a:lnTo>
                    <a:pt x="0" y="273755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7" name="Freeform 7"/>
            <p:cNvSpPr/>
            <p:nvPr/>
          </p:nvSpPr>
          <p:spPr>
            <a:xfrm rot="2903305">
              <a:off x="458059" y="1656465"/>
              <a:ext cx="2370244" cy="2290248"/>
            </a:xfrm>
            <a:custGeom>
              <a:avLst/>
              <a:gdLst/>
              <a:ahLst/>
              <a:cxnLst/>
              <a:rect l="l" t="t" r="r" b="b"/>
              <a:pathLst>
                <a:path w="2370244" h="2290248">
                  <a:moveTo>
                    <a:pt x="0" y="0"/>
                  </a:moveTo>
                  <a:lnTo>
                    <a:pt x="2370244" y="0"/>
                  </a:lnTo>
                  <a:lnTo>
                    <a:pt x="2370244" y="2290248"/>
                  </a:lnTo>
                  <a:lnTo>
                    <a:pt x="0" y="2290248"/>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grpSp>
      <p:grpSp>
        <p:nvGrpSpPr>
          <p:cNvPr id="8" name="Group 8"/>
          <p:cNvGrpSpPr/>
          <p:nvPr/>
        </p:nvGrpSpPr>
        <p:grpSpPr>
          <a:xfrm rot="-10655737">
            <a:off x="16013549" y="-1254086"/>
            <a:ext cx="2588151" cy="3503080"/>
            <a:chOff x="0" y="0"/>
            <a:chExt cx="3450868" cy="4670773"/>
          </a:xfrm>
        </p:grpSpPr>
        <p:sp>
          <p:nvSpPr>
            <p:cNvPr id="9" name="Freeform 9"/>
            <p:cNvSpPr/>
            <p:nvPr/>
          </p:nvSpPr>
          <p:spPr>
            <a:xfrm>
              <a:off x="407142" y="0"/>
              <a:ext cx="2974994" cy="2874588"/>
            </a:xfrm>
            <a:custGeom>
              <a:avLst/>
              <a:gdLst/>
              <a:ahLst/>
              <a:cxnLst/>
              <a:rect l="l" t="t" r="r" b="b"/>
              <a:pathLst>
                <a:path w="2974994" h="2874588">
                  <a:moveTo>
                    <a:pt x="0" y="0"/>
                  </a:moveTo>
                  <a:lnTo>
                    <a:pt x="2974995" y="0"/>
                  </a:lnTo>
                  <a:lnTo>
                    <a:pt x="2974995" y="2874588"/>
                  </a:lnTo>
                  <a:lnTo>
                    <a:pt x="0" y="2874588"/>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10" name="Freeform 10"/>
            <p:cNvSpPr/>
            <p:nvPr/>
          </p:nvSpPr>
          <p:spPr>
            <a:xfrm rot="2903305">
              <a:off x="480988" y="1739383"/>
              <a:ext cx="2488892" cy="2404892"/>
            </a:xfrm>
            <a:custGeom>
              <a:avLst/>
              <a:gdLst/>
              <a:ahLst/>
              <a:cxnLst/>
              <a:rect l="l" t="t" r="r" b="b"/>
              <a:pathLst>
                <a:path w="2488892" h="2404892">
                  <a:moveTo>
                    <a:pt x="0" y="0"/>
                  </a:moveTo>
                  <a:lnTo>
                    <a:pt x="2488892" y="0"/>
                  </a:lnTo>
                  <a:lnTo>
                    <a:pt x="2488892" y="2404892"/>
                  </a:lnTo>
                  <a:lnTo>
                    <a:pt x="0" y="2404892"/>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grpSp>
      <p:sp>
        <p:nvSpPr>
          <p:cNvPr id="11" name="Freeform 11"/>
          <p:cNvSpPr/>
          <p:nvPr/>
        </p:nvSpPr>
        <p:spPr>
          <a:xfrm rot="-1616693">
            <a:off x="16536742" y="1560116"/>
            <a:ext cx="1691288" cy="3033700"/>
          </a:xfrm>
          <a:custGeom>
            <a:avLst/>
            <a:gdLst/>
            <a:ahLst/>
            <a:cxnLst/>
            <a:rect l="l" t="t" r="r" b="b"/>
            <a:pathLst>
              <a:path w="1691288" h="3033700">
                <a:moveTo>
                  <a:pt x="0" y="0"/>
                </a:moveTo>
                <a:lnTo>
                  <a:pt x="1691288" y="0"/>
                </a:lnTo>
                <a:lnTo>
                  <a:pt x="1691288" y="3033701"/>
                </a:lnTo>
                <a:lnTo>
                  <a:pt x="0" y="3033701"/>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12" name="Freeform 12"/>
          <p:cNvSpPr/>
          <p:nvPr/>
        </p:nvSpPr>
        <p:spPr>
          <a:xfrm rot="1353883" flipH="1">
            <a:off x="-617908" y="5164367"/>
            <a:ext cx="2094517" cy="3756982"/>
          </a:xfrm>
          <a:custGeom>
            <a:avLst/>
            <a:gdLst/>
            <a:ahLst/>
            <a:cxnLst/>
            <a:rect l="l" t="t" r="r" b="b"/>
            <a:pathLst>
              <a:path w="2094517" h="3756982">
                <a:moveTo>
                  <a:pt x="2094517" y="0"/>
                </a:moveTo>
                <a:lnTo>
                  <a:pt x="0" y="0"/>
                </a:lnTo>
                <a:lnTo>
                  <a:pt x="0" y="3756982"/>
                </a:lnTo>
                <a:lnTo>
                  <a:pt x="2094517" y="3756982"/>
                </a:lnTo>
                <a:lnTo>
                  <a:pt x="2094517" y="0"/>
                </a:lnTo>
                <a:close/>
              </a:path>
            </a:pathLst>
          </a:custGeom>
          <a:blipFill>
            <a:blip r:embed="rId12">
              <a:extLst>
                <a:ext uri="{96DAC541-7B7A-43D3-8B79-37D633B846F1}">
                  <asvg:svgBlip xmlns:asvg="http://schemas.microsoft.com/office/drawing/2016/SVG/main" r:embed="rId13"/>
                </a:ext>
              </a:extLst>
            </a:blip>
            <a:stretch>
              <a:fillRect/>
            </a:stretch>
          </a:blipFill>
        </p:spPr>
      </p:sp>
      <p:sp>
        <p:nvSpPr>
          <p:cNvPr id="13" name="Freeform 13"/>
          <p:cNvSpPr/>
          <p:nvPr/>
        </p:nvSpPr>
        <p:spPr>
          <a:xfrm rot="2443776">
            <a:off x="-1286262" y="-3619842"/>
            <a:ext cx="5038316" cy="4743755"/>
          </a:xfrm>
          <a:custGeom>
            <a:avLst/>
            <a:gdLst/>
            <a:ahLst/>
            <a:cxnLst/>
            <a:rect l="l" t="t" r="r" b="b"/>
            <a:pathLst>
              <a:path w="5038316" h="4743755">
                <a:moveTo>
                  <a:pt x="0" y="0"/>
                </a:moveTo>
                <a:lnTo>
                  <a:pt x="5038316" y="0"/>
                </a:lnTo>
                <a:lnTo>
                  <a:pt x="5038316" y="4743755"/>
                </a:lnTo>
                <a:lnTo>
                  <a:pt x="0" y="4743755"/>
                </a:lnTo>
                <a:lnTo>
                  <a:pt x="0" y="0"/>
                </a:lnTo>
                <a:close/>
              </a:path>
            </a:pathLst>
          </a:custGeom>
          <a:blipFill>
            <a:blip r:embed="rId14"/>
            <a:stretch>
              <a:fillRect/>
            </a:stretch>
          </a:blipFill>
        </p:spPr>
      </p:sp>
      <p:sp>
        <p:nvSpPr>
          <p:cNvPr id="14" name="TextBox 14"/>
          <p:cNvSpPr txBox="1"/>
          <p:nvPr/>
        </p:nvSpPr>
        <p:spPr>
          <a:xfrm>
            <a:off x="429350" y="411729"/>
            <a:ext cx="15941661" cy="1500504"/>
          </a:xfrm>
          <a:prstGeom prst="rect">
            <a:avLst/>
          </a:prstGeom>
        </p:spPr>
        <p:txBody>
          <a:bodyPr lIns="0" tIns="0" rIns="0" bIns="0" rtlCol="0" anchor="t">
            <a:spAutoFit/>
          </a:bodyPr>
          <a:lstStyle/>
          <a:p>
            <a:pPr algn="ctr">
              <a:lnSpc>
                <a:spcPts val="6020"/>
              </a:lnSpc>
            </a:pPr>
            <a:r>
              <a:rPr lang="en-US" sz="4300" b="1">
                <a:solidFill>
                  <a:srgbClr val="000000"/>
                </a:solidFill>
                <a:latin typeface="Canva Sans Bold"/>
                <a:ea typeface="Canva Sans Bold"/>
                <a:cs typeface="Canva Sans Bold"/>
                <a:sym typeface="Canva Sans Bold"/>
              </a:rPr>
              <a:t>Speciālā pedagoga nodarbības pielietojot ABA tiek attīstītas</a:t>
            </a:r>
          </a:p>
        </p:txBody>
      </p:sp>
      <p:sp>
        <p:nvSpPr>
          <p:cNvPr id="15" name="TextBox 15"/>
          <p:cNvSpPr txBox="1"/>
          <p:nvPr/>
        </p:nvSpPr>
        <p:spPr>
          <a:xfrm>
            <a:off x="1713001" y="2507193"/>
            <a:ext cx="4392463" cy="4741086"/>
          </a:xfrm>
          <a:prstGeom prst="rect">
            <a:avLst/>
          </a:prstGeom>
        </p:spPr>
        <p:txBody>
          <a:bodyPr lIns="0" tIns="0" rIns="0" bIns="0" rtlCol="0" anchor="t">
            <a:spAutoFit/>
          </a:bodyPr>
          <a:lstStyle/>
          <a:p>
            <a:pPr algn="l">
              <a:lnSpc>
                <a:spcPts val="3756"/>
              </a:lnSpc>
            </a:pPr>
            <a:r>
              <a:rPr lang="en-US" sz="2683" b="1">
                <a:solidFill>
                  <a:srgbClr val="000000"/>
                </a:solidFill>
                <a:latin typeface="Canva Sans Bold"/>
                <a:ea typeface="Canva Sans Bold"/>
                <a:cs typeface="Canva Sans Bold"/>
                <a:sym typeface="Canva Sans Bold"/>
              </a:rPr>
              <a:t>Komunikācijas prasmes</a:t>
            </a:r>
          </a:p>
          <a:p>
            <a:pPr marL="524143" lvl="1" indent="-262072" algn="l">
              <a:lnSpc>
                <a:spcPts val="3398"/>
              </a:lnSpc>
              <a:buFont typeface="Arial"/>
              <a:buChar char="•"/>
            </a:pPr>
            <a:r>
              <a:rPr lang="en-US" sz="2427">
                <a:solidFill>
                  <a:srgbClr val="000000"/>
                </a:solidFill>
                <a:latin typeface="Canva Sans"/>
                <a:ea typeface="Canva Sans"/>
                <a:cs typeface="Canva Sans"/>
                <a:sym typeface="Canva Sans"/>
              </a:rPr>
              <a:t>lūgumu izteikšana</a:t>
            </a:r>
          </a:p>
          <a:p>
            <a:pPr marL="524143" lvl="1" indent="-262072" algn="l">
              <a:lnSpc>
                <a:spcPts val="3398"/>
              </a:lnSpc>
              <a:buFont typeface="Arial"/>
              <a:buChar char="•"/>
            </a:pPr>
            <a:r>
              <a:rPr lang="en-US" sz="2427">
                <a:solidFill>
                  <a:srgbClr val="000000"/>
                </a:solidFill>
                <a:latin typeface="Canva Sans"/>
                <a:ea typeface="Canva Sans"/>
                <a:cs typeface="Canva Sans"/>
                <a:sym typeface="Canva Sans"/>
              </a:rPr>
              <a:t>priekšmetu nosaukšana</a:t>
            </a:r>
          </a:p>
          <a:p>
            <a:pPr marL="524143" lvl="1" indent="-262072" algn="l">
              <a:lnSpc>
                <a:spcPts val="3398"/>
              </a:lnSpc>
              <a:buFont typeface="Arial"/>
              <a:buChar char="•"/>
            </a:pPr>
            <a:r>
              <a:rPr lang="en-US" sz="2427">
                <a:solidFill>
                  <a:srgbClr val="000000"/>
                </a:solidFill>
                <a:latin typeface="Canva Sans"/>
                <a:ea typeface="Canva Sans"/>
                <a:cs typeface="Canva Sans"/>
                <a:sym typeface="Canva Sans"/>
              </a:rPr>
              <a:t>vienkāršu instrukciju saprašana</a:t>
            </a:r>
          </a:p>
          <a:p>
            <a:pPr marL="524143" lvl="1" indent="-262072" algn="l">
              <a:lnSpc>
                <a:spcPts val="3398"/>
              </a:lnSpc>
              <a:buFont typeface="Arial"/>
              <a:buChar char="•"/>
            </a:pPr>
            <a:r>
              <a:rPr lang="en-US" sz="2427">
                <a:solidFill>
                  <a:srgbClr val="000000"/>
                </a:solidFill>
                <a:latin typeface="Canva Sans"/>
                <a:ea typeface="Canva Sans"/>
                <a:cs typeface="Canva Sans"/>
                <a:sym typeface="Canva Sans"/>
              </a:rPr>
              <a:t>alternatīvā komunikācija, piemēram, Picture Exchange Communication System (PECS)</a:t>
            </a:r>
          </a:p>
          <a:p>
            <a:pPr algn="ctr">
              <a:lnSpc>
                <a:spcPts val="7155"/>
              </a:lnSpc>
            </a:pPr>
            <a:endParaRPr lang="en-US" sz="2427">
              <a:solidFill>
                <a:srgbClr val="000000"/>
              </a:solidFill>
              <a:latin typeface="Canva Sans"/>
              <a:ea typeface="Canva Sans"/>
              <a:cs typeface="Canva Sans"/>
              <a:sym typeface="Canva Sans"/>
            </a:endParaRPr>
          </a:p>
        </p:txBody>
      </p:sp>
      <p:sp>
        <p:nvSpPr>
          <p:cNvPr id="16" name="TextBox 16"/>
          <p:cNvSpPr txBox="1"/>
          <p:nvPr/>
        </p:nvSpPr>
        <p:spPr>
          <a:xfrm>
            <a:off x="7129543" y="2424313"/>
            <a:ext cx="3770282" cy="4906845"/>
          </a:xfrm>
          <a:prstGeom prst="rect">
            <a:avLst/>
          </a:prstGeom>
        </p:spPr>
        <p:txBody>
          <a:bodyPr lIns="0" tIns="0" rIns="0" bIns="0" rtlCol="0" anchor="t">
            <a:spAutoFit/>
          </a:bodyPr>
          <a:lstStyle/>
          <a:p>
            <a:pPr algn="l">
              <a:lnSpc>
                <a:spcPts val="4472"/>
              </a:lnSpc>
            </a:pPr>
            <a:r>
              <a:rPr lang="en-US" sz="3194" b="1">
                <a:solidFill>
                  <a:srgbClr val="000000"/>
                </a:solidFill>
                <a:latin typeface="Canva Sans Bold"/>
                <a:ea typeface="Canva Sans Bold"/>
                <a:cs typeface="Canva Sans Bold"/>
                <a:sym typeface="Canva Sans Bold"/>
              </a:rPr>
              <a:t>Sociālās prasmes</a:t>
            </a:r>
          </a:p>
          <a:p>
            <a:pPr marL="599717" lvl="1" indent="-299859" algn="l">
              <a:lnSpc>
                <a:spcPts val="3888"/>
              </a:lnSpc>
              <a:buFont typeface="Arial"/>
              <a:buChar char="•"/>
            </a:pPr>
            <a:r>
              <a:rPr lang="en-US" sz="2777">
                <a:solidFill>
                  <a:srgbClr val="000000"/>
                </a:solidFill>
                <a:latin typeface="Canva Sans"/>
                <a:ea typeface="Canva Sans"/>
                <a:cs typeface="Canva Sans"/>
                <a:sym typeface="Canva Sans"/>
              </a:rPr>
              <a:t>acu kontakts</a:t>
            </a:r>
          </a:p>
          <a:p>
            <a:pPr marL="599717" lvl="1" indent="-299859" algn="l">
              <a:lnSpc>
                <a:spcPts val="3888"/>
              </a:lnSpc>
              <a:buFont typeface="Arial"/>
              <a:buChar char="•"/>
            </a:pPr>
            <a:r>
              <a:rPr lang="en-US" sz="2777">
                <a:solidFill>
                  <a:srgbClr val="000000"/>
                </a:solidFill>
                <a:latin typeface="Canva Sans"/>
                <a:ea typeface="Canva Sans"/>
                <a:cs typeface="Canva Sans"/>
                <a:sym typeface="Canva Sans"/>
              </a:rPr>
              <a:t>kopīga spēle</a:t>
            </a:r>
          </a:p>
          <a:p>
            <a:pPr marL="599717" lvl="1" indent="-299859" algn="l">
              <a:lnSpc>
                <a:spcPts val="3888"/>
              </a:lnSpc>
              <a:buFont typeface="Arial"/>
              <a:buChar char="•"/>
            </a:pPr>
            <a:r>
              <a:rPr lang="en-US" sz="2777">
                <a:solidFill>
                  <a:srgbClr val="000000"/>
                </a:solidFill>
                <a:latin typeface="Canva Sans"/>
                <a:ea typeface="Canva Sans"/>
                <a:cs typeface="Canva Sans"/>
                <a:sym typeface="Canva Sans"/>
              </a:rPr>
              <a:t>uzmanības noturēšana</a:t>
            </a:r>
          </a:p>
          <a:p>
            <a:pPr marL="599717" lvl="1" indent="-299859" algn="l">
              <a:lnSpc>
                <a:spcPts val="3888"/>
              </a:lnSpc>
              <a:buFont typeface="Arial"/>
              <a:buChar char="•"/>
            </a:pPr>
            <a:r>
              <a:rPr lang="en-US" sz="2777">
                <a:solidFill>
                  <a:srgbClr val="000000"/>
                </a:solidFill>
                <a:latin typeface="Canva Sans"/>
                <a:ea typeface="Canva Sans"/>
                <a:cs typeface="Canva Sans"/>
                <a:sym typeface="Canva Sans"/>
              </a:rPr>
              <a:t>reakcija uz pieaugušā norādēm</a:t>
            </a:r>
          </a:p>
          <a:p>
            <a:pPr algn="ctr">
              <a:lnSpc>
                <a:spcPts val="7777"/>
              </a:lnSpc>
            </a:pPr>
            <a:endParaRPr lang="en-US" sz="2777">
              <a:solidFill>
                <a:srgbClr val="000000"/>
              </a:solidFill>
              <a:latin typeface="Canva Sans"/>
              <a:ea typeface="Canva Sans"/>
              <a:cs typeface="Canva Sans"/>
              <a:sym typeface="Canva Sans"/>
            </a:endParaRPr>
          </a:p>
        </p:txBody>
      </p:sp>
      <p:sp>
        <p:nvSpPr>
          <p:cNvPr id="17" name="TextBox 17"/>
          <p:cNvSpPr txBox="1"/>
          <p:nvPr/>
        </p:nvSpPr>
        <p:spPr>
          <a:xfrm>
            <a:off x="11309401" y="6259790"/>
            <a:ext cx="4407828" cy="3649826"/>
          </a:xfrm>
          <a:prstGeom prst="rect">
            <a:avLst/>
          </a:prstGeom>
        </p:spPr>
        <p:txBody>
          <a:bodyPr lIns="0" tIns="0" rIns="0" bIns="0" rtlCol="0" anchor="t">
            <a:spAutoFit/>
          </a:bodyPr>
          <a:lstStyle/>
          <a:p>
            <a:pPr algn="ctr">
              <a:lnSpc>
                <a:spcPts val="4116"/>
              </a:lnSpc>
            </a:pPr>
            <a:r>
              <a:rPr lang="en-US" sz="2940" b="1">
                <a:solidFill>
                  <a:srgbClr val="000000"/>
                </a:solidFill>
                <a:latin typeface="Canva Sans Bold"/>
                <a:ea typeface="Canva Sans Bold"/>
                <a:cs typeface="Canva Sans Bold"/>
                <a:sym typeface="Canva Sans Bold"/>
              </a:rPr>
              <a:t>Uzvedības regulēšana</a:t>
            </a:r>
          </a:p>
          <a:p>
            <a:pPr marL="577304" lvl="1" indent="-288652" algn="l">
              <a:lnSpc>
                <a:spcPts val="3743"/>
              </a:lnSpc>
              <a:buFont typeface="Arial"/>
              <a:buChar char="•"/>
            </a:pPr>
            <a:r>
              <a:rPr lang="en-US" sz="2673">
                <a:solidFill>
                  <a:srgbClr val="000000"/>
                </a:solidFill>
                <a:latin typeface="Canva Sans"/>
                <a:ea typeface="Canva Sans"/>
                <a:cs typeface="Canva Sans"/>
                <a:sym typeface="Canva Sans"/>
              </a:rPr>
              <a:t>gaidīšanas prasmes</a:t>
            </a:r>
          </a:p>
          <a:p>
            <a:pPr marL="577304" lvl="1" indent="-288652" algn="l">
              <a:lnSpc>
                <a:spcPts val="3743"/>
              </a:lnSpc>
              <a:buFont typeface="Arial"/>
              <a:buChar char="•"/>
            </a:pPr>
            <a:r>
              <a:rPr lang="en-US" sz="2673">
                <a:solidFill>
                  <a:srgbClr val="000000"/>
                </a:solidFill>
                <a:latin typeface="Canva Sans"/>
                <a:ea typeface="Canva Sans"/>
                <a:cs typeface="Canva Sans"/>
                <a:sym typeface="Canva Sans"/>
              </a:rPr>
              <a:t>uzdevuma pabeigšana</a:t>
            </a:r>
          </a:p>
          <a:p>
            <a:pPr marL="577304" lvl="1" indent="-288652" algn="l">
              <a:lnSpc>
                <a:spcPts val="3743"/>
              </a:lnSpc>
              <a:buFont typeface="Arial"/>
              <a:buChar char="•"/>
            </a:pPr>
            <a:r>
              <a:rPr lang="en-US" sz="2673">
                <a:solidFill>
                  <a:srgbClr val="000000"/>
                </a:solidFill>
                <a:latin typeface="Canva Sans"/>
                <a:ea typeface="Canva Sans"/>
                <a:cs typeface="Canva Sans"/>
                <a:sym typeface="Canva Sans"/>
              </a:rPr>
              <a:t>nevēlamas uzvedības mazināšana</a:t>
            </a:r>
          </a:p>
          <a:p>
            <a:pPr marL="577304" lvl="1" indent="-288652" algn="l">
              <a:lnSpc>
                <a:spcPts val="3743"/>
              </a:lnSpc>
              <a:buFont typeface="Arial"/>
              <a:buChar char="•"/>
            </a:pPr>
            <a:r>
              <a:rPr lang="en-US" sz="2673">
                <a:solidFill>
                  <a:srgbClr val="000000"/>
                </a:solidFill>
                <a:latin typeface="Canva Sans"/>
                <a:ea typeface="Canva Sans"/>
                <a:cs typeface="Canva Sans"/>
                <a:sym typeface="Canva Sans"/>
              </a:rPr>
              <a:t>pašregulācija</a:t>
            </a:r>
          </a:p>
          <a:p>
            <a:pPr algn="ctr">
              <a:lnSpc>
                <a:spcPts val="6538"/>
              </a:lnSpc>
            </a:pPr>
            <a:endParaRPr lang="en-US" sz="2673">
              <a:solidFill>
                <a:srgbClr val="000000"/>
              </a:solidFill>
              <a:latin typeface="Canva Sans"/>
              <a:ea typeface="Canva Sans"/>
              <a:cs typeface="Canva Sans"/>
              <a:sym typeface="Canva Sans"/>
            </a:endParaRPr>
          </a:p>
        </p:txBody>
      </p:sp>
      <p:sp>
        <p:nvSpPr>
          <p:cNvPr id="18" name="TextBox 18"/>
          <p:cNvSpPr txBox="1"/>
          <p:nvPr/>
        </p:nvSpPr>
        <p:spPr>
          <a:xfrm>
            <a:off x="11495803" y="2254117"/>
            <a:ext cx="4035023" cy="3672299"/>
          </a:xfrm>
          <a:prstGeom prst="rect">
            <a:avLst/>
          </a:prstGeom>
        </p:spPr>
        <p:txBody>
          <a:bodyPr lIns="0" tIns="0" rIns="0" bIns="0" rtlCol="0" anchor="t">
            <a:spAutoFit/>
          </a:bodyPr>
          <a:lstStyle/>
          <a:p>
            <a:pPr algn="ctr">
              <a:lnSpc>
                <a:spcPts val="3497"/>
              </a:lnSpc>
            </a:pPr>
            <a:r>
              <a:rPr lang="en-US" sz="2498" b="1">
                <a:solidFill>
                  <a:srgbClr val="000000"/>
                </a:solidFill>
                <a:latin typeface="Canva Sans Bold"/>
                <a:ea typeface="Canva Sans Bold"/>
                <a:cs typeface="Canva Sans Bold"/>
                <a:sym typeface="Canva Sans Bold"/>
              </a:rPr>
              <a:t>Akadēmiskās prasmes</a:t>
            </a:r>
          </a:p>
          <a:p>
            <a:pPr marL="490316" lvl="1" indent="-245158" algn="l">
              <a:lnSpc>
                <a:spcPts val="3179"/>
              </a:lnSpc>
              <a:buFont typeface="Arial"/>
              <a:buChar char="•"/>
            </a:pPr>
            <a:r>
              <a:rPr lang="en-US" sz="2271">
                <a:solidFill>
                  <a:srgbClr val="000000"/>
                </a:solidFill>
                <a:latin typeface="Canva Sans"/>
                <a:ea typeface="Canva Sans"/>
                <a:cs typeface="Canva Sans"/>
                <a:sym typeface="Canva Sans"/>
              </a:rPr>
              <a:t>krāsu atpazīšana</a:t>
            </a:r>
          </a:p>
          <a:p>
            <a:pPr marL="490316" lvl="1" indent="-245158" algn="l">
              <a:lnSpc>
                <a:spcPts val="3179"/>
              </a:lnSpc>
              <a:buFont typeface="Arial"/>
              <a:buChar char="•"/>
            </a:pPr>
            <a:r>
              <a:rPr lang="en-US" sz="2271">
                <a:solidFill>
                  <a:srgbClr val="000000"/>
                </a:solidFill>
                <a:latin typeface="Canva Sans"/>
                <a:ea typeface="Canva Sans"/>
                <a:cs typeface="Canva Sans"/>
                <a:sym typeface="Canva Sans"/>
              </a:rPr>
              <a:t>formu atpazīšana</a:t>
            </a:r>
          </a:p>
          <a:p>
            <a:pPr marL="490316" lvl="1" indent="-245158" algn="l">
              <a:lnSpc>
                <a:spcPts val="3179"/>
              </a:lnSpc>
              <a:buFont typeface="Arial"/>
              <a:buChar char="•"/>
            </a:pPr>
            <a:r>
              <a:rPr lang="en-US" sz="2271">
                <a:solidFill>
                  <a:srgbClr val="000000"/>
                </a:solidFill>
                <a:latin typeface="Canva Sans"/>
                <a:ea typeface="Canva Sans"/>
                <a:cs typeface="Canva Sans"/>
                <a:sym typeface="Canva Sans"/>
              </a:rPr>
              <a:t>priekšmetu šķirošana</a:t>
            </a:r>
          </a:p>
          <a:p>
            <a:pPr marL="490316" lvl="1" indent="-245158" algn="l">
              <a:lnSpc>
                <a:spcPts val="3179"/>
              </a:lnSpc>
              <a:buFont typeface="Arial"/>
              <a:buChar char="•"/>
            </a:pPr>
            <a:r>
              <a:rPr lang="en-US" sz="2271">
                <a:solidFill>
                  <a:srgbClr val="000000"/>
                </a:solidFill>
                <a:latin typeface="Canva Sans"/>
                <a:ea typeface="Canva Sans"/>
                <a:cs typeface="Canva Sans"/>
                <a:sym typeface="Canva Sans"/>
              </a:rPr>
              <a:t>skaitīšana</a:t>
            </a:r>
          </a:p>
          <a:p>
            <a:pPr marL="490316" lvl="1" indent="-245158" algn="l">
              <a:lnSpc>
                <a:spcPts val="3179"/>
              </a:lnSpc>
              <a:buFont typeface="Arial"/>
              <a:buChar char="•"/>
            </a:pPr>
            <a:r>
              <a:rPr lang="en-US" sz="2271">
                <a:solidFill>
                  <a:srgbClr val="000000"/>
                </a:solidFill>
                <a:latin typeface="Canva Sans"/>
                <a:ea typeface="Canva Sans"/>
                <a:cs typeface="Canva Sans"/>
                <a:sym typeface="Canva Sans"/>
              </a:rPr>
              <a:t>burtu atpazīšana</a:t>
            </a:r>
          </a:p>
          <a:p>
            <a:pPr marL="490316" lvl="1" indent="-245158" algn="ctr">
              <a:lnSpc>
                <a:spcPts val="3179"/>
              </a:lnSpc>
              <a:buFont typeface="Arial"/>
              <a:buChar char="•"/>
            </a:pPr>
            <a:r>
              <a:rPr lang="en-US" sz="2271">
                <a:solidFill>
                  <a:srgbClr val="000000"/>
                </a:solidFill>
                <a:latin typeface="Canva Sans"/>
                <a:ea typeface="Canva Sans"/>
                <a:cs typeface="Canva Sans"/>
                <a:sym typeface="Canva Sans"/>
              </a:rPr>
              <a:t>attēla un priekšmeta savienošana, u.c.</a:t>
            </a:r>
          </a:p>
          <a:p>
            <a:pPr algn="ctr">
              <a:lnSpc>
                <a:spcPts val="3497"/>
              </a:lnSpc>
            </a:pPr>
            <a:endParaRPr lang="en-US" sz="2271">
              <a:solidFill>
                <a:srgbClr val="000000"/>
              </a:solidFill>
              <a:latin typeface="Canva Sans"/>
              <a:ea typeface="Canva Sans"/>
              <a:cs typeface="Canva Sans"/>
              <a:sym typeface="Canva Sans"/>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1552217"/>
            <a:ext cx="18288000" cy="6985630"/>
          </a:xfrm>
          <a:custGeom>
            <a:avLst/>
            <a:gdLst/>
            <a:ahLst/>
            <a:cxnLst/>
            <a:rect l="l" t="t" r="r" b="b"/>
            <a:pathLst>
              <a:path w="18288000" h="6985630">
                <a:moveTo>
                  <a:pt x="0" y="0"/>
                </a:moveTo>
                <a:lnTo>
                  <a:pt x="18288000" y="0"/>
                </a:lnTo>
                <a:lnTo>
                  <a:pt x="18288000" y="6985630"/>
                </a:lnTo>
                <a:lnTo>
                  <a:pt x="0" y="6985630"/>
                </a:lnTo>
                <a:lnTo>
                  <a:pt x="0" y="0"/>
                </a:lnTo>
                <a:close/>
              </a:path>
            </a:pathLst>
          </a:custGeom>
          <a:blipFill>
            <a:blip r:embed="rId2"/>
            <a:stretch>
              <a:fillRect t="-4663" r="-15048"/>
            </a:stretch>
          </a:blipFill>
        </p:spPr>
      </p:sp>
      <p:sp>
        <p:nvSpPr>
          <p:cNvPr id="3" name="TextBox 3"/>
          <p:cNvSpPr txBox="1"/>
          <p:nvPr/>
        </p:nvSpPr>
        <p:spPr>
          <a:xfrm>
            <a:off x="5486266" y="141605"/>
            <a:ext cx="6649839" cy="887095"/>
          </a:xfrm>
          <a:prstGeom prst="rect">
            <a:avLst/>
          </a:prstGeom>
        </p:spPr>
        <p:txBody>
          <a:bodyPr lIns="0" tIns="0" rIns="0" bIns="0" rtlCol="0" anchor="t">
            <a:spAutoFit/>
          </a:bodyPr>
          <a:lstStyle/>
          <a:p>
            <a:pPr algn="ctr">
              <a:lnSpc>
                <a:spcPts val="7279"/>
              </a:lnSpc>
            </a:pPr>
            <a:r>
              <a:rPr lang="en-US" sz="5199" b="1">
                <a:solidFill>
                  <a:srgbClr val="000000"/>
                </a:solidFill>
                <a:latin typeface="Canva Sans Bold"/>
                <a:ea typeface="Canva Sans Bold"/>
                <a:cs typeface="Canva Sans Bold"/>
                <a:sym typeface="Canva Sans Bold"/>
              </a:rPr>
              <a:t>Nodarbības apraksts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351305" y="2954894"/>
            <a:ext cx="7794010" cy="6303406"/>
          </a:xfrm>
          <a:custGeom>
            <a:avLst/>
            <a:gdLst/>
            <a:ahLst/>
            <a:cxnLst/>
            <a:rect l="l" t="t" r="r" b="b"/>
            <a:pathLst>
              <a:path w="7794010" h="6303406">
                <a:moveTo>
                  <a:pt x="0" y="0"/>
                </a:moveTo>
                <a:lnTo>
                  <a:pt x="7794011" y="0"/>
                </a:lnTo>
                <a:lnTo>
                  <a:pt x="7794011" y="6303406"/>
                </a:lnTo>
                <a:lnTo>
                  <a:pt x="0" y="6303406"/>
                </a:lnTo>
                <a:lnTo>
                  <a:pt x="0" y="0"/>
                </a:lnTo>
                <a:close/>
              </a:path>
            </a:pathLst>
          </a:custGeom>
          <a:blipFill>
            <a:blip r:embed="rId2"/>
            <a:stretch>
              <a:fillRect/>
            </a:stretch>
          </a:blipFill>
        </p:spPr>
      </p:sp>
      <p:sp>
        <p:nvSpPr>
          <p:cNvPr id="3" name="Freeform 3"/>
          <p:cNvSpPr/>
          <p:nvPr/>
        </p:nvSpPr>
        <p:spPr>
          <a:xfrm>
            <a:off x="8526994" y="2954894"/>
            <a:ext cx="9477386" cy="6303406"/>
          </a:xfrm>
          <a:custGeom>
            <a:avLst/>
            <a:gdLst/>
            <a:ahLst/>
            <a:cxnLst/>
            <a:rect l="l" t="t" r="r" b="b"/>
            <a:pathLst>
              <a:path w="9477386" h="6303406">
                <a:moveTo>
                  <a:pt x="0" y="0"/>
                </a:moveTo>
                <a:lnTo>
                  <a:pt x="9477386" y="0"/>
                </a:lnTo>
                <a:lnTo>
                  <a:pt x="9477386" y="6303406"/>
                </a:lnTo>
                <a:lnTo>
                  <a:pt x="0" y="6303406"/>
                </a:lnTo>
                <a:lnTo>
                  <a:pt x="0" y="0"/>
                </a:lnTo>
                <a:close/>
              </a:path>
            </a:pathLst>
          </a:custGeom>
          <a:blipFill>
            <a:blip r:embed="rId3"/>
            <a:stretch>
              <a:fillRect l="-2753" r="-6502"/>
            </a:stretch>
          </a:blipFill>
        </p:spPr>
      </p:sp>
      <p:sp>
        <p:nvSpPr>
          <p:cNvPr id="4" name="TextBox 4"/>
          <p:cNvSpPr txBox="1"/>
          <p:nvPr/>
        </p:nvSpPr>
        <p:spPr>
          <a:xfrm>
            <a:off x="1507919" y="448779"/>
            <a:ext cx="14755019" cy="1434459"/>
          </a:xfrm>
          <a:prstGeom prst="rect">
            <a:avLst/>
          </a:prstGeom>
        </p:spPr>
        <p:txBody>
          <a:bodyPr lIns="0" tIns="0" rIns="0" bIns="0" rtlCol="0" anchor="t">
            <a:spAutoFit/>
          </a:bodyPr>
          <a:lstStyle/>
          <a:p>
            <a:pPr algn="ctr">
              <a:lnSpc>
                <a:spcPts val="11760"/>
              </a:lnSpc>
            </a:pPr>
            <a:r>
              <a:rPr lang="en-US" sz="8400" b="1">
                <a:solidFill>
                  <a:srgbClr val="000000"/>
                </a:solidFill>
                <a:latin typeface="Canva Sans Bold"/>
                <a:ea typeface="Canva Sans Bold"/>
                <a:cs typeface="Canva Sans Bold"/>
                <a:sym typeface="Canva Sans Bold"/>
              </a:rPr>
              <a:t>Bērna attīstības izvērtēšana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480208" y="1142989"/>
            <a:ext cx="13327583" cy="8996119"/>
          </a:xfrm>
          <a:custGeom>
            <a:avLst/>
            <a:gdLst/>
            <a:ahLst/>
            <a:cxnLst/>
            <a:rect l="l" t="t" r="r" b="b"/>
            <a:pathLst>
              <a:path w="13327583" h="8996119">
                <a:moveTo>
                  <a:pt x="0" y="0"/>
                </a:moveTo>
                <a:lnTo>
                  <a:pt x="13327584" y="0"/>
                </a:lnTo>
                <a:lnTo>
                  <a:pt x="13327584" y="8996118"/>
                </a:lnTo>
                <a:lnTo>
                  <a:pt x="0" y="8996118"/>
                </a:lnTo>
                <a:lnTo>
                  <a:pt x="0" y="0"/>
                </a:lnTo>
                <a:close/>
              </a:path>
            </a:pathLst>
          </a:custGeom>
          <a:blipFill>
            <a:blip r:embed="rId2"/>
            <a:stretch>
              <a:fillRect/>
            </a:stretch>
          </a:blipFill>
        </p:spPr>
      </p:sp>
      <p:sp>
        <p:nvSpPr>
          <p:cNvPr id="3" name="TextBox 3"/>
          <p:cNvSpPr txBox="1"/>
          <p:nvPr/>
        </p:nvSpPr>
        <p:spPr>
          <a:xfrm>
            <a:off x="4500061" y="-152400"/>
            <a:ext cx="8714383" cy="1228413"/>
          </a:xfrm>
          <a:prstGeom prst="rect">
            <a:avLst/>
          </a:prstGeom>
        </p:spPr>
        <p:txBody>
          <a:bodyPr lIns="0" tIns="0" rIns="0" bIns="0" rtlCol="0" anchor="t">
            <a:spAutoFit/>
          </a:bodyPr>
          <a:lstStyle/>
          <a:p>
            <a:pPr algn="ctr">
              <a:lnSpc>
                <a:spcPts val="10500"/>
              </a:lnSpc>
            </a:pPr>
            <a:r>
              <a:rPr lang="en-US" sz="6000" b="1" dirty="0" err="1">
                <a:solidFill>
                  <a:srgbClr val="000000"/>
                </a:solidFill>
                <a:latin typeface="Canva Sans Bold"/>
                <a:ea typeface="Canva Sans Bold"/>
                <a:cs typeface="Canva Sans Bold"/>
                <a:sym typeface="Canva Sans Bold"/>
              </a:rPr>
              <a:t>Individuālais</a:t>
            </a:r>
            <a:r>
              <a:rPr lang="en-US" sz="6000" b="1" dirty="0">
                <a:solidFill>
                  <a:srgbClr val="000000"/>
                </a:solidFill>
                <a:latin typeface="Canva Sans Bold"/>
                <a:ea typeface="Canva Sans Bold"/>
                <a:cs typeface="Canva Sans Bold"/>
                <a:sym typeface="Canva Sans Bold"/>
              </a:rPr>
              <a:t> </a:t>
            </a:r>
            <a:r>
              <a:rPr lang="en-US" sz="6000" b="1" dirty="0" err="1">
                <a:solidFill>
                  <a:srgbClr val="000000"/>
                </a:solidFill>
                <a:latin typeface="Canva Sans Bold"/>
                <a:ea typeface="Canva Sans Bold"/>
                <a:cs typeface="Canva Sans Bold"/>
                <a:sym typeface="Canva Sans Bold"/>
              </a:rPr>
              <a:t>plāns</a:t>
            </a:r>
            <a:endParaRPr lang="en-US" sz="6000" b="1" dirty="0">
              <a:solidFill>
                <a:srgbClr val="000000"/>
              </a:solidFill>
              <a:latin typeface="Canva Sans Bold"/>
              <a:ea typeface="Canva Sans Bold"/>
              <a:cs typeface="Canva Sans Bold"/>
              <a:sym typeface="Canva Sans Bold"/>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2700000">
            <a:off x="13645788" y="-3017577"/>
            <a:ext cx="16322154" cy="16322154"/>
          </a:xfrm>
          <a:custGeom>
            <a:avLst/>
            <a:gdLst/>
            <a:ahLst/>
            <a:cxnLst/>
            <a:rect l="l" t="t" r="r" b="b"/>
            <a:pathLst>
              <a:path w="16322154" h="16322154">
                <a:moveTo>
                  <a:pt x="0" y="0"/>
                </a:moveTo>
                <a:lnTo>
                  <a:pt x="16322154" y="0"/>
                </a:lnTo>
                <a:lnTo>
                  <a:pt x="16322154" y="16322154"/>
                </a:lnTo>
                <a:lnTo>
                  <a:pt x="0" y="1632215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rot="-8439967">
            <a:off x="-2061474" y="2094864"/>
            <a:ext cx="3494091" cy="6352892"/>
          </a:xfrm>
          <a:custGeom>
            <a:avLst/>
            <a:gdLst/>
            <a:ahLst/>
            <a:cxnLst/>
            <a:rect l="l" t="t" r="r" b="b"/>
            <a:pathLst>
              <a:path w="3494091" h="6352892">
                <a:moveTo>
                  <a:pt x="0" y="0"/>
                </a:moveTo>
                <a:lnTo>
                  <a:pt x="3494090" y="0"/>
                </a:lnTo>
                <a:lnTo>
                  <a:pt x="3494090" y="6352892"/>
                </a:lnTo>
                <a:lnTo>
                  <a:pt x="0" y="6352892"/>
                </a:lnTo>
                <a:lnTo>
                  <a:pt x="0" y="0"/>
                </a:lnTo>
                <a:close/>
              </a:path>
            </a:pathLst>
          </a:custGeom>
          <a:blipFill>
            <a:blip r:embed="rId4">
              <a:extLst>
                <a:ext uri="{96DAC541-7B7A-43D3-8B79-37D633B846F1}">
                  <asvg:svgBlip xmlns:asvg="http://schemas.microsoft.com/office/drawing/2016/SVG/main" r:embed="rId5"/>
                </a:ext>
              </a:extLst>
            </a:blip>
            <a:stretch>
              <a:fillRect/>
            </a:stretch>
          </a:blipFill>
          <a:ln cap="sq">
            <a:noFill/>
            <a:prstDash val="solid"/>
            <a:miter/>
          </a:ln>
        </p:spPr>
      </p:sp>
      <p:sp>
        <p:nvSpPr>
          <p:cNvPr id="4" name="Freeform 4"/>
          <p:cNvSpPr/>
          <p:nvPr/>
        </p:nvSpPr>
        <p:spPr>
          <a:xfrm rot="-8439967">
            <a:off x="17158478" y="302196"/>
            <a:ext cx="3494091" cy="6352892"/>
          </a:xfrm>
          <a:custGeom>
            <a:avLst/>
            <a:gdLst/>
            <a:ahLst/>
            <a:cxnLst/>
            <a:rect l="l" t="t" r="r" b="b"/>
            <a:pathLst>
              <a:path w="3494091" h="6352892">
                <a:moveTo>
                  <a:pt x="0" y="0"/>
                </a:moveTo>
                <a:lnTo>
                  <a:pt x="3494091" y="0"/>
                </a:lnTo>
                <a:lnTo>
                  <a:pt x="3494091" y="6352892"/>
                </a:lnTo>
                <a:lnTo>
                  <a:pt x="0" y="635289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5" name="Group 5"/>
          <p:cNvGrpSpPr/>
          <p:nvPr/>
        </p:nvGrpSpPr>
        <p:grpSpPr>
          <a:xfrm>
            <a:off x="-488108" y="8043903"/>
            <a:ext cx="2464771" cy="3336085"/>
            <a:chOff x="0" y="0"/>
            <a:chExt cx="3286362" cy="4448113"/>
          </a:xfrm>
        </p:grpSpPr>
        <p:sp>
          <p:nvSpPr>
            <p:cNvPr id="6" name="Freeform 6"/>
            <p:cNvSpPr/>
            <p:nvPr/>
          </p:nvSpPr>
          <p:spPr>
            <a:xfrm>
              <a:off x="387734" y="0"/>
              <a:ext cx="2833173" cy="2737554"/>
            </a:xfrm>
            <a:custGeom>
              <a:avLst/>
              <a:gdLst/>
              <a:ahLst/>
              <a:cxnLst/>
              <a:rect l="l" t="t" r="r" b="b"/>
              <a:pathLst>
                <a:path w="2833173" h="2737554">
                  <a:moveTo>
                    <a:pt x="0" y="0"/>
                  </a:moveTo>
                  <a:lnTo>
                    <a:pt x="2833173" y="0"/>
                  </a:lnTo>
                  <a:lnTo>
                    <a:pt x="2833173" y="2737554"/>
                  </a:lnTo>
                  <a:lnTo>
                    <a:pt x="0" y="273755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7" name="Freeform 7"/>
            <p:cNvSpPr/>
            <p:nvPr/>
          </p:nvSpPr>
          <p:spPr>
            <a:xfrm rot="2903305">
              <a:off x="458059" y="1656465"/>
              <a:ext cx="2370244" cy="2290248"/>
            </a:xfrm>
            <a:custGeom>
              <a:avLst/>
              <a:gdLst/>
              <a:ahLst/>
              <a:cxnLst/>
              <a:rect l="l" t="t" r="r" b="b"/>
              <a:pathLst>
                <a:path w="2370244" h="2290248">
                  <a:moveTo>
                    <a:pt x="0" y="0"/>
                  </a:moveTo>
                  <a:lnTo>
                    <a:pt x="2370244" y="0"/>
                  </a:lnTo>
                  <a:lnTo>
                    <a:pt x="2370244" y="2290248"/>
                  </a:lnTo>
                  <a:lnTo>
                    <a:pt x="0" y="2290248"/>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grpSp>
      <p:grpSp>
        <p:nvGrpSpPr>
          <p:cNvPr id="8" name="Group 8"/>
          <p:cNvGrpSpPr/>
          <p:nvPr/>
        </p:nvGrpSpPr>
        <p:grpSpPr>
          <a:xfrm rot="-10655737">
            <a:off x="15599879" y="-1262767"/>
            <a:ext cx="2990573" cy="4047761"/>
            <a:chOff x="0" y="0"/>
            <a:chExt cx="3987430" cy="5397015"/>
          </a:xfrm>
        </p:grpSpPr>
        <p:sp>
          <p:nvSpPr>
            <p:cNvPr id="9" name="Freeform 9"/>
            <p:cNvSpPr/>
            <p:nvPr/>
          </p:nvSpPr>
          <p:spPr>
            <a:xfrm>
              <a:off x="470448" y="0"/>
              <a:ext cx="3437565" cy="3321547"/>
            </a:xfrm>
            <a:custGeom>
              <a:avLst/>
              <a:gdLst/>
              <a:ahLst/>
              <a:cxnLst/>
              <a:rect l="l" t="t" r="r" b="b"/>
              <a:pathLst>
                <a:path w="3437565" h="3321547">
                  <a:moveTo>
                    <a:pt x="0" y="0"/>
                  </a:moveTo>
                  <a:lnTo>
                    <a:pt x="3437565" y="0"/>
                  </a:lnTo>
                  <a:lnTo>
                    <a:pt x="3437565" y="3321547"/>
                  </a:lnTo>
                  <a:lnTo>
                    <a:pt x="0" y="3321547"/>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10" name="Freeform 10"/>
            <p:cNvSpPr/>
            <p:nvPr/>
          </p:nvSpPr>
          <p:spPr>
            <a:xfrm rot="2903305">
              <a:off x="555775" y="2009833"/>
              <a:ext cx="2875881" cy="2778820"/>
            </a:xfrm>
            <a:custGeom>
              <a:avLst/>
              <a:gdLst/>
              <a:ahLst/>
              <a:cxnLst/>
              <a:rect l="l" t="t" r="r" b="b"/>
              <a:pathLst>
                <a:path w="2875881" h="2778820">
                  <a:moveTo>
                    <a:pt x="0" y="0"/>
                  </a:moveTo>
                  <a:lnTo>
                    <a:pt x="2875880" y="0"/>
                  </a:lnTo>
                  <a:lnTo>
                    <a:pt x="2875880" y="2778820"/>
                  </a:lnTo>
                  <a:lnTo>
                    <a:pt x="0" y="277882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grpSp>
      <p:grpSp>
        <p:nvGrpSpPr>
          <p:cNvPr id="11" name="Group 11"/>
          <p:cNvGrpSpPr/>
          <p:nvPr/>
        </p:nvGrpSpPr>
        <p:grpSpPr>
          <a:xfrm>
            <a:off x="1748845" y="1405601"/>
            <a:ext cx="3737899" cy="3737899"/>
            <a:chOff x="0" y="0"/>
            <a:chExt cx="812800" cy="812800"/>
          </a:xfrm>
        </p:grpSpPr>
        <p:sp>
          <p:nvSpPr>
            <p:cNvPr id="12" name="Freeform 1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10"/>
              <a:stretch>
                <a:fillRect l="-37579" r="-37579"/>
              </a:stretch>
            </a:blipFill>
          </p:spPr>
        </p:sp>
      </p:grpSp>
      <p:grpSp>
        <p:nvGrpSpPr>
          <p:cNvPr id="13" name="Group 13"/>
          <p:cNvGrpSpPr/>
          <p:nvPr/>
        </p:nvGrpSpPr>
        <p:grpSpPr>
          <a:xfrm>
            <a:off x="1748845" y="5945261"/>
            <a:ext cx="3567677" cy="3567677"/>
            <a:chOff x="0" y="0"/>
            <a:chExt cx="812800" cy="812800"/>
          </a:xfrm>
        </p:grpSpPr>
        <p:sp>
          <p:nvSpPr>
            <p:cNvPr id="14" name="Freeform 1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11"/>
              <a:stretch>
                <a:fillRect l="-16666" r="-16666"/>
              </a:stretch>
            </a:blipFill>
          </p:spPr>
        </p:sp>
      </p:grpSp>
      <p:grpSp>
        <p:nvGrpSpPr>
          <p:cNvPr id="15" name="Group 15"/>
          <p:cNvGrpSpPr/>
          <p:nvPr/>
        </p:nvGrpSpPr>
        <p:grpSpPr>
          <a:xfrm>
            <a:off x="4873943" y="3923540"/>
            <a:ext cx="3217344" cy="3567677"/>
            <a:chOff x="0" y="0"/>
            <a:chExt cx="732986" cy="812800"/>
          </a:xfrm>
        </p:grpSpPr>
        <p:sp>
          <p:nvSpPr>
            <p:cNvPr id="16" name="Freeform 16"/>
            <p:cNvSpPr/>
            <p:nvPr/>
          </p:nvSpPr>
          <p:spPr>
            <a:xfrm>
              <a:off x="0" y="0"/>
              <a:ext cx="732986" cy="812800"/>
            </a:xfrm>
            <a:custGeom>
              <a:avLst/>
              <a:gdLst/>
              <a:ahLst/>
              <a:cxnLst/>
              <a:rect l="l" t="t" r="r" b="b"/>
              <a:pathLst>
                <a:path w="732986" h="812800">
                  <a:moveTo>
                    <a:pt x="366493" y="0"/>
                  </a:moveTo>
                  <a:cubicBezTo>
                    <a:pt x="164084" y="0"/>
                    <a:pt x="0" y="181951"/>
                    <a:pt x="0" y="406400"/>
                  </a:cubicBezTo>
                  <a:cubicBezTo>
                    <a:pt x="0" y="630849"/>
                    <a:pt x="164084" y="812800"/>
                    <a:pt x="366493" y="812800"/>
                  </a:cubicBezTo>
                  <a:cubicBezTo>
                    <a:pt x="568901" y="812800"/>
                    <a:pt x="732986" y="630849"/>
                    <a:pt x="732986" y="406400"/>
                  </a:cubicBezTo>
                  <a:cubicBezTo>
                    <a:pt x="732986" y="181951"/>
                    <a:pt x="568901" y="0"/>
                    <a:pt x="366493" y="0"/>
                  </a:cubicBezTo>
                  <a:close/>
                </a:path>
              </a:pathLst>
            </a:custGeom>
            <a:blipFill>
              <a:blip r:embed="rId12"/>
              <a:stretch>
                <a:fillRect l="-33218" r="-33218"/>
              </a:stretch>
            </a:blipFill>
          </p:spPr>
        </p:sp>
      </p:grpSp>
      <p:sp>
        <p:nvSpPr>
          <p:cNvPr id="17" name="Freeform 17"/>
          <p:cNvSpPr/>
          <p:nvPr/>
        </p:nvSpPr>
        <p:spPr>
          <a:xfrm rot="-1616693">
            <a:off x="15991528" y="967452"/>
            <a:ext cx="2094517" cy="3756982"/>
          </a:xfrm>
          <a:custGeom>
            <a:avLst/>
            <a:gdLst/>
            <a:ahLst/>
            <a:cxnLst/>
            <a:rect l="l" t="t" r="r" b="b"/>
            <a:pathLst>
              <a:path w="2094517" h="3756982">
                <a:moveTo>
                  <a:pt x="0" y="0"/>
                </a:moveTo>
                <a:lnTo>
                  <a:pt x="2094517" y="0"/>
                </a:lnTo>
                <a:lnTo>
                  <a:pt x="2094517" y="3756982"/>
                </a:lnTo>
                <a:lnTo>
                  <a:pt x="0" y="3756982"/>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sp>
      <p:sp>
        <p:nvSpPr>
          <p:cNvPr id="18" name="Freeform 18"/>
          <p:cNvSpPr/>
          <p:nvPr/>
        </p:nvSpPr>
        <p:spPr>
          <a:xfrm rot="1353883" flipH="1">
            <a:off x="-617908" y="5164367"/>
            <a:ext cx="2094517" cy="3756982"/>
          </a:xfrm>
          <a:custGeom>
            <a:avLst/>
            <a:gdLst/>
            <a:ahLst/>
            <a:cxnLst/>
            <a:rect l="l" t="t" r="r" b="b"/>
            <a:pathLst>
              <a:path w="2094517" h="3756982">
                <a:moveTo>
                  <a:pt x="2094517" y="0"/>
                </a:moveTo>
                <a:lnTo>
                  <a:pt x="0" y="0"/>
                </a:lnTo>
                <a:lnTo>
                  <a:pt x="0" y="3756982"/>
                </a:lnTo>
                <a:lnTo>
                  <a:pt x="2094517" y="3756982"/>
                </a:lnTo>
                <a:lnTo>
                  <a:pt x="2094517" y="0"/>
                </a:lnTo>
                <a:close/>
              </a:path>
            </a:pathLst>
          </a:custGeom>
          <a:blipFill>
            <a:blip r:embed="rId15">
              <a:extLst>
                <a:ext uri="{96DAC541-7B7A-43D3-8B79-37D633B846F1}">
                  <asvg:svgBlip xmlns:asvg="http://schemas.microsoft.com/office/drawing/2016/SVG/main" r:embed="rId16"/>
                </a:ext>
              </a:extLst>
            </a:blip>
            <a:stretch>
              <a:fillRect/>
            </a:stretch>
          </a:blipFill>
        </p:spPr>
      </p:sp>
      <p:sp>
        <p:nvSpPr>
          <p:cNvPr id="19" name="Freeform 19"/>
          <p:cNvSpPr/>
          <p:nvPr/>
        </p:nvSpPr>
        <p:spPr>
          <a:xfrm rot="2443776">
            <a:off x="-1736809" y="-3396581"/>
            <a:ext cx="6090326" cy="5734260"/>
          </a:xfrm>
          <a:custGeom>
            <a:avLst/>
            <a:gdLst/>
            <a:ahLst/>
            <a:cxnLst/>
            <a:rect l="l" t="t" r="r" b="b"/>
            <a:pathLst>
              <a:path w="6090326" h="5734260">
                <a:moveTo>
                  <a:pt x="0" y="0"/>
                </a:moveTo>
                <a:lnTo>
                  <a:pt x="6090326" y="0"/>
                </a:lnTo>
                <a:lnTo>
                  <a:pt x="6090326" y="5734260"/>
                </a:lnTo>
                <a:lnTo>
                  <a:pt x="0" y="5734260"/>
                </a:lnTo>
                <a:lnTo>
                  <a:pt x="0" y="0"/>
                </a:lnTo>
                <a:close/>
              </a:path>
            </a:pathLst>
          </a:custGeom>
          <a:blipFill>
            <a:blip r:embed="rId17"/>
            <a:stretch>
              <a:fillRect/>
            </a:stretch>
          </a:blipFill>
        </p:spPr>
      </p:sp>
      <p:sp>
        <p:nvSpPr>
          <p:cNvPr id="20" name="TextBox 20"/>
          <p:cNvSpPr txBox="1"/>
          <p:nvPr/>
        </p:nvSpPr>
        <p:spPr>
          <a:xfrm>
            <a:off x="6379969" y="884939"/>
            <a:ext cx="8874040" cy="2060618"/>
          </a:xfrm>
          <a:prstGeom prst="rect">
            <a:avLst/>
          </a:prstGeom>
        </p:spPr>
        <p:txBody>
          <a:bodyPr lIns="0" tIns="0" rIns="0" bIns="0" rtlCol="0" anchor="t">
            <a:spAutoFit/>
          </a:bodyPr>
          <a:lstStyle/>
          <a:p>
            <a:pPr algn="ctr">
              <a:lnSpc>
                <a:spcPts val="5141"/>
              </a:lnSpc>
            </a:pPr>
            <a:r>
              <a:rPr lang="en-US" sz="5842" b="1" spc="99">
                <a:solidFill>
                  <a:srgbClr val="364F2D"/>
                </a:solidFill>
                <a:latin typeface="Poppins Bold"/>
                <a:ea typeface="Poppins Bold"/>
                <a:cs typeface="Poppins Bold"/>
                <a:sym typeface="Poppins Bold"/>
              </a:rPr>
              <a:t>Priekuļu pirmsskolas izglītības iestāde "Mežmaliņa"</a:t>
            </a:r>
          </a:p>
        </p:txBody>
      </p:sp>
      <p:sp>
        <p:nvSpPr>
          <p:cNvPr id="21" name="TextBox 21"/>
          <p:cNvSpPr txBox="1"/>
          <p:nvPr/>
        </p:nvSpPr>
        <p:spPr>
          <a:xfrm>
            <a:off x="7940203" y="3188826"/>
            <a:ext cx="10733838" cy="6226174"/>
          </a:xfrm>
          <a:prstGeom prst="rect">
            <a:avLst/>
          </a:prstGeom>
        </p:spPr>
        <p:txBody>
          <a:bodyPr lIns="0" tIns="0" rIns="0" bIns="0" rtlCol="0" anchor="t">
            <a:spAutoFit/>
          </a:bodyPr>
          <a:lstStyle/>
          <a:p>
            <a:pPr algn="l">
              <a:lnSpc>
                <a:spcPts val="6720"/>
              </a:lnSpc>
            </a:pPr>
            <a:r>
              <a:rPr lang="en-US" sz="4800" b="1">
                <a:solidFill>
                  <a:srgbClr val="000000"/>
                </a:solidFill>
                <a:latin typeface="Canva Sans Bold"/>
                <a:ea typeface="Canva Sans Bold"/>
                <a:cs typeface="Canva Sans Bold"/>
                <a:sym typeface="Canva Sans Bold"/>
              </a:rPr>
              <a:t>Izglītības programmas:</a:t>
            </a:r>
          </a:p>
          <a:p>
            <a:pPr marL="842016" lvl="1" indent="-421008" algn="l">
              <a:lnSpc>
                <a:spcPts val="5460"/>
              </a:lnSpc>
              <a:buFont typeface="Arial"/>
              <a:buChar char="•"/>
            </a:pPr>
            <a:r>
              <a:rPr lang="en-US" sz="3900">
                <a:solidFill>
                  <a:srgbClr val="000000"/>
                </a:solidFill>
                <a:latin typeface="Canva Sans"/>
                <a:ea typeface="Canva Sans"/>
                <a:cs typeface="Canva Sans"/>
                <a:sym typeface="Canva Sans"/>
              </a:rPr>
              <a:t>Pirmsskolas izglītības programma;</a:t>
            </a:r>
          </a:p>
          <a:p>
            <a:pPr marL="842016" lvl="1" indent="-421008" algn="l">
              <a:lnSpc>
                <a:spcPts val="5460"/>
              </a:lnSpc>
              <a:buFont typeface="Arial"/>
              <a:buChar char="•"/>
            </a:pPr>
            <a:r>
              <a:rPr lang="en-US" sz="3900">
                <a:solidFill>
                  <a:srgbClr val="000000"/>
                </a:solidFill>
                <a:latin typeface="Canva Sans"/>
                <a:ea typeface="Canva Sans"/>
                <a:cs typeface="Canva Sans"/>
                <a:sym typeface="Canva Sans"/>
              </a:rPr>
              <a:t>Speciālā pirmsskolas izglītības programma izglītojamajiem ar valodas traucējumiem, tiek realizēta no 2006.gada;</a:t>
            </a:r>
          </a:p>
          <a:p>
            <a:pPr marL="798838" lvl="1" indent="-399419" algn="l">
              <a:lnSpc>
                <a:spcPts val="5180"/>
              </a:lnSpc>
              <a:buFont typeface="Arial"/>
              <a:buChar char="•"/>
            </a:pPr>
            <a:r>
              <a:rPr lang="en-US" sz="3700">
                <a:solidFill>
                  <a:srgbClr val="000000"/>
                </a:solidFill>
                <a:latin typeface="Canva Sans"/>
                <a:ea typeface="Canva Sans"/>
                <a:cs typeface="Canva Sans"/>
                <a:sym typeface="Canva Sans"/>
              </a:rPr>
              <a:t>Speciālā pirmsskolas izglītības programma izglītojamajiem ar jauktiem attīstības traucējumiem, tiek realizēta no 2023.gada.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30792" y="907071"/>
            <a:ext cx="17291546" cy="8472858"/>
          </a:xfrm>
          <a:custGeom>
            <a:avLst/>
            <a:gdLst/>
            <a:ahLst/>
            <a:cxnLst/>
            <a:rect l="l" t="t" r="r" b="b"/>
            <a:pathLst>
              <a:path w="17291546" h="8472858">
                <a:moveTo>
                  <a:pt x="0" y="0"/>
                </a:moveTo>
                <a:lnTo>
                  <a:pt x="17291546" y="0"/>
                </a:lnTo>
                <a:lnTo>
                  <a:pt x="17291546" y="8472858"/>
                </a:lnTo>
                <a:lnTo>
                  <a:pt x="0" y="8472858"/>
                </a:lnTo>
                <a:lnTo>
                  <a:pt x="0" y="0"/>
                </a:lnTo>
                <a:close/>
              </a:path>
            </a:pathLst>
          </a:custGeom>
          <a:blipFill>
            <a:blip r:embed="rId2"/>
            <a:stretch>
              <a:fillRect/>
            </a:stretch>
          </a:blipFill>
        </p:spPr>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221468" y="528625"/>
            <a:ext cx="15657725" cy="9120625"/>
          </a:xfrm>
          <a:custGeom>
            <a:avLst/>
            <a:gdLst/>
            <a:ahLst/>
            <a:cxnLst/>
            <a:rect l="l" t="t" r="r" b="b"/>
            <a:pathLst>
              <a:path w="15657725" h="9120625">
                <a:moveTo>
                  <a:pt x="0" y="0"/>
                </a:moveTo>
                <a:lnTo>
                  <a:pt x="15657725" y="0"/>
                </a:lnTo>
                <a:lnTo>
                  <a:pt x="15657725" y="9120625"/>
                </a:lnTo>
                <a:lnTo>
                  <a:pt x="0" y="9120625"/>
                </a:lnTo>
                <a:lnTo>
                  <a:pt x="0" y="0"/>
                </a:lnTo>
                <a:close/>
              </a:path>
            </a:pathLst>
          </a:custGeom>
          <a:blipFill>
            <a:blip r:embed="rId2"/>
            <a:stretch>
              <a:fillRect/>
            </a:stretch>
          </a:blipFill>
        </p:spPr>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2700000">
            <a:off x="13645788" y="-3017577"/>
            <a:ext cx="16322154" cy="16322154"/>
          </a:xfrm>
          <a:custGeom>
            <a:avLst/>
            <a:gdLst/>
            <a:ahLst/>
            <a:cxnLst/>
            <a:rect l="l" t="t" r="r" b="b"/>
            <a:pathLst>
              <a:path w="16322154" h="16322154">
                <a:moveTo>
                  <a:pt x="0" y="0"/>
                </a:moveTo>
                <a:lnTo>
                  <a:pt x="16322154" y="0"/>
                </a:lnTo>
                <a:lnTo>
                  <a:pt x="16322154" y="16322154"/>
                </a:lnTo>
                <a:lnTo>
                  <a:pt x="0" y="1632215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rot="-8439967">
            <a:off x="-2061474" y="2094864"/>
            <a:ext cx="3494091" cy="6352892"/>
          </a:xfrm>
          <a:custGeom>
            <a:avLst/>
            <a:gdLst/>
            <a:ahLst/>
            <a:cxnLst/>
            <a:rect l="l" t="t" r="r" b="b"/>
            <a:pathLst>
              <a:path w="3494091" h="6352892">
                <a:moveTo>
                  <a:pt x="0" y="0"/>
                </a:moveTo>
                <a:lnTo>
                  <a:pt x="3494090" y="0"/>
                </a:lnTo>
                <a:lnTo>
                  <a:pt x="3494090" y="6352892"/>
                </a:lnTo>
                <a:lnTo>
                  <a:pt x="0" y="6352892"/>
                </a:lnTo>
                <a:lnTo>
                  <a:pt x="0" y="0"/>
                </a:lnTo>
                <a:close/>
              </a:path>
            </a:pathLst>
          </a:custGeom>
          <a:blipFill>
            <a:blip r:embed="rId4">
              <a:extLst>
                <a:ext uri="{96DAC541-7B7A-43D3-8B79-37D633B846F1}">
                  <asvg:svgBlip xmlns:asvg="http://schemas.microsoft.com/office/drawing/2016/SVG/main" r:embed="rId5"/>
                </a:ext>
              </a:extLst>
            </a:blip>
            <a:stretch>
              <a:fillRect/>
            </a:stretch>
          </a:blipFill>
          <a:ln cap="sq">
            <a:noFill/>
            <a:prstDash val="solid"/>
            <a:miter/>
          </a:ln>
        </p:spPr>
      </p:sp>
      <p:sp>
        <p:nvSpPr>
          <p:cNvPr id="4" name="Freeform 4"/>
          <p:cNvSpPr/>
          <p:nvPr/>
        </p:nvSpPr>
        <p:spPr>
          <a:xfrm rot="-8439967">
            <a:off x="17158478" y="302196"/>
            <a:ext cx="3494091" cy="6352892"/>
          </a:xfrm>
          <a:custGeom>
            <a:avLst/>
            <a:gdLst/>
            <a:ahLst/>
            <a:cxnLst/>
            <a:rect l="l" t="t" r="r" b="b"/>
            <a:pathLst>
              <a:path w="3494091" h="6352892">
                <a:moveTo>
                  <a:pt x="0" y="0"/>
                </a:moveTo>
                <a:lnTo>
                  <a:pt x="3494091" y="0"/>
                </a:lnTo>
                <a:lnTo>
                  <a:pt x="3494091" y="6352892"/>
                </a:lnTo>
                <a:lnTo>
                  <a:pt x="0" y="635289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5" name="Group 5"/>
          <p:cNvGrpSpPr/>
          <p:nvPr/>
        </p:nvGrpSpPr>
        <p:grpSpPr>
          <a:xfrm>
            <a:off x="-488108" y="8043903"/>
            <a:ext cx="2464771" cy="3336085"/>
            <a:chOff x="0" y="0"/>
            <a:chExt cx="3286362" cy="4448113"/>
          </a:xfrm>
        </p:grpSpPr>
        <p:sp>
          <p:nvSpPr>
            <p:cNvPr id="6" name="Freeform 6"/>
            <p:cNvSpPr/>
            <p:nvPr/>
          </p:nvSpPr>
          <p:spPr>
            <a:xfrm>
              <a:off x="387734" y="0"/>
              <a:ext cx="2833173" cy="2737554"/>
            </a:xfrm>
            <a:custGeom>
              <a:avLst/>
              <a:gdLst/>
              <a:ahLst/>
              <a:cxnLst/>
              <a:rect l="l" t="t" r="r" b="b"/>
              <a:pathLst>
                <a:path w="2833173" h="2737554">
                  <a:moveTo>
                    <a:pt x="0" y="0"/>
                  </a:moveTo>
                  <a:lnTo>
                    <a:pt x="2833173" y="0"/>
                  </a:lnTo>
                  <a:lnTo>
                    <a:pt x="2833173" y="2737554"/>
                  </a:lnTo>
                  <a:lnTo>
                    <a:pt x="0" y="273755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7" name="Freeform 7"/>
            <p:cNvSpPr/>
            <p:nvPr/>
          </p:nvSpPr>
          <p:spPr>
            <a:xfrm rot="2903305">
              <a:off x="458059" y="1656465"/>
              <a:ext cx="2370244" cy="2290248"/>
            </a:xfrm>
            <a:custGeom>
              <a:avLst/>
              <a:gdLst/>
              <a:ahLst/>
              <a:cxnLst/>
              <a:rect l="l" t="t" r="r" b="b"/>
              <a:pathLst>
                <a:path w="2370244" h="2290248">
                  <a:moveTo>
                    <a:pt x="0" y="0"/>
                  </a:moveTo>
                  <a:lnTo>
                    <a:pt x="2370244" y="0"/>
                  </a:lnTo>
                  <a:lnTo>
                    <a:pt x="2370244" y="2290248"/>
                  </a:lnTo>
                  <a:lnTo>
                    <a:pt x="0" y="2290248"/>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grpSp>
      <p:grpSp>
        <p:nvGrpSpPr>
          <p:cNvPr id="8" name="Group 8"/>
          <p:cNvGrpSpPr/>
          <p:nvPr/>
        </p:nvGrpSpPr>
        <p:grpSpPr>
          <a:xfrm rot="-10655737">
            <a:off x="15599879" y="-1262767"/>
            <a:ext cx="2990573" cy="4047761"/>
            <a:chOff x="0" y="0"/>
            <a:chExt cx="3987430" cy="5397015"/>
          </a:xfrm>
        </p:grpSpPr>
        <p:sp>
          <p:nvSpPr>
            <p:cNvPr id="9" name="Freeform 9"/>
            <p:cNvSpPr/>
            <p:nvPr/>
          </p:nvSpPr>
          <p:spPr>
            <a:xfrm>
              <a:off x="470448" y="0"/>
              <a:ext cx="3437565" cy="3321547"/>
            </a:xfrm>
            <a:custGeom>
              <a:avLst/>
              <a:gdLst/>
              <a:ahLst/>
              <a:cxnLst/>
              <a:rect l="l" t="t" r="r" b="b"/>
              <a:pathLst>
                <a:path w="3437565" h="3321547">
                  <a:moveTo>
                    <a:pt x="0" y="0"/>
                  </a:moveTo>
                  <a:lnTo>
                    <a:pt x="3437565" y="0"/>
                  </a:lnTo>
                  <a:lnTo>
                    <a:pt x="3437565" y="3321547"/>
                  </a:lnTo>
                  <a:lnTo>
                    <a:pt x="0" y="3321547"/>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10" name="Freeform 10"/>
            <p:cNvSpPr/>
            <p:nvPr/>
          </p:nvSpPr>
          <p:spPr>
            <a:xfrm rot="2903305">
              <a:off x="555775" y="2009833"/>
              <a:ext cx="2875881" cy="2778820"/>
            </a:xfrm>
            <a:custGeom>
              <a:avLst/>
              <a:gdLst/>
              <a:ahLst/>
              <a:cxnLst/>
              <a:rect l="l" t="t" r="r" b="b"/>
              <a:pathLst>
                <a:path w="2875881" h="2778820">
                  <a:moveTo>
                    <a:pt x="0" y="0"/>
                  </a:moveTo>
                  <a:lnTo>
                    <a:pt x="2875880" y="0"/>
                  </a:lnTo>
                  <a:lnTo>
                    <a:pt x="2875880" y="2778820"/>
                  </a:lnTo>
                  <a:lnTo>
                    <a:pt x="0" y="277882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grpSp>
      <p:sp>
        <p:nvSpPr>
          <p:cNvPr id="11" name="Freeform 11"/>
          <p:cNvSpPr/>
          <p:nvPr/>
        </p:nvSpPr>
        <p:spPr>
          <a:xfrm rot="-1616693">
            <a:off x="15991528" y="967452"/>
            <a:ext cx="2094517" cy="3756982"/>
          </a:xfrm>
          <a:custGeom>
            <a:avLst/>
            <a:gdLst/>
            <a:ahLst/>
            <a:cxnLst/>
            <a:rect l="l" t="t" r="r" b="b"/>
            <a:pathLst>
              <a:path w="2094517" h="3756982">
                <a:moveTo>
                  <a:pt x="0" y="0"/>
                </a:moveTo>
                <a:lnTo>
                  <a:pt x="2094517" y="0"/>
                </a:lnTo>
                <a:lnTo>
                  <a:pt x="2094517" y="3756982"/>
                </a:lnTo>
                <a:lnTo>
                  <a:pt x="0" y="3756982"/>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12" name="Freeform 12"/>
          <p:cNvSpPr/>
          <p:nvPr/>
        </p:nvSpPr>
        <p:spPr>
          <a:xfrm rot="1353883" flipH="1">
            <a:off x="-617908" y="5164367"/>
            <a:ext cx="2094517" cy="3756982"/>
          </a:xfrm>
          <a:custGeom>
            <a:avLst/>
            <a:gdLst/>
            <a:ahLst/>
            <a:cxnLst/>
            <a:rect l="l" t="t" r="r" b="b"/>
            <a:pathLst>
              <a:path w="2094517" h="3756982">
                <a:moveTo>
                  <a:pt x="2094517" y="0"/>
                </a:moveTo>
                <a:lnTo>
                  <a:pt x="0" y="0"/>
                </a:lnTo>
                <a:lnTo>
                  <a:pt x="0" y="3756982"/>
                </a:lnTo>
                <a:lnTo>
                  <a:pt x="2094517" y="3756982"/>
                </a:lnTo>
                <a:lnTo>
                  <a:pt x="2094517" y="0"/>
                </a:lnTo>
                <a:close/>
              </a:path>
            </a:pathLst>
          </a:custGeom>
          <a:blipFill>
            <a:blip r:embed="rId12">
              <a:extLst>
                <a:ext uri="{96DAC541-7B7A-43D3-8B79-37D633B846F1}">
                  <asvg:svgBlip xmlns:asvg="http://schemas.microsoft.com/office/drawing/2016/SVG/main" r:embed="rId13"/>
                </a:ext>
              </a:extLst>
            </a:blip>
            <a:stretch>
              <a:fillRect/>
            </a:stretch>
          </a:blipFill>
        </p:spPr>
      </p:sp>
      <p:sp>
        <p:nvSpPr>
          <p:cNvPr id="13" name="Freeform 13"/>
          <p:cNvSpPr/>
          <p:nvPr/>
        </p:nvSpPr>
        <p:spPr>
          <a:xfrm rot="2443776">
            <a:off x="-1736809" y="-3396581"/>
            <a:ext cx="6090326" cy="5734260"/>
          </a:xfrm>
          <a:custGeom>
            <a:avLst/>
            <a:gdLst/>
            <a:ahLst/>
            <a:cxnLst/>
            <a:rect l="l" t="t" r="r" b="b"/>
            <a:pathLst>
              <a:path w="6090326" h="5734260">
                <a:moveTo>
                  <a:pt x="0" y="0"/>
                </a:moveTo>
                <a:lnTo>
                  <a:pt x="6090326" y="0"/>
                </a:lnTo>
                <a:lnTo>
                  <a:pt x="6090326" y="5734260"/>
                </a:lnTo>
                <a:lnTo>
                  <a:pt x="0" y="5734260"/>
                </a:lnTo>
                <a:lnTo>
                  <a:pt x="0" y="0"/>
                </a:lnTo>
                <a:close/>
              </a:path>
            </a:pathLst>
          </a:custGeom>
          <a:blipFill>
            <a:blip r:embed="rId14"/>
            <a:stretch>
              <a:fillRect/>
            </a:stretch>
          </a:blipFill>
        </p:spPr>
      </p:sp>
      <p:sp>
        <p:nvSpPr>
          <p:cNvPr id="14" name="TextBox 14"/>
          <p:cNvSpPr txBox="1"/>
          <p:nvPr/>
        </p:nvSpPr>
        <p:spPr>
          <a:xfrm>
            <a:off x="2922810" y="3830216"/>
            <a:ext cx="12797920" cy="2270201"/>
          </a:xfrm>
          <a:prstGeom prst="rect">
            <a:avLst/>
          </a:prstGeom>
        </p:spPr>
        <p:txBody>
          <a:bodyPr lIns="0" tIns="0" rIns="0" bIns="0" rtlCol="0" anchor="t">
            <a:spAutoFit/>
          </a:bodyPr>
          <a:lstStyle/>
          <a:p>
            <a:pPr algn="ctr">
              <a:lnSpc>
                <a:spcPts val="5845"/>
              </a:lnSpc>
            </a:pPr>
            <a:r>
              <a:rPr lang="en-US" sz="6642" b="1" spc="112">
                <a:solidFill>
                  <a:srgbClr val="364F2D"/>
                </a:solidFill>
                <a:latin typeface="Canva Sans Bold"/>
                <a:ea typeface="Canva Sans Bold"/>
                <a:cs typeface="Canva Sans Bold"/>
                <a:sym typeface="Canva Sans Bold"/>
              </a:rPr>
              <a:t>Zaiga Cīrule - Montesori</a:t>
            </a:r>
          </a:p>
          <a:p>
            <a:pPr algn="ctr">
              <a:lnSpc>
                <a:spcPts val="5845"/>
              </a:lnSpc>
            </a:pPr>
            <a:r>
              <a:rPr lang="en-US" sz="6642" b="1" spc="112">
                <a:solidFill>
                  <a:srgbClr val="364F2D"/>
                </a:solidFill>
                <a:latin typeface="Canva Sans Bold"/>
                <a:ea typeface="Canva Sans Bold"/>
                <a:cs typeface="Canva Sans Bold"/>
                <a:sym typeface="Canva Sans Bold"/>
              </a:rPr>
              <a:t> pedagoģija runas un valodas traucējumu korekcijā</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2700000">
            <a:off x="13645788" y="-3017577"/>
            <a:ext cx="16322154" cy="16322154"/>
          </a:xfrm>
          <a:custGeom>
            <a:avLst/>
            <a:gdLst/>
            <a:ahLst/>
            <a:cxnLst/>
            <a:rect l="l" t="t" r="r" b="b"/>
            <a:pathLst>
              <a:path w="16322154" h="16322154">
                <a:moveTo>
                  <a:pt x="0" y="0"/>
                </a:moveTo>
                <a:lnTo>
                  <a:pt x="16322154" y="0"/>
                </a:lnTo>
                <a:lnTo>
                  <a:pt x="16322154" y="16322154"/>
                </a:lnTo>
                <a:lnTo>
                  <a:pt x="0" y="1632215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rot="-8439967">
            <a:off x="-2061474" y="2094864"/>
            <a:ext cx="3494091" cy="6352892"/>
          </a:xfrm>
          <a:custGeom>
            <a:avLst/>
            <a:gdLst/>
            <a:ahLst/>
            <a:cxnLst/>
            <a:rect l="l" t="t" r="r" b="b"/>
            <a:pathLst>
              <a:path w="3494091" h="6352892">
                <a:moveTo>
                  <a:pt x="0" y="0"/>
                </a:moveTo>
                <a:lnTo>
                  <a:pt x="3494090" y="0"/>
                </a:lnTo>
                <a:lnTo>
                  <a:pt x="3494090" y="6352892"/>
                </a:lnTo>
                <a:lnTo>
                  <a:pt x="0" y="6352892"/>
                </a:lnTo>
                <a:lnTo>
                  <a:pt x="0" y="0"/>
                </a:lnTo>
                <a:close/>
              </a:path>
            </a:pathLst>
          </a:custGeom>
          <a:blipFill>
            <a:blip r:embed="rId4">
              <a:extLst>
                <a:ext uri="{96DAC541-7B7A-43D3-8B79-37D633B846F1}">
                  <asvg:svgBlip xmlns:asvg="http://schemas.microsoft.com/office/drawing/2016/SVG/main" r:embed="rId5"/>
                </a:ext>
              </a:extLst>
            </a:blip>
            <a:stretch>
              <a:fillRect/>
            </a:stretch>
          </a:blipFill>
          <a:ln cap="sq">
            <a:noFill/>
            <a:prstDash val="solid"/>
            <a:miter/>
          </a:ln>
        </p:spPr>
      </p:sp>
      <p:sp>
        <p:nvSpPr>
          <p:cNvPr id="4" name="Freeform 4"/>
          <p:cNvSpPr/>
          <p:nvPr/>
        </p:nvSpPr>
        <p:spPr>
          <a:xfrm rot="-8439967">
            <a:off x="17158478" y="302196"/>
            <a:ext cx="3494091" cy="6352892"/>
          </a:xfrm>
          <a:custGeom>
            <a:avLst/>
            <a:gdLst/>
            <a:ahLst/>
            <a:cxnLst/>
            <a:rect l="l" t="t" r="r" b="b"/>
            <a:pathLst>
              <a:path w="3494091" h="6352892">
                <a:moveTo>
                  <a:pt x="0" y="0"/>
                </a:moveTo>
                <a:lnTo>
                  <a:pt x="3494091" y="0"/>
                </a:lnTo>
                <a:lnTo>
                  <a:pt x="3494091" y="6352892"/>
                </a:lnTo>
                <a:lnTo>
                  <a:pt x="0" y="635289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5" name="Group 5"/>
          <p:cNvGrpSpPr/>
          <p:nvPr/>
        </p:nvGrpSpPr>
        <p:grpSpPr>
          <a:xfrm>
            <a:off x="-488108" y="8043903"/>
            <a:ext cx="2464771" cy="3336085"/>
            <a:chOff x="0" y="0"/>
            <a:chExt cx="3286362" cy="4448113"/>
          </a:xfrm>
        </p:grpSpPr>
        <p:sp>
          <p:nvSpPr>
            <p:cNvPr id="6" name="Freeform 6"/>
            <p:cNvSpPr/>
            <p:nvPr/>
          </p:nvSpPr>
          <p:spPr>
            <a:xfrm>
              <a:off x="387734" y="0"/>
              <a:ext cx="2833173" cy="2737554"/>
            </a:xfrm>
            <a:custGeom>
              <a:avLst/>
              <a:gdLst/>
              <a:ahLst/>
              <a:cxnLst/>
              <a:rect l="l" t="t" r="r" b="b"/>
              <a:pathLst>
                <a:path w="2833173" h="2737554">
                  <a:moveTo>
                    <a:pt x="0" y="0"/>
                  </a:moveTo>
                  <a:lnTo>
                    <a:pt x="2833173" y="0"/>
                  </a:lnTo>
                  <a:lnTo>
                    <a:pt x="2833173" y="2737554"/>
                  </a:lnTo>
                  <a:lnTo>
                    <a:pt x="0" y="273755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7" name="Freeform 7"/>
            <p:cNvSpPr/>
            <p:nvPr/>
          </p:nvSpPr>
          <p:spPr>
            <a:xfrm rot="2903305">
              <a:off x="458059" y="1656465"/>
              <a:ext cx="2370244" cy="2290248"/>
            </a:xfrm>
            <a:custGeom>
              <a:avLst/>
              <a:gdLst/>
              <a:ahLst/>
              <a:cxnLst/>
              <a:rect l="l" t="t" r="r" b="b"/>
              <a:pathLst>
                <a:path w="2370244" h="2290248">
                  <a:moveTo>
                    <a:pt x="0" y="0"/>
                  </a:moveTo>
                  <a:lnTo>
                    <a:pt x="2370244" y="0"/>
                  </a:lnTo>
                  <a:lnTo>
                    <a:pt x="2370244" y="2290248"/>
                  </a:lnTo>
                  <a:lnTo>
                    <a:pt x="0" y="2290248"/>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grpSp>
      <p:grpSp>
        <p:nvGrpSpPr>
          <p:cNvPr id="8" name="Group 8"/>
          <p:cNvGrpSpPr/>
          <p:nvPr/>
        </p:nvGrpSpPr>
        <p:grpSpPr>
          <a:xfrm rot="-10655737">
            <a:off x="16348319" y="-1151297"/>
            <a:ext cx="2990573" cy="4047761"/>
            <a:chOff x="0" y="0"/>
            <a:chExt cx="3987430" cy="5397015"/>
          </a:xfrm>
        </p:grpSpPr>
        <p:sp>
          <p:nvSpPr>
            <p:cNvPr id="9" name="Freeform 9"/>
            <p:cNvSpPr/>
            <p:nvPr/>
          </p:nvSpPr>
          <p:spPr>
            <a:xfrm>
              <a:off x="470448" y="0"/>
              <a:ext cx="3437565" cy="3321547"/>
            </a:xfrm>
            <a:custGeom>
              <a:avLst/>
              <a:gdLst/>
              <a:ahLst/>
              <a:cxnLst/>
              <a:rect l="l" t="t" r="r" b="b"/>
              <a:pathLst>
                <a:path w="3437565" h="3321547">
                  <a:moveTo>
                    <a:pt x="0" y="0"/>
                  </a:moveTo>
                  <a:lnTo>
                    <a:pt x="3437565" y="0"/>
                  </a:lnTo>
                  <a:lnTo>
                    <a:pt x="3437565" y="3321547"/>
                  </a:lnTo>
                  <a:lnTo>
                    <a:pt x="0" y="3321547"/>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10" name="Freeform 10"/>
            <p:cNvSpPr/>
            <p:nvPr/>
          </p:nvSpPr>
          <p:spPr>
            <a:xfrm rot="2903305">
              <a:off x="555775" y="2009833"/>
              <a:ext cx="2875881" cy="2778820"/>
            </a:xfrm>
            <a:custGeom>
              <a:avLst/>
              <a:gdLst/>
              <a:ahLst/>
              <a:cxnLst/>
              <a:rect l="l" t="t" r="r" b="b"/>
              <a:pathLst>
                <a:path w="2875881" h="2778820">
                  <a:moveTo>
                    <a:pt x="0" y="0"/>
                  </a:moveTo>
                  <a:lnTo>
                    <a:pt x="2875880" y="0"/>
                  </a:lnTo>
                  <a:lnTo>
                    <a:pt x="2875880" y="2778820"/>
                  </a:lnTo>
                  <a:lnTo>
                    <a:pt x="0" y="277882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grpSp>
      <p:sp>
        <p:nvSpPr>
          <p:cNvPr id="11" name="Freeform 11"/>
          <p:cNvSpPr/>
          <p:nvPr/>
        </p:nvSpPr>
        <p:spPr>
          <a:xfrm rot="-1616693">
            <a:off x="16796346" y="1797334"/>
            <a:ext cx="2094517" cy="3756982"/>
          </a:xfrm>
          <a:custGeom>
            <a:avLst/>
            <a:gdLst/>
            <a:ahLst/>
            <a:cxnLst/>
            <a:rect l="l" t="t" r="r" b="b"/>
            <a:pathLst>
              <a:path w="2094517" h="3756982">
                <a:moveTo>
                  <a:pt x="0" y="0"/>
                </a:moveTo>
                <a:lnTo>
                  <a:pt x="2094518" y="0"/>
                </a:lnTo>
                <a:lnTo>
                  <a:pt x="2094518" y="3756982"/>
                </a:lnTo>
                <a:lnTo>
                  <a:pt x="0" y="3756982"/>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12" name="Freeform 12"/>
          <p:cNvSpPr/>
          <p:nvPr/>
        </p:nvSpPr>
        <p:spPr>
          <a:xfrm rot="1353883" flipH="1">
            <a:off x="-617908" y="5164367"/>
            <a:ext cx="2094517" cy="3756982"/>
          </a:xfrm>
          <a:custGeom>
            <a:avLst/>
            <a:gdLst/>
            <a:ahLst/>
            <a:cxnLst/>
            <a:rect l="l" t="t" r="r" b="b"/>
            <a:pathLst>
              <a:path w="2094517" h="3756982">
                <a:moveTo>
                  <a:pt x="2094517" y="0"/>
                </a:moveTo>
                <a:lnTo>
                  <a:pt x="0" y="0"/>
                </a:lnTo>
                <a:lnTo>
                  <a:pt x="0" y="3756982"/>
                </a:lnTo>
                <a:lnTo>
                  <a:pt x="2094517" y="3756982"/>
                </a:lnTo>
                <a:lnTo>
                  <a:pt x="2094517" y="0"/>
                </a:lnTo>
                <a:close/>
              </a:path>
            </a:pathLst>
          </a:custGeom>
          <a:blipFill>
            <a:blip r:embed="rId12">
              <a:extLst>
                <a:ext uri="{96DAC541-7B7A-43D3-8B79-37D633B846F1}">
                  <asvg:svgBlip xmlns:asvg="http://schemas.microsoft.com/office/drawing/2016/SVG/main" r:embed="rId13"/>
                </a:ext>
              </a:extLst>
            </a:blip>
            <a:stretch>
              <a:fillRect/>
            </a:stretch>
          </a:blipFill>
        </p:spPr>
      </p:sp>
      <p:sp>
        <p:nvSpPr>
          <p:cNvPr id="13" name="Freeform 13"/>
          <p:cNvSpPr/>
          <p:nvPr/>
        </p:nvSpPr>
        <p:spPr>
          <a:xfrm rot="2443776">
            <a:off x="-2300885" y="-3548129"/>
            <a:ext cx="6090326" cy="5734260"/>
          </a:xfrm>
          <a:custGeom>
            <a:avLst/>
            <a:gdLst/>
            <a:ahLst/>
            <a:cxnLst/>
            <a:rect l="l" t="t" r="r" b="b"/>
            <a:pathLst>
              <a:path w="6090326" h="5734260">
                <a:moveTo>
                  <a:pt x="0" y="0"/>
                </a:moveTo>
                <a:lnTo>
                  <a:pt x="6090326" y="0"/>
                </a:lnTo>
                <a:lnTo>
                  <a:pt x="6090326" y="5734259"/>
                </a:lnTo>
                <a:lnTo>
                  <a:pt x="0" y="5734259"/>
                </a:lnTo>
                <a:lnTo>
                  <a:pt x="0" y="0"/>
                </a:lnTo>
                <a:close/>
              </a:path>
            </a:pathLst>
          </a:custGeom>
          <a:blipFill>
            <a:blip r:embed="rId14"/>
            <a:stretch>
              <a:fillRect/>
            </a:stretch>
          </a:blipFill>
        </p:spPr>
      </p:sp>
      <p:sp>
        <p:nvSpPr>
          <p:cNvPr id="14" name="Freeform 14"/>
          <p:cNvSpPr/>
          <p:nvPr/>
        </p:nvSpPr>
        <p:spPr>
          <a:xfrm>
            <a:off x="2633350" y="5271310"/>
            <a:ext cx="6208090" cy="4651292"/>
          </a:xfrm>
          <a:custGeom>
            <a:avLst/>
            <a:gdLst/>
            <a:ahLst/>
            <a:cxnLst/>
            <a:rect l="l" t="t" r="r" b="b"/>
            <a:pathLst>
              <a:path w="6208090" h="4651292">
                <a:moveTo>
                  <a:pt x="0" y="0"/>
                </a:moveTo>
                <a:lnTo>
                  <a:pt x="6208089" y="0"/>
                </a:lnTo>
                <a:lnTo>
                  <a:pt x="6208089" y="4651292"/>
                </a:lnTo>
                <a:lnTo>
                  <a:pt x="0" y="4651292"/>
                </a:lnTo>
                <a:lnTo>
                  <a:pt x="0" y="0"/>
                </a:lnTo>
                <a:close/>
              </a:path>
            </a:pathLst>
          </a:custGeom>
          <a:blipFill>
            <a:blip r:embed="rId15"/>
            <a:stretch>
              <a:fillRect/>
            </a:stretch>
          </a:blipFill>
        </p:spPr>
      </p:sp>
      <p:sp>
        <p:nvSpPr>
          <p:cNvPr id="15" name="TextBox 15"/>
          <p:cNvSpPr txBox="1"/>
          <p:nvPr/>
        </p:nvSpPr>
        <p:spPr>
          <a:xfrm>
            <a:off x="1614419" y="1669585"/>
            <a:ext cx="15059162" cy="3070684"/>
          </a:xfrm>
          <a:prstGeom prst="rect">
            <a:avLst/>
          </a:prstGeom>
        </p:spPr>
        <p:txBody>
          <a:bodyPr lIns="0" tIns="0" rIns="0" bIns="0" rtlCol="0" anchor="t">
            <a:spAutoFit/>
          </a:bodyPr>
          <a:lstStyle/>
          <a:p>
            <a:pPr algn="ctr">
              <a:lnSpc>
                <a:spcPts val="3997"/>
              </a:lnSpc>
            </a:pPr>
            <a:r>
              <a:rPr lang="en-US" sz="4542" spc="77">
                <a:solidFill>
                  <a:srgbClr val="364F2D"/>
                </a:solidFill>
                <a:latin typeface="Canva Sans"/>
                <a:ea typeface="Canva Sans"/>
                <a:cs typeface="Canva Sans"/>
                <a:sym typeface="Canva Sans"/>
              </a:rPr>
              <a:t>„Pilnīgi visa bērna apzinātā tieksme ir virzīta uz to, lai viņš, atbrīvodamies no pieaugušā, ar savu patstāvību veidotos par brīvu personību. Mūsu audzināšana ir pilnīgi atbildīga par šo bērna tieksmi, un mūsu pūles ir jāvelta tam, lai palīdzētu bērnam kļūt patstāvīgam.” </a:t>
            </a:r>
          </a:p>
        </p:txBody>
      </p:sp>
      <p:sp>
        <p:nvSpPr>
          <p:cNvPr id="16" name="TextBox 16"/>
          <p:cNvSpPr txBox="1"/>
          <p:nvPr/>
        </p:nvSpPr>
        <p:spPr>
          <a:xfrm>
            <a:off x="12310348" y="5054496"/>
            <a:ext cx="4081760" cy="770444"/>
          </a:xfrm>
          <a:prstGeom prst="rect">
            <a:avLst/>
          </a:prstGeom>
        </p:spPr>
        <p:txBody>
          <a:bodyPr lIns="0" tIns="0" rIns="0" bIns="0" rtlCol="0" anchor="t">
            <a:spAutoFit/>
          </a:bodyPr>
          <a:lstStyle/>
          <a:p>
            <a:pPr algn="ctr">
              <a:lnSpc>
                <a:spcPts val="6359"/>
              </a:lnSpc>
              <a:spcBef>
                <a:spcPct val="0"/>
              </a:spcBef>
            </a:pPr>
            <a:r>
              <a:rPr lang="en-US" sz="4542" spc="77">
                <a:solidFill>
                  <a:srgbClr val="364F2D"/>
                </a:solidFill>
                <a:latin typeface="Canva Sans"/>
                <a:ea typeface="Canva Sans"/>
                <a:cs typeface="Canva Sans"/>
                <a:sym typeface="Canva Sans"/>
              </a:rPr>
              <a:t>/M.Montesori/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2700000">
            <a:off x="13645788" y="-3017577"/>
            <a:ext cx="16322154" cy="16322154"/>
          </a:xfrm>
          <a:custGeom>
            <a:avLst/>
            <a:gdLst/>
            <a:ahLst/>
            <a:cxnLst/>
            <a:rect l="l" t="t" r="r" b="b"/>
            <a:pathLst>
              <a:path w="16322154" h="16322154">
                <a:moveTo>
                  <a:pt x="0" y="0"/>
                </a:moveTo>
                <a:lnTo>
                  <a:pt x="16322154" y="0"/>
                </a:lnTo>
                <a:lnTo>
                  <a:pt x="16322154" y="16322154"/>
                </a:lnTo>
                <a:lnTo>
                  <a:pt x="0" y="1632215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rot="-8439967">
            <a:off x="-2061474" y="2094864"/>
            <a:ext cx="3494091" cy="6352892"/>
          </a:xfrm>
          <a:custGeom>
            <a:avLst/>
            <a:gdLst/>
            <a:ahLst/>
            <a:cxnLst/>
            <a:rect l="l" t="t" r="r" b="b"/>
            <a:pathLst>
              <a:path w="3494091" h="6352892">
                <a:moveTo>
                  <a:pt x="0" y="0"/>
                </a:moveTo>
                <a:lnTo>
                  <a:pt x="3494090" y="0"/>
                </a:lnTo>
                <a:lnTo>
                  <a:pt x="3494090" y="6352892"/>
                </a:lnTo>
                <a:lnTo>
                  <a:pt x="0" y="6352892"/>
                </a:lnTo>
                <a:lnTo>
                  <a:pt x="0" y="0"/>
                </a:lnTo>
                <a:close/>
              </a:path>
            </a:pathLst>
          </a:custGeom>
          <a:blipFill>
            <a:blip r:embed="rId4">
              <a:extLst>
                <a:ext uri="{96DAC541-7B7A-43D3-8B79-37D633B846F1}">
                  <asvg:svgBlip xmlns:asvg="http://schemas.microsoft.com/office/drawing/2016/SVG/main" r:embed="rId5"/>
                </a:ext>
              </a:extLst>
            </a:blip>
            <a:stretch>
              <a:fillRect/>
            </a:stretch>
          </a:blipFill>
          <a:ln cap="sq">
            <a:noFill/>
            <a:prstDash val="solid"/>
            <a:miter/>
          </a:ln>
        </p:spPr>
      </p:sp>
      <p:sp>
        <p:nvSpPr>
          <p:cNvPr id="4" name="Freeform 4"/>
          <p:cNvSpPr/>
          <p:nvPr/>
        </p:nvSpPr>
        <p:spPr>
          <a:xfrm rot="-8439967">
            <a:off x="17158478" y="302196"/>
            <a:ext cx="3494091" cy="6352892"/>
          </a:xfrm>
          <a:custGeom>
            <a:avLst/>
            <a:gdLst/>
            <a:ahLst/>
            <a:cxnLst/>
            <a:rect l="l" t="t" r="r" b="b"/>
            <a:pathLst>
              <a:path w="3494091" h="6352892">
                <a:moveTo>
                  <a:pt x="0" y="0"/>
                </a:moveTo>
                <a:lnTo>
                  <a:pt x="3494091" y="0"/>
                </a:lnTo>
                <a:lnTo>
                  <a:pt x="3494091" y="6352892"/>
                </a:lnTo>
                <a:lnTo>
                  <a:pt x="0" y="635289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5" name="Group 5"/>
          <p:cNvGrpSpPr/>
          <p:nvPr/>
        </p:nvGrpSpPr>
        <p:grpSpPr>
          <a:xfrm>
            <a:off x="-488108" y="8043903"/>
            <a:ext cx="2464771" cy="3336085"/>
            <a:chOff x="0" y="0"/>
            <a:chExt cx="3286362" cy="4448113"/>
          </a:xfrm>
        </p:grpSpPr>
        <p:sp>
          <p:nvSpPr>
            <p:cNvPr id="6" name="Freeform 6"/>
            <p:cNvSpPr/>
            <p:nvPr/>
          </p:nvSpPr>
          <p:spPr>
            <a:xfrm>
              <a:off x="387734" y="0"/>
              <a:ext cx="2833173" cy="2737554"/>
            </a:xfrm>
            <a:custGeom>
              <a:avLst/>
              <a:gdLst/>
              <a:ahLst/>
              <a:cxnLst/>
              <a:rect l="l" t="t" r="r" b="b"/>
              <a:pathLst>
                <a:path w="2833173" h="2737554">
                  <a:moveTo>
                    <a:pt x="0" y="0"/>
                  </a:moveTo>
                  <a:lnTo>
                    <a:pt x="2833173" y="0"/>
                  </a:lnTo>
                  <a:lnTo>
                    <a:pt x="2833173" y="2737554"/>
                  </a:lnTo>
                  <a:lnTo>
                    <a:pt x="0" y="273755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7" name="Freeform 7"/>
            <p:cNvSpPr/>
            <p:nvPr/>
          </p:nvSpPr>
          <p:spPr>
            <a:xfrm rot="2903305">
              <a:off x="458059" y="1656465"/>
              <a:ext cx="2370244" cy="2290248"/>
            </a:xfrm>
            <a:custGeom>
              <a:avLst/>
              <a:gdLst/>
              <a:ahLst/>
              <a:cxnLst/>
              <a:rect l="l" t="t" r="r" b="b"/>
              <a:pathLst>
                <a:path w="2370244" h="2290248">
                  <a:moveTo>
                    <a:pt x="0" y="0"/>
                  </a:moveTo>
                  <a:lnTo>
                    <a:pt x="2370244" y="0"/>
                  </a:lnTo>
                  <a:lnTo>
                    <a:pt x="2370244" y="2290248"/>
                  </a:lnTo>
                  <a:lnTo>
                    <a:pt x="0" y="2290248"/>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grpSp>
      <p:grpSp>
        <p:nvGrpSpPr>
          <p:cNvPr id="8" name="Group 8"/>
          <p:cNvGrpSpPr/>
          <p:nvPr/>
        </p:nvGrpSpPr>
        <p:grpSpPr>
          <a:xfrm rot="-10655737">
            <a:off x="16348319" y="-1151297"/>
            <a:ext cx="2990573" cy="4047761"/>
            <a:chOff x="0" y="0"/>
            <a:chExt cx="3987430" cy="5397015"/>
          </a:xfrm>
        </p:grpSpPr>
        <p:sp>
          <p:nvSpPr>
            <p:cNvPr id="9" name="Freeform 9"/>
            <p:cNvSpPr/>
            <p:nvPr/>
          </p:nvSpPr>
          <p:spPr>
            <a:xfrm>
              <a:off x="470448" y="0"/>
              <a:ext cx="3437565" cy="3321547"/>
            </a:xfrm>
            <a:custGeom>
              <a:avLst/>
              <a:gdLst/>
              <a:ahLst/>
              <a:cxnLst/>
              <a:rect l="l" t="t" r="r" b="b"/>
              <a:pathLst>
                <a:path w="3437565" h="3321547">
                  <a:moveTo>
                    <a:pt x="0" y="0"/>
                  </a:moveTo>
                  <a:lnTo>
                    <a:pt x="3437565" y="0"/>
                  </a:lnTo>
                  <a:lnTo>
                    <a:pt x="3437565" y="3321547"/>
                  </a:lnTo>
                  <a:lnTo>
                    <a:pt x="0" y="3321547"/>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10" name="Freeform 10"/>
            <p:cNvSpPr/>
            <p:nvPr/>
          </p:nvSpPr>
          <p:spPr>
            <a:xfrm rot="2903305">
              <a:off x="555775" y="2009833"/>
              <a:ext cx="2875881" cy="2778820"/>
            </a:xfrm>
            <a:custGeom>
              <a:avLst/>
              <a:gdLst/>
              <a:ahLst/>
              <a:cxnLst/>
              <a:rect l="l" t="t" r="r" b="b"/>
              <a:pathLst>
                <a:path w="2875881" h="2778820">
                  <a:moveTo>
                    <a:pt x="0" y="0"/>
                  </a:moveTo>
                  <a:lnTo>
                    <a:pt x="2875880" y="0"/>
                  </a:lnTo>
                  <a:lnTo>
                    <a:pt x="2875880" y="2778820"/>
                  </a:lnTo>
                  <a:lnTo>
                    <a:pt x="0" y="277882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grpSp>
      <p:sp>
        <p:nvSpPr>
          <p:cNvPr id="11" name="Freeform 11"/>
          <p:cNvSpPr/>
          <p:nvPr/>
        </p:nvSpPr>
        <p:spPr>
          <a:xfrm rot="-1616693">
            <a:off x="16796346" y="1797334"/>
            <a:ext cx="2094517" cy="3756982"/>
          </a:xfrm>
          <a:custGeom>
            <a:avLst/>
            <a:gdLst/>
            <a:ahLst/>
            <a:cxnLst/>
            <a:rect l="l" t="t" r="r" b="b"/>
            <a:pathLst>
              <a:path w="2094517" h="3756982">
                <a:moveTo>
                  <a:pt x="0" y="0"/>
                </a:moveTo>
                <a:lnTo>
                  <a:pt x="2094518" y="0"/>
                </a:lnTo>
                <a:lnTo>
                  <a:pt x="2094518" y="3756982"/>
                </a:lnTo>
                <a:lnTo>
                  <a:pt x="0" y="3756982"/>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12" name="Freeform 12"/>
          <p:cNvSpPr/>
          <p:nvPr/>
        </p:nvSpPr>
        <p:spPr>
          <a:xfrm rot="1353883" flipH="1">
            <a:off x="-617908" y="5164367"/>
            <a:ext cx="2094517" cy="3756982"/>
          </a:xfrm>
          <a:custGeom>
            <a:avLst/>
            <a:gdLst/>
            <a:ahLst/>
            <a:cxnLst/>
            <a:rect l="l" t="t" r="r" b="b"/>
            <a:pathLst>
              <a:path w="2094517" h="3756982">
                <a:moveTo>
                  <a:pt x="2094517" y="0"/>
                </a:moveTo>
                <a:lnTo>
                  <a:pt x="0" y="0"/>
                </a:lnTo>
                <a:lnTo>
                  <a:pt x="0" y="3756982"/>
                </a:lnTo>
                <a:lnTo>
                  <a:pt x="2094517" y="3756982"/>
                </a:lnTo>
                <a:lnTo>
                  <a:pt x="2094517" y="0"/>
                </a:lnTo>
                <a:close/>
              </a:path>
            </a:pathLst>
          </a:custGeom>
          <a:blipFill>
            <a:blip r:embed="rId12">
              <a:extLst>
                <a:ext uri="{96DAC541-7B7A-43D3-8B79-37D633B846F1}">
                  <asvg:svgBlip xmlns:asvg="http://schemas.microsoft.com/office/drawing/2016/SVG/main" r:embed="rId13"/>
                </a:ext>
              </a:extLst>
            </a:blip>
            <a:stretch>
              <a:fillRect/>
            </a:stretch>
          </a:blipFill>
        </p:spPr>
      </p:sp>
      <p:sp>
        <p:nvSpPr>
          <p:cNvPr id="13" name="Freeform 13"/>
          <p:cNvSpPr/>
          <p:nvPr/>
        </p:nvSpPr>
        <p:spPr>
          <a:xfrm rot="2443776">
            <a:off x="-3533271" y="-2952704"/>
            <a:ext cx="6090326" cy="5734260"/>
          </a:xfrm>
          <a:custGeom>
            <a:avLst/>
            <a:gdLst/>
            <a:ahLst/>
            <a:cxnLst/>
            <a:rect l="l" t="t" r="r" b="b"/>
            <a:pathLst>
              <a:path w="6090326" h="5734260">
                <a:moveTo>
                  <a:pt x="0" y="0"/>
                </a:moveTo>
                <a:lnTo>
                  <a:pt x="6090326" y="0"/>
                </a:lnTo>
                <a:lnTo>
                  <a:pt x="6090326" y="5734260"/>
                </a:lnTo>
                <a:lnTo>
                  <a:pt x="0" y="5734260"/>
                </a:lnTo>
                <a:lnTo>
                  <a:pt x="0" y="0"/>
                </a:lnTo>
                <a:close/>
              </a:path>
            </a:pathLst>
          </a:custGeom>
          <a:blipFill>
            <a:blip r:embed="rId14"/>
            <a:stretch>
              <a:fillRect/>
            </a:stretch>
          </a:blipFill>
        </p:spPr>
      </p:sp>
      <p:sp>
        <p:nvSpPr>
          <p:cNvPr id="14" name="TextBox 14"/>
          <p:cNvSpPr txBox="1"/>
          <p:nvPr/>
        </p:nvSpPr>
        <p:spPr>
          <a:xfrm>
            <a:off x="1614419" y="782519"/>
            <a:ext cx="15059162" cy="9101407"/>
          </a:xfrm>
          <a:prstGeom prst="rect">
            <a:avLst/>
          </a:prstGeom>
        </p:spPr>
        <p:txBody>
          <a:bodyPr lIns="0" tIns="0" rIns="0" bIns="0" rtlCol="0" anchor="t">
            <a:spAutoFit/>
          </a:bodyPr>
          <a:lstStyle/>
          <a:p>
            <a:pPr algn="ctr">
              <a:lnSpc>
                <a:spcPts val="3821"/>
              </a:lnSpc>
            </a:pPr>
            <a:r>
              <a:rPr lang="en-US" sz="4342" spc="73">
                <a:solidFill>
                  <a:srgbClr val="364F2D"/>
                </a:solidFill>
                <a:latin typeface="Canva Sans"/>
                <a:ea typeface="Canva Sans"/>
                <a:cs typeface="Canva Sans"/>
                <a:sym typeface="Canva Sans"/>
              </a:rPr>
              <a:t>Mūsdienu pedagoģijā un psiholoģijā arvien biežāk tiek pausts viedoklis, ka galvenais pieaugušo uzdevums ir palīdzēt bērniem veidoties par tādiem pieaugušajiem, kuri spēs piemēroties strauji mainīgajai videi, būs pietiekami stabili, lai radoši un patstāvīgi meklētu risinājumus uzdevumiem, ar kuriem nāksies tikt galā, vispirms jau nebīstoties no jaunā un nezināmā.</a:t>
            </a:r>
          </a:p>
          <a:p>
            <a:pPr algn="ctr">
              <a:lnSpc>
                <a:spcPts val="3821"/>
              </a:lnSpc>
            </a:pPr>
            <a:endParaRPr lang="en-US" sz="4342" spc="73">
              <a:solidFill>
                <a:srgbClr val="364F2D"/>
              </a:solidFill>
              <a:latin typeface="Canva Sans"/>
              <a:ea typeface="Canva Sans"/>
              <a:cs typeface="Canva Sans"/>
              <a:sym typeface="Canva Sans"/>
            </a:endParaRPr>
          </a:p>
          <a:p>
            <a:pPr algn="ctr">
              <a:lnSpc>
                <a:spcPts val="3821"/>
              </a:lnSpc>
            </a:pPr>
            <a:r>
              <a:rPr lang="en-US" sz="4342" spc="73">
                <a:solidFill>
                  <a:srgbClr val="364F2D"/>
                </a:solidFill>
                <a:latin typeface="Canva Sans"/>
                <a:ea typeface="Canva Sans"/>
                <a:cs typeface="Canva Sans"/>
                <a:sym typeface="Canva Sans"/>
              </a:rPr>
              <a:t> Bērns ir individuāls pētnieks, kas pēta sevi un apkārtējo pasauli un tā rada domāšanas veidu, individuālas zināšanas un uztveres īpatnības, attieksmi pret lietām un cilvēkiem, no kā rodas motivācija darbībai.</a:t>
            </a:r>
          </a:p>
          <a:p>
            <a:pPr algn="ctr">
              <a:lnSpc>
                <a:spcPts val="3821"/>
              </a:lnSpc>
            </a:pPr>
            <a:endParaRPr lang="en-US" sz="4342" spc="73">
              <a:solidFill>
                <a:srgbClr val="364F2D"/>
              </a:solidFill>
              <a:latin typeface="Canva Sans"/>
              <a:ea typeface="Canva Sans"/>
              <a:cs typeface="Canva Sans"/>
              <a:sym typeface="Canva Sans"/>
            </a:endParaRPr>
          </a:p>
          <a:p>
            <a:pPr algn="ctr">
              <a:lnSpc>
                <a:spcPts val="3821"/>
              </a:lnSpc>
            </a:pPr>
            <a:r>
              <a:rPr lang="en-US" sz="4342" spc="73">
                <a:solidFill>
                  <a:srgbClr val="364F2D"/>
                </a:solidFill>
                <a:latin typeface="Canva Sans"/>
                <a:ea typeface="Canva Sans"/>
                <a:cs typeface="Canva Sans"/>
                <a:sym typeface="Canva Sans"/>
              </a:rPr>
              <a:t> Mazā bērna dzīves mērķi ir pasaules, kurā viņš dzīvo un sevis atklāšana, sevis adaptēšana pasaulē. Tas notiek darbībā, mijiedarbībā ar plašo pasauli sev apkārt.</a:t>
            </a:r>
          </a:p>
          <a:p>
            <a:pPr algn="ctr">
              <a:lnSpc>
                <a:spcPts val="3821"/>
              </a:lnSpc>
            </a:pPr>
            <a:endParaRPr lang="en-US" sz="4342" spc="73">
              <a:solidFill>
                <a:srgbClr val="364F2D"/>
              </a:solidFill>
              <a:latin typeface="Canva Sans"/>
              <a:ea typeface="Canva Sans"/>
              <a:cs typeface="Canva Sans"/>
              <a:sym typeface="Canva Sans"/>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2700000">
            <a:off x="13645788" y="-3017577"/>
            <a:ext cx="16322154" cy="16322154"/>
          </a:xfrm>
          <a:custGeom>
            <a:avLst/>
            <a:gdLst/>
            <a:ahLst/>
            <a:cxnLst/>
            <a:rect l="l" t="t" r="r" b="b"/>
            <a:pathLst>
              <a:path w="16322154" h="16322154">
                <a:moveTo>
                  <a:pt x="0" y="0"/>
                </a:moveTo>
                <a:lnTo>
                  <a:pt x="16322154" y="0"/>
                </a:lnTo>
                <a:lnTo>
                  <a:pt x="16322154" y="16322154"/>
                </a:lnTo>
                <a:lnTo>
                  <a:pt x="0" y="1632215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rot="-8439967">
            <a:off x="-2061474" y="2094864"/>
            <a:ext cx="3494091" cy="6352892"/>
          </a:xfrm>
          <a:custGeom>
            <a:avLst/>
            <a:gdLst/>
            <a:ahLst/>
            <a:cxnLst/>
            <a:rect l="l" t="t" r="r" b="b"/>
            <a:pathLst>
              <a:path w="3494091" h="6352892">
                <a:moveTo>
                  <a:pt x="0" y="0"/>
                </a:moveTo>
                <a:lnTo>
                  <a:pt x="3494090" y="0"/>
                </a:lnTo>
                <a:lnTo>
                  <a:pt x="3494090" y="6352892"/>
                </a:lnTo>
                <a:lnTo>
                  <a:pt x="0" y="6352892"/>
                </a:lnTo>
                <a:lnTo>
                  <a:pt x="0" y="0"/>
                </a:lnTo>
                <a:close/>
              </a:path>
            </a:pathLst>
          </a:custGeom>
          <a:blipFill>
            <a:blip r:embed="rId4">
              <a:extLst>
                <a:ext uri="{96DAC541-7B7A-43D3-8B79-37D633B846F1}">
                  <asvg:svgBlip xmlns:asvg="http://schemas.microsoft.com/office/drawing/2016/SVG/main" r:embed="rId5"/>
                </a:ext>
              </a:extLst>
            </a:blip>
            <a:stretch>
              <a:fillRect/>
            </a:stretch>
          </a:blipFill>
          <a:ln cap="sq">
            <a:noFill/>
            <a:prstDash val="solid"/>
            <a:miter/>
          </a:ln>
        </p:spPr>
      </p:sp>
      <p:sp>
        <p:nvSpPr>
          <p:cNvPr id="4" name="Freeform 4"/>
          <p:cNvSpPr/>
          <p:nvPr/>
        </p:nvSpPr>
        <p:spPr>
          <a:xfrm rot="-8439967">
            <a:off x="17158478" y="302196"/>
            <a:ext cx="3494091" cy="6352892"/>
          </a:xfrm>
          <a:custGeom>
            <a:avLst/>
            <a:gdLst/>
            <a:ahLst/>
            <a:cxnLst/>
            <a:rect l="l" t="t" r="r" b="b"/>
            <a:pathLst>
              <a:path w="3494091" h="6352892">
                <a:moveTo>
                  <a:pt x="0" y="0"/>
                </a:moveTo>
                <a:lnTo>
                  <a:pt x="3494091" y="0"/>
                </a:lnTo>
                <a:lnTo>
                  <a:pt x="3494091" y="6352892"/>
                </a:lnTo>
                <a:lnTo>
                  <a:pt x="0" y="635289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5" name="Group 5"/>
          <p:cNvGrpSpPr/>
          <p:nvPr/>
        </p:nvGrpSpPr>
        <p:grpSpPr>
          <a:xfrm>
            <a:off x="-488108" y="8043903"/>
            <a:ext cx="2464771" cy="3336085"/>
            <a:chOff x="0" y="0"/>
            <a:chExt cx="3286362" cy="4448113"/>
          </a:xfrm>
        </p:grpSpPr>
        <p:sp>
          <p:nvSpPr>
            <p:cNvPr id="6" name="Freeform 6"/>
            <p:cNvSpPr/>
            <p:nvPr/>
          </p:nvSpPr>
          <p:spPr>
            <a:xfrm>
              <a:off x="387734" y="0"/>
              <a:ext cx="2833173" cy="2737554"/>
            </a:xfrm>
            <a:custGeom>
              <a:avLst/>
              <a:gdLst/>
              <a:ahLst/>
              <a:cxnLst/>
              <a:rect l="l" t="t" r="r" b="b"/>
              <a:pathLst>
                <a:path w="2833173" h="2737554">
                  <a:moveTo>
                    <a:pt x="0" y="0"/>
                  </a:moveTo>
                  <a:lnTo>
                    <a:pt x="2833173" y="0"/>
                  </a:lnTo>
                  <a:lnTo>
                    <a:pt x="2833173" y="2737554"/>
                  </a:lnTo>
                  <a:lnTo>
                    <a:pt x="0" y="273755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7" name="Freeform 7"/>
            <p:cNvSpPr/>
            <p:nvPr/>
          </p:nvSpPr>
          <p:spPr>
            <a:xfrm rot="2903305">
              <a:off x="458059" y="1656465"/>
              <a:ext cx="2370244" cy="2290248"/>
            </a:xfrm>
            <a:custGeom>
              <a:avLst/>
              <a:gdLst/>
              <a:ahLst/>
              <a:cxnLst/>
              <a:rect l="l" t="t" r="r" b="b"/>
              <a:pathLst>
                <a:path w="2370244" h="2290248">
                  <a:moveTo>
                    <a:pt x="0" y="0"/>
                  </a:moveTo>
                  <a:lnTo>
                    <a:pt x="2370244" y="0"/>
                  </a:lnTo>
                  <a:lnTo>
                    <a:pt x="2370244" y="2290248"/>
                  </a:lnTo>
                  <a:lnTo>
                    <a:pt x="0" y="2290248"/>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grpSp>
      <p:grpSp>
        <p:nvGrpSpPr>
          <p:cNvPr id="8" name="Group 8"/>
          <p:cNvGrpSpPr/>
          <p:nvPr/>
        </p:nvGrpSpPr>
        <p:grpSpPr>
          <a:xfrm rot="-10655737">
            <a:off x="15440637" y="-2023880"/>
            <a:ext cx="2990573" cy="4047761"/>
            <a:chOff x="0" y="0"/>
            <a:chExt cx="3987430" cy="5397015"/>
          </a:xfrm>
        </p:grpSpPr>
        <p:sp>
          <p:nvSpPr>
            <p:cNvPr id="9" name="Freeform 9"/>
            <p:cNvSpPr/>
            <p:nvPr/>
          </p:nvSpPr>
          <p:spPr>
            <a:xfrm>
              <a:off x="470448" y="0"/>
              <a:ext cx="3437565" cy="3321547"/>
            </a:xfrm>
            <a:custGeom>
              <a:avLst/>
              <a:gdLst/>
              <a:ahLst/>
              <a:cxnLst/>
              <a:rect l="l" t="t" r="r" b="b"/>
              <a:pathLst>
                <a:path w="3437565" h="3321547">
                  <a:moveTo>
                    <a:pt x="0" y="0"/>
                  </a:moveTo>
                  <a:lnTo>
                    <a:pt x="3437565" y="0"/>
                  </a:lnTo>
                  <a:lnTo>
                    <a:pt x="3437565" y="3321547"/>
                  </a:lnTo>
                  <a:lnTo>
                    <a:pt x="0" y="3321547"/>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10" name="Freeform 10"/>
            <p:cNvSpPr/>
            <p:nvPr/>
          </p:nvSpPr>
          <p:spPr>
            <a:xfrm rot="2903305">
              <a:off x="555775" y="2009833"/>
              <a:ext cx="2875881" cy="2778820"/>
            </a:xfrm>
            <a:custGeom>
              <a:avLst/>
              <a:gdLst/>
              <a:ahLst/>
              <a:cxnLst/>
              <a:rect l="l" t="t" r="r" b="b"/>
              <a:pathLst>
                <a:path w="2875881" h="2778820">
                  <a:moveTo>
                    <a:pt x="0" y="0"/>
                  </a:moveTo>
                  <a:lnTo>
                    <a:pt x="2875880" y="0"/>
                  </a:lnTo>
                  <a:lnTo>
                    <a:pt x="2875880" y="2778820"/>
                  </a:lnTo>
                  <a:lnTo>
                    <a:pt x="0" y="277882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grpSp>
      <p:sp>
        <p:nvSpPr>
          <p:cNvPr id="11" name="Freeform 11"/>
          <p:cNvSpPr/>
          <p:nvPr/>
        </p:nvSpPr>
        <p:spPr>
          <a:xfrm rot="-1616693">
            <a:off x="16548877" y="1114578"/>
            <a:ext cx="2094517" cy="3756982"/>
          </a:xfrm>
          <a:custGeom>
            <a:avLst/>
            <a:gdLst/>
            <a:ahLst/>
            <a:cxnLst/>
            <a:rect l="l" t="t" r="r" b="b"/>
            <a:pathLst>
              <a:path w="2094517" h="3756982">
                <a:moveTo>
                  <a:pt x="0" y="0"/>
                </a:moveTo>
                <a:lnTo>
                  <a:pt x="2094517" y="0"/>
                </a:lnTo>
                <a:lnTo>
                  <a:pt x="2094517" y="3756982"/>
                </a:lnTo>
                <a:lnTo>
                  <a:pt x="0" y="3756982"/>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12" name="Freeform 12"/>
          <p:cNvSpPr/>
          <p:nvPr/>
        </p:nvSpPr>
        <p:spPr>
          <a:xfrm rot="1353883" flipH="1">
            <a:off x="-617908" y="5164367"/>
            <a:ext cx="2094517" cy="3756982"/>
          </a:xfrm>
          <a:custGeom>
            <a:avLst/>
            <a:gdLst/>
            <a:ahLst/>
            <a:cxnLst/>
            <a:rect l="l" t="t" r="r" b="b"/>
            <a:pathLst>
              <a:path w="2094517" h="3756982">
                <a:moveTo>
                  <a:pt x="2094517" y="0"/>
                </a:moveTo>
                <a:lnTo>
                  <a:pt x="0" y="0"/>
                </a:lnTo>
                <a:lnTo>
                  <a:pt x="0" y="3756982"/>
                </a:lnTo>
                <a:lnTo>
                  <a:pt x="2094517" y="3756982"/>
                </a:lnTo>
                <a:lnTo>
                  <a:pt x="2094517" y="0"/>
                </a:lnTo>
                <a:close/>
              </a:path>
            </a:pathLst>
          </a:custGeom>
          <a:blipFill>
            <a:blip r:embed="rId12">
              <a:extLst>
                <a:ext uri="{96DAC541-7B7A-43D3-8B79-37D633B846F1}">
                  <asvg:svgBlip xmlns:asvg="http://schemas.microsoft.com/office/drawing/2016/SVG/main" r:embed="rId13"/>
                </a:ext>
              </a:extLst>
            </a:blip>
            <a:stretch>
              <a:fillRect/>
            </a:stretch>
          </a:blipFill>
        </p:spPr>
      </p:sp>
      <p:sp>
        <p:nvSpPr>
          <p:cNvPr id="13" name="Freeform 13"/>
          <p:cNvSpPr/>
          <p:nvPr/>
        </p:nvSpPr>
        <p:spPr>
          <a:xfrm rot="2443776">
            <a:off x="-2545835" y="-3548129"/>
            <a:ext cx="6090326" cy="5734260"/>
          </a:xfrm>
          <a:custGeom>
            <a:avLst/>
            <a:gdLst/>
            <a:ahLst/>
            <a:cxnLst/>
            <a:rect l="l" t="t" r="r" b="b"/>
            <a:pathLst>
              <a:path w="6090326" h="5734260">
                <a:moveTo>
                  <a:pt x="0" y="0"/>
                </a:moveTo>
                <a:lnTo>
                  <a:pt x="6090326" y="0"/>
                </a:lnTo>
                <a:lnTo>
                  <a:pt x="6090326" y="5734259"/>
                </a:lnTo>
                <a:lnTo>
                  <a:pt x="0" y="5734259"/>
                </a:lnTo>
                <a:lnTo>
                  <a:pt x="0" y="0"/>
                </a:lnTo>
                <a:close/>
              </a:path>
            </a:pathLst>
          </a:custGeom>
          <a:blipFill>
            <a:blip r:embed="rId14"/>
            <a:stretch>
              <a:fillRect/>
            </a:stretch>
          </a:blipFill>
        </p:spPr>
      </p:sp>
      <p:sp>
        <p:nvSpPr>
          <p:cNvPr id="14" name="TextBox 14"/>
          <p:cNvSpPr txBox="1"/>
          <p:nvPr/>
        </p:nvSpPr>
        <p:spPr>
          <a:xfrm>
            <a:off x="5525701" y="1100256"/>
            <a:ext cx="6312991" cy="1051750"/>
          </a:xfrm>
          <a:prstGeom prst="rect">
            <a:avLst/>
          </a:prstGeom>
        </p:spPr>
        <p:txBody>
          <a:bodyPr lIns="0" tIns="0" rIns="0" bIns="0" rtlCol="0" anchor="t">
            <a:spAutoFit/>
          </a:bodyPr>
          <a:lstStyle/>
          <a:p>
            <a:pPr algn="ctr">
              <a:lnSpc>
                <a:spcPts val="8179"/>
              </a:lnSpc>
              <a:spcBef>
                <a:spcPct val="0"/>
              </a:spcBef>
            </a:pPr>
            <a:r>
              <a:rPr lang="en-US" sz="5842" b="1" spc="99">
                <a:solidFill>
                  <a:srgbClr val="364F2D"/>
                </a:solidFill>
                <a:latin typeface="Poppins Bold"/>
                <a:ea typeface="Poppins Bold"/>
                <a:cs typeface="Poppins Bold"/>
                <a:sym typeface="Poppins Bold"/>
              </a:rPr>
              <a:t>Bērns veselumā</a:t>
            </a:r>
          </a:p>
        </p:txBody>
      </p:sp>
      <p:sp>
        <p:nvSpPr>
          <p:cNvPr id="15" name="TextBox 15"/>
          <p:cNvSpPr txBox="1"/>
          <p:nvPr/>
        </p:nvSpPr>
        <p:spPr>
          <a:xfrm>
            <a:off x="2452334" y="3364342"/>
            <a:ext cx="12459726" cy="3583494"/>
          </a:xfrm>
          <a:prstGeom prst="rect">
            <a:avLst/>
          </a:prstGeom>
        </p:spPr>
        <p:txBody>
          <a:bodyPr lIns="0" tIns="0" rIns="0" bIns="0" rtlCol="0" anchor="t">
            <a:spAutoFit/>
          </a:bodyPr>
          <a:lstStyle/>
          <a:p>
            <a:pPr algn="ctr">
              <a:lnSpc>
                <a:spcPts val="5659"/>
              </a:lnSpc>
              <a:spcBef>
                <a:spcPct val="0"/>
              </a:spcBef>
            </a:pPr>
            <a:r>
              <a:rPr lang="en-US" sz="4042" spc="68">
                <a:solidFill>
                  <a:srgbClr val="000000"/>
                </a:solidFill>
                <a:latin typeface="Poppins"/>
                <a:ea typeface="Poppins"/>
                <a:cs typeface="Poppins"/>
                <a:sym typeface="Poppins"/>
              </a:rPr>
              <a:t>Bērniem ir jāveido attīstību veicinoša vide. Ir jāatbalsta tās bērnu aktivitātes, kurās viņi varētu veikt patstāvīgu izvēli un attīstīt prāta spējas savā individuālajā tempā, lai no tā neciestu Es koncepcijas attīstība.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2700000">
            <a:off x="13667429" y="-3018893"/>
            <a:ext cx="16322154" cy="16322154"/>
          </a:xfrm>
          <a:custGeom>
            <a:avLst/>
            <a:gdLst/>
            <a:ahLst/>
            <a:cxnLst/>
            <a:rect l="l" t="t" r="r" b="b"/>
            <a:pathLst>
              <a:path w="16322154" h="16322154">
                <a:moveTo>
                  <a:pt x="0" y="0"/>
                </a:moveTo>
                <a:lnTo>
                  <a:pt x="16322154" y="0"/>
                </a:lnTo>
                <a:lnTo>
                  <a:pt x="16322154" y="16322154"/>
                </a:lnTo>
                <a:lnTo>
                  <a:pt x="0" y="1632215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rot="-8439967">
            <a:off x="-2061474" y="2094864"/>
            <a:ext cx="3494091" cy="6352892"/>
          </a:xfrm>
          <a:custGeom>
            <a:avLst/>
            <a:gdLst/>
            <a:ahLst/>
            <a:cxnLst/>
            <a:rect l="l" t="t" r="r" b="b"/>
            <a:pathLst>
              <a:path w="3494091" h="6352892">
                <a:moveTo>
                  <a:pt x="0" y="0"/>
                </a:moveTo>
                <a:lnTo>
                  <a:pt x="3494090" y="0"/>
                </a:lnTo>
                <a:lnTo>
                  <a:pt x="3494090" y="6352892"/>
                </a:lnTo>
                <a:lnTo>
                  <a:pt x="0" y="6352892"/>
                </a:lnTo>
                <a:lnTo>
                  <a:pt x="0" y="0"/>
                </a:lnTo>
                <a:close/>
              </a:path>
            </a:pathLst>
          </a:custGeom>
          <a:blipFill>
            <a:blip r:embed="rId4">
              <a:extLst>
                <a:ext uri="{96DAC541-7B7A-43D3-8B79-37D633B846F1}">
                  <asvg:svgBlip xmlns:asvg="http://schemas.microsoft.com/office/drawing/2016/SVG/main" r:embed="rId5"/>
                </a:ext>
              </a:extLst>
            </a:blip>
            <a:stretch>
              <a:fillRect/>
            </a:stretch>
          </a:blipFill>
          <a:ln cap="sq">
            <a:noFill/>
            <a:prstDash val="solid"/>
            <a:miter/>
          </a:ln>
        </p:spPr>
      </p:sp>
      <p:sp>
        <p:nvSpPr>
          <p:cNvPr id="4" name="Freeform 4"/>
          <p:cNvSpPr/>
          <p:nvPr/>
        </p:nvSpPr>
        <p:spPr>
          <a:xfrm rot="-8439967">
            <a:off x="17158478" y="302196"/>
            <a:ext cx="3494091" cy="6352892"/>
          </a:xfrm>
          <a:custGeom>
            <a:avLst/>
            <a:gdLst/>
            <a:ahLst/>
            <a:cxnLst/>
            <a:rect l="l" t="t" r="r" b="b"/>
            <a:pathLst>
              <a:path w="3494091" h="6352892">
                <a:moveTo>
                  <a:pt x="0" y="0"/>
                </a:moveTo>
                <a:lnTo>
                  <a:pt x="3494091" y="0"/>
                </a:lnTo>
                <a:lnTo>
                  <a:pt x="3494091" y="6352892"/>
                </a:lnTo>
                <a:lnTo>
                  <a:pt x="0" y="635289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5" name="Group 5"/>
          <p:cNvGrpSpPr/>
          <p:nvPr/>
        </p:nvGrpSpPr>
        <p:grpSpPr>
          <a:xfrm>
            <a:off x="-488108" y="8043903"/>
            <a:ext cx="2464771" cy="3336085"/>
            <a:chOff x="0" y="0"/>
            <a:chExt cx="3286362" cy="4448113"/>
          </a:xfrm>
        </p:grpSpPr>
        <p:sp>
          <p:nvSpPr>
            <p:cNvPr id="6" name="Freeform 6"/>
            <p:cNvSpPr/>
            <p:nvPr/>
          </p:nvSpPr>
          <p:spPr>
            <a:xfrm>
              <a:off x="387734" y="0"/>
              <a:ext cx="2833173" cy="2737554"/>
            </a:xfrm>
            <a:custGeom>
              <a:avLst/>
              <a:gdLst/>
              <a:ahLst/>
              <a:cxnLst/>
              <a:rect l="l" t="t" r="r" b="b"/>
              <a:pathLst>
                <a:path w="2833173" h="2737554">
                  <a:moveTo>
                    <a:pt x="0" y="0"/>
                  </a:moveTo>
                  <a:lnTo>
                    <a:pt x="2833173" y="0"/>
                  </a:lnTo>
                  <a:lnTo>
                    <a:pt x="2833173" y="2737554"/>
                  </a:lnTo>
                  <a:lnTo>
                    <a:pt x="0" y="273755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7" name="Freeform 7"/>
            <p:cNvSpPr/>
            <p:nvPr/>
          </p:nvSpPr>
          <p:spPr>
            <a:xfrm rot="2903305">
              <a:off x="458059" y="1656465"/>
              <a:ext cx="2370244" cy="2290248"/>
            </a:xfrm>
            <a:custGeom>
              <a:avLst/>
              <a:gdLst/>
              <a:ahLst/>
              <a:cxnLst/>
              <a:rect l="l" t="t" r="r" b="b"/>
              <a:pathLst>
                <a:path w="2370244" h="2290248">
                  <a:moveTo>
                    <a:pt x="0" y="0"/>
                  </a:moveTo>
                  <a:lnTo>
                    <a:pt x="2370244" y="0"/>
                  </a:lnTo>
                  <a:lnTo>
                    <a:pt x="2370244" y="2290248"/>
                  </a:lnTo>
                  <a:lnTo>
                    <a:pt x="0" y="2290248"/>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grpSp>
      <p:grpSp>
        <p:nvGrpSpPr>
          <p:cNvPr id="8" name="Group 8"/>
          <p:cNvGrpSpPr/>
          <p:nvPr/>
        </p:nvGrpSpPr>
        <p:grpSpPr>
          <a:xfrm rot="-10655737">
            <a:off x="15440637" y="-2023880"/>
            <a:ext cx="2990573" cy="4047761"/>
            <a:chOff x="0" y="0"/>
            <a:chExt cx="3987430" cy="5397015"/>
          </a:xfrm>
        </p:grpSpPr>
        <p:sp>
          <p:nvSpPr>
            <p:cNvPr id="9" name="Freeform 9"/>
            <p:cNvSpPr/>
            <p:nvPr/>
          </p:nvSpPr>
          <p:spPr>
            <a:xfrm>
              <a:off x="470448" y="0"/>
              <a:ext cx="3437565" cy="3321547"/>
            </a:xfrm>
            <a:custGeom>
              <a:avLst/>
              <a:gdLst/>
              <a:ahLst/>
              <a:cxnLst/>
              <a:rect l="l" t="t" r="r" b="b"/>
              <a:pathLst>
                <a:path w="3437565" h="3321547">
                  <a:moveTo>
                    <a:pt x="0" y="0"/>
                  </a:moveTo>
                  <a:lnTo>
                    <a:pt x="3437565" y="0"/>
                  </a:lnTo>
                  <a:lnTo>
                    <a:pt x="3437565" y="3321547"/>
                  </a:lnTo>
                  <a:lnTo>
                    <a:pt x="0" y="3321547"/>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10" name="Freeform 10"/>
            <p:cNvSpPr/>
            <p:nvPr/>
          </p:nvSpPr>
          <p:spPr>
            <a:xfrm rot="2903305">
              <a:off x="555775" y="2009833"/>
              <a:ext cx="2875881" cy="2778820"/>
            </a:xfrm>
            <a:custGeom>
              <a:avLst/>
              <a:gdLst/>
              <a:ahLst/>
              <a:cxnLst/>
              <a:rect l="l" t="t" r="r" b="b"/>
              <a:pathLst>
                <a:path w="2875881" h="2778820">
                  <a:moveTo>
                    <a:pt x="0" y="0"/>
                  </a:moveTo>
                  <a:lnTo>
                    <a:pt x="2875880" y="0"/>
                  </a:lnTo>
                  <a:lnTo>
                    <a:pt x="2875880" y="2778820"/>
                  </a:lnTo>
                  <a:lnTo>
                    <a:pt x="0" y="277882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grpSp>
      <p:sp>
        <p:nvSpPr>
          <p:cNvPr id="11" name="Freeform 11"/>
          <p:cNvSpPr/>
          <p:nvPr/>
        </p:nvSpPr>
        <p:spPr>
          <a:xfrm rot="-1616693">
            <a:off x="16548877" y="1114578"/>
            <a:ext cx="2094517" cy="3756982"/>
          </a:xfrm>
          <a:custGeom>
            <a:avLst/>
            <a:gdLst/>
            <a:ahLst/>
            <a:cxnLst/>
            <a:rect l="l" t="t" r="r" b="b"/>
            <a:pathLst>
              <a:path w="2094517" h="3756982">
                <a:moveTo>
                  <a:pt x="0" y="0"/>
                </a:moveTo>
                <a:lnTo>
                  <a:pt x="2094517" y="0"/>
                </a:lnTo>
                <a:lnTo>
                  <a:pt x="2094517" y="3756982"/>
                </a:lnTo>
                <a:lnTo>
                  <a:pt x="0" y="3756982"/>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12" name="Freeform 12"/>
          <p:cNvSpPr/>
          <p:nvPr/>
        </p:nvSpPr>
        <p:spPr>
          <a:xfrm rot="1353883" flipH="1">
            <a:off x="-617908" y="5164367"/>
            <a:ext cx="2094517" cy="3756982"/>
          </a:xfrm>
          <a:custGeom>
            <a:avLst/>
            <a:gdLst/>
            <a:ahLst/>
            <a:cxnLst/>
            <a:rect l="l" t="t" r="r" b="b"/>
            <a:pathLst>
              <a:path w="2094517" h="3756982">
                <a:moveTo>
                  <a:pt x="2094517" y="0"/>
                </a:moveTo>
                <a:lnTo>
                  <a:pt x="0" y="0"/>
                </a:lnTo>
                <a:lnTo>
                  <a:pt x="0" y="3756982"/>
                </a:lnTo>
                <a:lnTo>
                  <a:pt x="2094517" y="3756982"/>
                </a:lnTo>
                <a:lnTo>
                  <a:pt x="2094517" y="0"/>
                </a:lnTo>
                <a:close/>
              </a:path>
            </a:pathLst>
          </a:custGeom>
          <a:blipFill>
            <a:blip r:embed="rId12">
              <a:extLst>
                <a:ext uri="{96DAC541-7B7A-43D3-8B79-37D633B846F1}">
                  <asvg:svgBlip xmlns:asvg="http://schemas.microsoft.com/office/drawing/2016/SVG/main" r:embed="rId13"/>
                </a:ext>
              </a:extLst>
            </a:blip>
            <a:stretch>
              <a:fillRect/>
            </a:stretch>
          </a:blipFill>
        </p:spPr>
      </p:sp>
      <p:sp>
        <p:nvSpPr>
          <p:cNvPr id="13" name="Freeform 13"/>
          <p:cNvSpPr/>
          <p:nvPr/>
        </p:nvSpPr>
        <p:spPr>
          <a:xfrm rot="2443776">
            <a:off x="-2545835" y="-3548129"/>
            <a:ext cx="6090326" cy="5734260"/>
          </a:xfrm>
          <a:custGeom>
            <a:avLst/>
            <a:gdLst/>
            <a:ahLst/>
            <a:cxnLst/>
            <a:rect l="l" t="t" r="r" b="b"/>
            <a:pathLst>
              <a:path w="6090326" h="5734260">
                <a:moveTo>
                  <a:pt x="0" y="0"/>
                </a:moveTo>
                <a:lnTo>
                  <a:pt x="6090326" y="0"/>
                </a:lnTo>
                <a:lnTo>
                  <a:pt x="6090326" y="5734259"/>
                </a:lnTo>
                <a:lnTo>
                  <a:pt x="0" y="5734259"/>
                </a:lnTo>
                <a:lnTo>
                  <a:pt x="0" y="0"/>
                </a:lnTo>
                <a:close/>
              </a:path>
            </a:pathLst>
          </a:custGeom>
          <a:blipFill>
            <a:blip r:embed="rId14"/>
            <a:stretch>
              <a:fillRect/>
            </a:stretch>
          </a:blipFill>
        </p:spPr>
      </p:sp>
      <p:sp>
        <p:nvSpPr>
          <p:cNvPr id="14" name="TextBox 14"/>
          <p:cNvSpPr txBox="1"/>
          <p:nvPr/>
        </p:nvSpPr>
        <p:spPr>
          <a:xfrm>
            <a:off x="5541851" y="280175"/>
            <a:ext cx="6312991" cy="982577"/>
          </a:xfrm>
          <a:prstGeom prst="rect">
            <a:avLst/>
          </a:prstGeom>
        </p:spPr>
        <p:txBody>
          <a:bodyPr lIns="0" tIns="0" rIns="0" bIns="0" rtlCol="0" anchor="t">
            <a:spAutoFit/>
          </a:bodyPr>
          <a:lstStyle/>
          <a:p>
            <a:pPr algn="ctr">
              <a:lnSpc>
                <a:spcPts val="8179"/>
              </a:lnSpc>
              <a:spcBef>
                <a:spcPct val="0"/>
              </a:spcBef>
            </a:pPr>
            <a:r>
              <a:rPr lang="en-US" sz="5400" b="1" spc="99" dirty="0" err="1">
                <a:solidFill>
                  <a:srgbClr val="364F2D"/>
                </a:solidFill>
                <a:latin typeface="Poppins Bold"/>
                <a:ea typeface="Poppins Bold"/>
                <a:cs typeface="Poppins Bold"/>
                <a:sym typeface="Poppins Bold"/>
              </a:rPr>
              <a:t>Bērns</a:t>
            </a:r>
            <a:r>
              <a:rPr lang="en-US" sz="5400" b="1" spc="99" dirty="0">
                <a:solidFill>
                  <a:srgbClr val="364F2D"/>
                </a:solidFill>
                <a:latin typeface="Poppins Bold"/>
                <a:ea typeface="Poppins Bold"/>
                <a:cs typeface="Poppins Bold"/>
                <a:sym typeface="Poppins Bold"/>
              </a:rPr>
              <a:t> </a:t>
            </a:r>
            <a:r>
              <a:rPr lang="en-US" sz="5400" b="1" spc="99" dirty="0" err="1">
                <a:solidFill>
                  <a:srgbClr val="364F2D"/>
                </a:solidFill>
                <a:latin typeface="Poppins Bold"/>
                <a:ea typeface="Poppins Bold"/>
                <a:cs typeface="Poppins Bold"/>
                <a:sym typeface="Poppins Bold"/>
              </a:rPr>
              <a:t>veselumā</a:t>
            </a:r>
            <a:endParaRPr lang="en-US" sz="5400" b="1" spc="99" dirty="0">
              <a:solidFill>
                <a:srgbClr val="364F2D"/>
              </a:solidFill>
              <a:latin typeface="Poppins Bold"/>
              <a:ea typeface="Poppins Bold"/>
              <a:cs typeface="Poppins Bold"/>
              <a:sym typeface="Poppins Bold"/>
            </a:endParaRPr>
          </a:p>
        </p:txBody>
      </p:sp>
      <p:pic>
        <p:nvPicPr>
          <p:cNvPr id="19" name="Picture 18">
            <a:extLst>
              <a:ext uri="{FF2B5EF4-FFF2-40B4-BE49-F238E27FC236}">
                <a16:creationId xmlns:a16="http://schemas.microsoft.com/office/drawing/2014/main" id="{02D23E74-F524-E096-7531-9CB5218DBD33}"/>
              </a:ext>
            </a:extLst>
          </p:cNvPr>
          <p:cNvPicPr>
            <a:picLocks noChangeAspect="1"/>
          </p:cNvPicPr>
          <p:nvPr/>
        </p:nvPicPr>
        <p:blipFill>
          <a:blip r:embed="rId15"/>
          <a:stretch>
            <a:fillRect/>
          </a:stretch>
        </p:blipFill>
        <p:spPr>
          <a:xfrm>
            <a:off x="3122298" y="1476997"/>
            <a:ext cx="12057615" cy="8810003"/>
          </a:xfrm>
          <a:prstGeom prst="rect">
            <a:avLst/>
          </a:prstGeom>
        </p:spPr>
      </p:pic>
    </p:spTree>
    <p:extLst>
      <p:ext uri="{BB962C8B-B14F-4D97-AF65-F5344CB8AC3E}">
        <p14:creationId xmlns:p14="http://schemas.microsoft.com/office/powerpoint/2010/main" val="255321316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2700000">
            <a:off x="13645788" y="-3017577"/>
            <a:ext cx="16322154" cy="16322154"/>
          </a:xfrm>
          <a:custGeom>
            <a:avLst/>
            <a:gdLst/>
            <a:ahLst/>
            <a:cxnLst/>
            <a:rect l="l" t="t" r="r" b="b"/>
            <a:pathLst>
              <a:path w="16322154" h="16322154">
                <a:moveTo>
                  <a:pt x="0" y="0"/>
                </a:moveTo>
                <a:lnTo>
                  <a:pt x="16322154" y="0"/>
                </a:lnTo>
                <a:lnTo>
                  <a:pt x="16322154" y="16322154"/>
                </a:lnTo>
                <a:lnTo>
                  <a:pt x="0" y="1632215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rot="-8439967">
            <a:off x="-2061474" y="2094864"/>
            <a:ext cx="3494091" cy="6352892"/>
          </a:xfrm>
          <a:custGeom>
            <a:avLst/>
            <a:gdLst/>
            <a:ahLst/>
            <a:cxnLst/>
            <a:rect l="l" t="t" r="r" b="b"/>
            <a:pathLst>
              <a:path w="3494091" h="6352892">
                <a:moveTo>
                  <a:pt x="0" y="0"/>
                </a:moveTo>
                <a:lnTo>
                  <a:pt x="3494090" y="0"/>
                </a:lnTo>
                <a:lnTo>
                  <a:pt x="3494090" y="6352892"/>
                </a:lnTo>
                <a:lnTo>
                  <a:pt x="0" y="6352892"/>
                </a:lnTo>
                <a:lnTo>
                  <a:pt x="0" y="0"/>
                </a:lnTo>
                <a:close/>
              </a:path>
            </a:pathLst>
          </a:custGeom>
          <a:blipFill>
            <a:blip r:embed="rId4">
              <a:extLst>
                <a:ext uri="{96DAC541-7B7A-43D3-8B79-37D633B846F1}">
                  <asvg:svgBlip xmlns:asvg="http://schemas.microsoft.com/office/drawing/2016/SVG/main" r:embed="rId5"/>
                </a:ext>
              </a:extLst>
            </a:blip>
            <a:stretch>
              <a:fillRect/>
            </a:stretch>
          </a:blipFill>
          <a:ln cap="sq">
            <a:noFill/>
            <a:prstDash val="solid"/>
            <a:miter/>
          </a:ln>
        </p:spPr>
      </p:sp>
      <p:sp>
        <p:nvSpPr>
          <p:cNvPr id="4" name="Freeform 4"/>
          <p:cNvSpPr/>
          <p:nvPr/>
        </p:nvSpPr>
        <p:spPr>
          <a:xfrm rot="-8439967">
            <a:off x="17158478" y="302196"/>
            <a:ext cx="3494091" cy="6352892"/>
          </a:xfrm>
          <a:custGeom>
            <a:avLst/>
            <a:gdLst/>
            <a:ahLst/>
            <a:cxnLst/>
            <a:rect l="l" t="t" r="r" b="b"/>
            <a:pathLst>
              <a:path w="3494091" h="6352892">
                <a:moveTo>
                  <a:pt x="0" y="0"/>
                </a:moveTo>
                <a:lnTo>
                  <a:pt x="3494091" y="0"/>
                </a:lnTo>
                <a:lnTo>
                  <a:pt x="3494091" y="6352892"/>
                </a:lnTo>
                <a:lnTo>
                  <a:pt x="0" y="635289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5" name="Group 5"/>
          <p:cNvGrpSpPr/>
          <p:nvPr/>
        </p:nvGrpSpPr>
        <p:grpSpPr>
          <a:xfrm>
            <a:off x="-488108" y="8043903"/>
            <a:ext cx="2464771" cy="3336085"/>
            <a:chOff x="0" y="0"/>
            <a:chExt cx="3286362" cy="4448113"/>
          </a:xfrm>
        </p:grpSpPr>
        <p:sp>
          <p:nvSpPr>
            <p:cNvPr id="6" name="Freeform 6"/>
            <p:cNvSpPr/>
            <p:nvPr/>
          </p:nvSpPr>
          <p:spPr>
            <a:xfrm>
              <a:off x="387734" y="0"/>
              <a:ext cx="2833173" cy="2737554"/>
            </a:xfrm>
            <a:custGeom>
              <a:avLst/>
              <a:gdLst/>
              <a:ahLst/>
              <a:cxnLst/>
              <a:rect l="l" t="t" r="r" b="b"/>
              <a:pathLst>
                <a:path w="2833173" h="2737554">
                  <a:moveTo>
                    <a:pt x="0" y="0"/>
                  </a:moveTo>
                  <a:lnTo>
                    <a:pt x="2833173" y="0"/>
                  </a:lnTo>
                  <a:lnTo>
                    <a:pt x="2833173" y="2737554"/>
                  </a:lnTo>
                  <a:lnTo>
                    <a:pt x="0" y="273755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7" name="Freeform 7"/>
            <p:cNvSpPr/>
            <p:nvPr/>
          </p:nvSpPr>
          <p:spPr>
            <a:xfrm rot="2903305">
              <a:off x="458059" y="1656465"/>
              <a:ext cx="2370244" cy="2290248"/>
            </a:xfrm>
            <a:custGeom>
              <a:avLst/>
              <a:gdLst/>
              <a:ahLst/>
              <a:cxnLst/>
              <a:rect l="l" t="t" r="r" b="b"/>
              <a:pathLst>
                <a:path w="2370244" h="2290248">
                  <a:moveTo>
                    <a:pt x="0" y="0"/>
                  </a:moveTo>
                  <a:lnTo>
                    <a:pt x="2370244" y="0"/>
                  </a:lnTo>
                  <a:lnTo>
                    <a:pt x="2370244" y="2290248"/>
                  </a:lnTo>
                  <a:lnTo>
                    <a:pt x="0" y="2290248"/>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grpSp>
      <p:grpSp>
        <p:nvGrpSpPr>
          <p:cNvPr id="8" name="Group 8"/>
          <p:cNvGrpSpPr/>
          <p:nvPr/>
        </p:nvGrpSpPr>
        <p:grpSpPr>
          <a:xfrm rot="-10655737">
            <a:off x="16348319" y="-1151297"/>
            <a:ext cx="2990573" cy="4047761"/>
            <a:chOff x="0" y="0"/>
            <a:chExt cx="3987430" cy="5397015"/>
          </a:xfrm>
        </p:grpSpPr>
        <p:sp>
          <p:nvSpPr>
            <p:cNvPr id="9" name="Freeform 9"/>
            <p:cNvSpPr/>
            <p:nvPr/>
          </p:nvSpPr>
          <p:spPr>
            <a:xfrm>
              <a:off x="470448" y="0"/>
              <a:ext cx="3437565" cy="3321547"/>
            </a:xfrm>
            <a:custGeom>
              <a:avLst/>
              <a:gdLst/>
              <a:ahLst/>
              <a:cxnLst/>
              <a:rect l="l" t="t" r="r" b="b"/>
              <a:pathLst>
                <a:path w="3437565" h="3321547">
                  <a:moveTo>
                    <a:pt x="0" y="0"/>
                  </a:moveTo>
                  <a:lnTo>
                    <a:pt x="3437565" y="0"/>
                  </a:lnTo>
                  <a:lnTo>
                    <a:pt x="3437565" y="3321547"/>
                  </a:lnTo>
                  <a:lnTo>
                    <a:pt x="0" y="3321547"/>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10" name="Freeform 10"/>
            <p:cNvSpPr/>
            <p:nvPr/>
          </p:nvSpPr>
          <p:spPr>
            <a:xfrm rot="2903305">
              <a:off x="555775" y="2009833"/>
              <a:ext cx="2875881" cy="2778820"/>
            </a:xfrm>
            <a:custGeom>
              <a:avLst/>
              <a:gdLst/>
              <a:ahLst/>
              <a:cxnLst/>
              <a:rect l="l" t="t" r="r" b="b"/>
              <a:pathLst>
                <a:path w="2875881" h="2778820">
                  <a:moveTo>
                    <a:pt x="0" y="0"/>
                  </a:moveTo>
                  <a:lnTo>
                    <a:pt x="2875880" y="0"/>
                  </a:lnTo>
                  <a:lnTo>
                    <a:pt x="2875880" y="2778820"/>
                  </a:lnTo>
                  <a:lnTo>
                    <a:pt x="0" y="277882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grpSp>
      <p:sp>
        <p:nvSpPr>
          <p:cNvPr id="11" name="Freeform 11"/>
          <p:cNvSpPr/>
          <p:nvPr/>
        </p:nvSpPr>
        <p:spPr>
          <a:xfrm rot="-1616693">
            <a:off x="16796346" y="1797334"/>
            <a:ext cx="2094517" cy="3756982"/>
          </a:xfrm>
          <a:custGeom>
            <a:avLst/>
            <a:gdLst/>
            <a:ahLst/>
            <a:cxnLst/>
            <a:rect l="l" t="t" r="r" b="b"/>
            <a:pathLst>
              <a:path w="2094517" h="3756982">
                <a:moveTo>
                  <a:pt x="0" y="0"/>
                </a:moveTo>
                <a:lnTo>
                  <a:pt x="2094518" y="0"/>
                </a:lnTo>
                <a:lnTo>
                  <a:pt x="2094518" y="3756982"/>
                </a:lnTo>
                <a:lnTo>
                  <a:pt x="0" y="3756982"/>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12" name="Freeform 12"/>
          <p:cNvSpPr/>
          <p:nvPr/>
        </p:nvSpPr>
        <p:spPr>
          <a:xfrm rot="1353883" flipH="1">
            <a:off x="-617908" y="5164367"/>
            <a:ext cx="2094517" cy="3756982"/>
          </a:xfrm>
          <a:custGeom>
            <a:avLst/>
            <a:gdLst/>
            <a:ahLst/>
            <a:cxnLst/>
            <a:rect l="l" t="t" r="r" b="b"/>
            <a:pathLst>
              <a:path w="2094517" h="3756982">
                <a:moveTo>
                  <a:pt x="2094517" y="0"/>
                </a:moveTo>
                <a:lnTo>
                  <a:pt x="0" y="0"/>
                </a:lnTo>
                <a:lnTo>
                  <a:pt x="0" y="3756982"/>
                </a:lnTo>
                <a:lnTo>
                  <a:pt x="2094517" y="3756982"/>
                </a:lnTo>
                <a:lnTo>
                  <a:pt x="2094517" y="0"/>
                </a:lnTo>
                <a:close/>
              </a:path>
            </a:pathLst>
          </a:custGeom>
          <a:blipFill>
            <a:blip r:embed="rId12">
              <a:extLst>
                <a:ext uri="{96DAC541-7B7A-43D3-8B79-37D633B846F1}">
                  <asvg:svgBlip xmlns:asvg="http://schemas.microsoft.com/office/drawing/2016/SVG/main" r:embed="rId13"/>
                </a:ext>
              </a:extLst>
            </a:blip>
            <a:stretch>
              <a:fillRect/>
            </a:stretch>
          </a:blipFill>
        </p:spPr>
      </p:sp>
      <p:sp>
        <p:nvSpPr>
          <p:cNvPr id="13" name="Freeform 13"/>
          <p:cNvSpPr/>
          <p:nvPr/>
        </p:nvSpPr>
        <p:spPr>
          <a:xfrm rot="2443776">
            <a:off x="-3533271" y="-2952704"/>
            <a:ext cx="6090326" cy="5734260"/>
          </a:xfrm>
          <a:custGeom>
            <a:avLst/>
            <a:gdLst/>
            <a:ahLst/>
            <a:cxnLst/>
            <a:rect l="l" t="t" r="r" b="b"/>
            <a:pathLst>
              <a:path w="6090326" h="5734260">
                <a:moveTo>
                  <a:pt x="0" y="0"/>
                </a:moveTo>
                <a:lnTo>
                  <a:pt x="6090326" y="0"/>
                </a:lnTo>
                <a:lnTo>
                  <a:pt x="6090326" y="5734260"/>
                </a:lnTo>
                <a:lnTo>
                  <a:pt x="0" y="5734260"/>
                </a:lnTo>
                <a:lnTo>
                  <a:pt x="0" y="0"/>
                </a:lnTo>
                <a:close/>
              </a:path>
            </a:pathLst>
          </a:custGeom>
          <a:blipFill>
            <a:blip r:embed="rId14"/>
            <a:stretch>
              <a:fillRect/>
            </a:stretch>
          </a:blipFill>
        </p:spPr>
      </p:sp>
      <p:sp>
        <p:nvSpPr>
          <p:cNvPr id="14" name="TextBox 14"/>
          <p:cNvSpPr txBox="1"/>
          <p:nvPr/>
        </p:nvSpPr>
        <p:spPr>
          <a:xfrm>
            <a:off x="2265231" y="1085850"/>
            <a:ext cx="13793596" cy="8032060"/>
          </a:xfrm>
          <a:prstGeom prst="rect">
            <a:avLst/>
          </a:prstGeom>
        </p:spPr>
        <p:txBody>
          <a:bodyPr lIns="0" tIns="0" rIns="0" bIns="0" rtlCol="0" anchor="t">
            <a:spAutoFit/>
          </a:bodyPr>
          <a:lstStyle/>
          <a:p>
            <a:pPr algn="ctr">
              <a:lnSpc>
                <a:spcPts val="4514"/>
              </a:lnSpc>
            </a:pPr>
            <a:r>
              <a:rPr lang="en-US" sz="4341" spc="73">
                <a:solidFill>
                  <a:srgbClr val="364F2D"/>
                </a:solidFill>
                <a:latin typeface="Canva Sans"/>
                <a:ea typeface="Canva Sans"/>
                <a:cs typeface="Canva Sans"/>
                <a:sym typeface="Canva Sans"/>
              </a:rPr>
              <a:t>Montesori pedagoģijas metodei ir kopveseluma attieksme pret valodas attīstīšanu, tāpēc tā piedāvā bērnam ne tikai tiešu palīdzību vien, bet arī netiešu. Bērnam ir dota brīvība nepiespiesti kontaktēties ar citiem bērniem un skolotāju, saruna ir dabisks turpinājums darbam un interesējošai lietai, tādā veidā ir nodrošināta normāla valodas attīstīšanās – labā, interesantā atmosfērā. Tādā vidē bērna dabisko valodu arī var ietekmēt, tiešāk piestrādājot pie valodas kultūras un īstenojot skolotāja plānoto. Montesori uzsver, ka vispirms nepieciešama pieredze, kas padara uzmanīgāku bērna apziņu.</a:t>
            </a:r>
          </a:p>
          <a:p>
            <a:pPr algn="ctr">
              <a:lnSpc>
                <a:spcPts val="4514"/>
              </a:lnSpc>
            </a:pPr>
            <a:endParaRPr lang="en-US" sz="4341" spc="73">
              <a:solidFill>
                <a:srgbClr val="364F2D"/>
              </a:solidFill>
              <a:latin typeface="Canva Sans"/>
              <a:ea typeface="Canva Sans"/>
              <a:cs typeface="Canva Sans"/>
              <a:sym typeface="Canva Sans"/>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2700000">
            <a:off x="13645788" y="-3017577"/>
            <a:ext cx="16322154" cy="16322154"/>
          </a:xfrm>
          <a:custGeom>
            <a:avLst/>
            <a:gdLst/>
            <a:ahLst/>
            <a:cxnLst/>
            <a:rect l="l" t="t" r="r" b="b"/>
            <a:pathLst>
              <a:path w="16322154" h="16322154">
                <a:moveTo>
                  <a:pt x="0" y="0"/>
                </a:moveTo>
                <a:lnTo>
                  <a:pt x="16322154" y="0"/>
                </a:lnTo>
                <a:lnTo>
                  <a:pt x="16322154" y="16322154"/>
                </a:lnTo>
                <a:lnTo>
                  <a:pt x="0" y="1632215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rot="-8439967">
            <a:off x="-2061474" y="2094864"/>
            <a:ext cx="3494091" cy="6352892"/>
          </a:xfrm>
          <a:custGeom>
            <a:avLst/>
            <a:gdLst/>
            <a:ahLst/>
            <a:cxnLst/>
            <a:rect l="l" t="t" r="r" b="b"/>
            <a:pathLst>
              <a:path w="3494091" h="6352892">
                <a:moveTo>
                  <a:pt x="0" y="0"/>
                </a:moveTo>
                <a:lnTo>
                  <a:pt x="3494090" y="0"/>
                </a:lnTo>
                <a:lnTo>
                  <a:pt x="3494090" y="6352892"/>
                </a:lnTo>
                <a:lnTo>
                  <a:pt x="0" y="6352892"/>
                </a:lnTo>
                <a:lnTo>
                  <a:pt x="0" y="0"/>
                </a:lnTo>
                <a:close/>
              </a:path>
            </a:pathLst>
          </a:custGeom>
          <a:blipFill>
            <a:blip r:embed="rId4">
              <a:extLst>
                <a:ext uri="{96DAC541-7B7A-43D3-8B79-37D633B846F1}">
                  <asvg:svgBlip xmlns:asvg="http://schemas.microsoft.com/office/drawing/2016/SVG/main" r:embed="rId5"/>
                </a:ext>
              </a:extLst>
            </a:blip>
            <a:stretch>
              <a:fillRect/>
            </a:stretch>
          </a:blipFill>
          <a:ln cap="sq">
            <a:noFill/>
            <a:prstDash val="solid"/>
            <a:miter/>
          </a:ln>
        </p:spPr>
      </p:sp>
      <p:sp>
        <p:nvSpPr>
          <p:cNvPr id="4" name="Freeform 4"/>
          <p:cNvSpPr/>
          <p:nvPr/>
        </p:nvSpPr>
        <p:spPr>
          <a:xfrm rot="-8439967">
            <a:off x="17158478" y="302196"/>
            <a:ext cx="3494091" cy="6352892"/>
          </a:xfrm>
          <a:custGeom>
            <a:avLst/>
            <a:gdLst/>
            <a:ahLst/>
            <a:cxnLst/>
            <a:rect l="l" t="t" r="r" b="b"/>
            <a:pathLst>
              <a:path w="3494091" h="6352892">
                <a:moveTo>
                  <a:pt x="0" y="0"/>
                </a:moveTo>
                <a:lnTo>
                  <a:pt x="3494091" y="0"/>
                </a:lnTo>
                <a:lnTo>
                  <a:pt x="3494091" y="6352892"/>
                </a:lnTo>
                <a:lnTo>
                  <a:pt x="0" y="635289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5" name="Group 5"/>
          <p:cNvGrpSpPr/>
          <p:nvPr/>
        </p:nvGrpSpPr>
        <p:grpSpPr>
          <a:xfrm>
            <a:off x="-488108" y="8043903"/>
            <a:ext cx="2464771" cy="3336085"/>
            <a:chOff x="0" y="0"/>
            <a:chExt cx="3286362" cy="4448113"/>
          </a:xfrm>
        </p:grpSpPr>
        <p:sp>
          <p:nvSpPr>
            <p:cNvPr id="6" name="Freeform 6"/>
            <p:cNvSpPr/>
            <p:nvPr/>
          </p:nvSpPr>
          <p:spPr>
            <a:xfrm>
              <a:off x="387734" y="0"/>
              <a:ext cx="2833173" cy="2737554"/>
            </a:xfrm>
            <a:custGeom>
              <a:avLst/>
              <a:gdLst/>
              <a:ahLst/>
              <a:cxnLst/>
              <a:rect l="l" t="t" r="r" b="b"/>
              <a:pathLst>
                <a:path w="2833173" h="2737554">
                  <a:moveTo>
                    <a:pt x="0" y="0"/>
                  </a:moveTo>
                  <a:lnTo>
                    <a:pt x="2833173" y="0"/>
                  </a:lnTo>
                  <a:lnTo>
                    <a:pt x="2833173" y="2737554"/>
                  </a:lnTo>
                  <a:lnTo>
                    <a:pt x="0" y="273755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7" name="Freeform 7"/>
            <p:cNvSpPr/>
            <p:nvPr/>
          </p:nvSpPr>
          <p:spPr>
            <a:xfrm rot="2903305">
              <a:off x="458059" y="1656465"/>
              <a:ext cx="2370244" cy="2290248"/>
            </a:xfrm>
            <a:custGeom>
              <a:avLst/>
              <a:gdLst/>
              <a:ahLst/>
              <a:cxnLst/>
              <a:rect l="l" t="t" r="r" b="b"/>
              <a:pathLst>
                <a:path w="2370244" h="2290248">
                  <a:moveTo>
                    <a:pt x="0" y="0"/>
                  </a:moveTo>
                  <a:lnTo>
                    <a:pt x="2370244" y="0"/>
                  </a:lnTo>
                  <a:lnTo>
                    <a:pt x="2370244" y="2290248"/>
                  </a:lnTo>
                  <a:lnTo>
                    <a:pt x="0" y="2290248"/>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grpSp>
      <p:grpSp>
        <p:nvGrpSpPr>
          <p:cNvPr id="8" name="Group 8"/>
          <p:cNvGrpSpPr/>
          <p:nvPr/>
        </p:nvGrpSpPr>
        <p:grpSpPr>
          <a:xfrm rot="-10655737">
            <a:off x="16348319" y="-1151297"/>
            <a:ext cx="2990573" cy="4047761"/>
            <a:chOff x="0" y="0"/>
            <a:chExt cx="3987430" cy="5397015"/>
          </a:xfrm>
        </p:grpSpPr>
        <p:sp>
          <p:nvSpPr>
            <p:cNvPr id="9" name="Freeform 9"/>
            <p:cNvSpPr/>
            <p:nvPr/>
          </p:nvSpPr>
          <p:spPr>
            <a:xfrm>
              <a:off x="470448" y="0"/>
              <a:ext cx="3437565" cy="3321547"/>
            </a:xfrm>
            <a:custGeom>
              <a:avLst/>
              <a:gdLst/>
              <a:ahLst/>
              <a:cxnLst/>
              <a:rect l="l" t="t" r="r" b="b"/>
              <a:pathLst>
                <a:path w="3437565" h="3321547">
                  <a:moveTo>
                    <a:pt x="0" y="0"/>
                  </a:moveTo>
                  <a:lnTo>
                    <a:pt x="3437565" y="0"/>
                  </a:lnTo>
                  <a:lnTo>
                    <a:pt x="3437565" y="3321547"/>
                  </a:lnTo>
                  <a:lnTo>
                    <a:pt x="0" y="3321547"/>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10" name="Freeform 10"/>
            <p:cNvSpPr/>
            <p:nvPr/>
          </p:nvSpPr>
          <p:spPr>
            <a:xfrm rot="2903305">
              <a:off x="555775" y="2009833"/>
              <a:ext cx="2875881" cy="2778820"/>
            </a:xfrm>
            <a:custGeom>
              <a:avLst/>
              <a:gdLst/>
              <a:ahLst/>
              <a:cxnLst/>
              <a:rect l="l" t="t" r="r" b="b"/>
              <a:pathLst>
                <a:path w="2875881" h="2778820">
                  <a:moveTo>
                    <a:pt x="0" y="0"/>
                  </a:moveTo>
                  <a:lnTo>
                    <a:pt x="2875880" y="0"/>
                  </a:lnTo>
                  <a:lnTo>
                    <a:pt x="2875880" y="2778820"/>
                  </a:lnTo>
                  <a:lnTo>
                    <a:pt x="0" y="277882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grpSp>
      <p:sp>
        <p:nvSpPr>
          <p:cNvPr id="11" name="Freeform 11"/>
          <p:cNvSpPr/>
          <p:nvPr/>
        </p:nvSpPr>
        <p:spPr>
          <a:xfrm rot="-1616693">
            <a:off x="16796346" y="1797334"/>
            <a:ext cx="2094517" cy="3756982"/>
          </a:xfrm>
          <a:custGeom>
            <a:avLst/>
            <a:gdLst/>
            <a:ahLst/>
            <a:cxnLst/>
            <a:rect l="l" t="t" r="r" b="b"/>
            <a:pathLst>
              <a:path w="2094517" h="3756982">
                <a:moveTo>
                  <a:pt x="0" y="0"/>
                </a:moveTo>
                <a:lnTo>
                  <a:pt x="2094518" y="0"/>
                </a:lnTo>
                <a:lnTo>
                  <a:pt x="2094518" y="3756982"/>
                </a:lnTo>
                <a:lnTo>
                  <a:pt x="0" y="3756982"/>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12" name="Freeform 12"/>
          <p:cNvSpPr/>
          <p:nvPr/>
        </p:nvSpPr>
        <p:spPr>
          <a:xfrm rot="1353883" flipH="1">
            <a:off x="-617908" y="5164367"/>
            <a:ext cx="2094517" cy="3756982"/>
          </a:xfrm>
          <a:custGeom>
            <a:avLst/>
            <a:gdLst/>
            <a:ahLst/>
            <a:cxnLst/>
            <a:rect l="l" t="t" r="r" b="b"/>
            <a:pathLst>
              <a:path w="2094517" h="3756982">
                <a:moveTo>
                  <a:pt x="2094517" y="0"/>
                </a:moveTo>
                <a:lnTo>
                  <a:pt x="0" y="0"/>
                </a:lnTo>
                <a:lnTo>
                  <a:pt x="0" y="3756982"/>
                </a:lnTo>
                <a:lnTo>
                  <a:pt x="2094517" y="3756982"/>
                </a:lnTo>
                <a:lnTo>
                  <a:pt x="2094517" y="0"/>
                </a:lnTo>
                <a:close/>
              </a:path>
            </a:pathLst>
          </a:custGeom>
          <a:blipFill>
            <a:blip r:embed="rId12">
              <a:extLst>
                <a:ext uri="{96DAC541-7B7A-43D3-8B79-37D633B846F1}">
                  <asvg:svgBlip xmlns:asvg="http://schemas.microsoft.com/office/drawing/2016/SVG/main" r:embed="rId13"/>
                </a:ext>
              </a:extLst>
            </a:blip>
            <a:stretch>
              <a:fillRect/>
            </a:stretch>
          </a:blipFill>
        </p:spPr>
      </p:sp>
      <p:sp>
        <p:nvSpPr>
          <p:cNvPr id="13" name="Freeform 13"/>
          <p:cNvSpPr/>
          <p:nvPr/>
        </p:nvSpPr>
        <p:spPr>
          <a:xfrm rot="2443776">
            <a:off x="-3533271" y="-2952704"/>
            <a:ext cx="6090326" cy="5734260"/>
          </a:xfrm>
          <a:custGeom>
            <a:avLst/>
            <a:gdLst/>
            <a:ahLst/>
            <a:cxnLst/>
            <a:rect l="l" t="t" r="r" b="b"/>
            <a:pathLst>
              <a:path w="6090326" h="5734260">
                <a:moveTo>
                  <a:pt x="0" y="0"/>
                </a:moveTo>
                <a:lnTo>
                  <a:pt x="6090326" y="0"/>
                </a:lnTo>
                <a:lnTo>
                  <a:pt x="6090326" y="5734260"/>
                </a:lnTo>
                <a:lnTo>
                  <a:pt x="0" y="5734260"/>
                </a:lnTo>
                <a:lnTo>
                  <a:pt x="0" y="0"/>
                </a:lnTo>
                <a:close/>
              </a:path>
            </a:pathLst>
          </a:custGeom>
          <a:blipFill>
            <a:blip r:embed="rId14"/>
            <a:stretch>
              <a:fillRect/>
            </a:stretch>
          </a:blipFill>
        </p:spPr>
      </p:sp>
      <p:sp>
        <p:nvSpPr>
          <p:cNvPr id="14" name="TextBox 14"/>
          <p:cNvSpPr txBox="1"/>
          <p:nvPr/>
        </p:nvSpPr>
        <p:spPr>
          <a:xfrm>
            <a:off x="2374770" y="693659"/>
            <a:ext cx="13582371" cy="8883849"/>
          </a:xfrm>
          <a:prstGeom prst="rect">
            <a:avLst/>
          </a:prstGeom>
        </p:spPr>
        <p:txBody>
          <a:bodyPr lIns="0" tIns="0" rIns="0" bIns="0" rtlCol="0" anchor="t">
            <a:spAutoFit/>
          </a:bodyPr>
          <a:lstStyle/>
          <a:p>
            <a:pPr algn="ctr">
              <a:lnSpc>
                <a:spcPts val="4722"/>
              </a:lnSpc>
            </a:pPr>
            <a:r>
              <a:rPr lang="en-US" sz="4541" spc="77">
                <a:solidFill>
                  <a:srgbClr val="364F2D"/>
                </a:solidFill>
                <a:latin typeface="Canva Sans"/>
                <a:ea typeface="Canva Sans"/>
                <a:cs typeface="Canva Sans"/>
                <a:sym typeface="Canva Sans"/>
              </a:rPr>
              <a:t>Pedagoģiskajā procesā īpaša nozīme ir skolotāja runas tempam, valodas vienkāršībai, izteiksmīgam, labestīgam tonim, noskaņojumam. Ja bērns skatās neizpratnē, jābūt pietiekami pacietīgam, lai teikto atkārtotu, mainītu vārdu secību u.tml. Iesākumā jālieto vārdi, par kuru sapratni pedagogs ir pārliecināts, sarežģītākie vārdi jāaizvieto ar vienkāršākiem.</a:t>
            </a:r>
          </a:p>
          <a:p>
            <a:pPr algn="ctr">
              <a:lnSpc>
                <a:spcPts val="4722"/>
              </a:lnSpc>
            </a:pPr>
            <a:r>
              <a:rPr lang="en-US" sz="4541" spc="77">
                <a:solidFill>
                  <a:srgbClr val="364F2D"/>
                </a:solidFill>
                <a:latin typeface="Canva Sans"/>
                <a:ea typeface="Canva Sans"/>
                <a:cs typeface="Canva Sans"/>
                <a:sym typeface="Canva Sans"/>
              </a:rPr>
              <a:t> Organizējot darbu ar Montesori pedagoģijas metodi, pārliecinājos, cik atzinīgi bērni novērtē šādu pedagoga attieksmi. Jūtot cieņu pret sevi, viņi iemācās cienīt citus, uzklausīt apkārtējo bērnu un pieaugušo viedokli.</a:t>
            </a:r>
          </a:p>
          <a:p>
            <a:pPr algn="ctr">
              <a:lnSpc>
                <a:spcPts val="4722"/>
              </a:lnSpc>
            </a:pPr>
            <a:endParaRPr lang="en-US" sz="4541" spc="77">
              <a:solidFill>
                <a:srgbClr val="364F2D"/>
              </a:solidFill>
              <a:latin typeface="Canva Sans"/>
              <a:ea typeface="Canva Sans"/>
              <a:cs typeface="Canva Sans"/>
              <a:sym typeface="Canva Sans"/>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2700000">
            <a:off x="13645788" y="-3017577"/>
            <a:ext cx="16322154" cy="16322154"/>
          </a:xfrm>
          <a:custGeom>
            <a:avLst/>
            <a:gdLst/>
            <a:ahLst/>
            <a:cxnLst/>
            <a:rect l="l" t="t" r="r" b="b"/>
            <a:pathLst>
              <a:path w="16322154" h="16322154">
                <a:moveTo>
                  <a:pt x="0" y="0"/>
                </a:moveTo>
                <a:lnTo>
                  <a:pt x="16322154" y="0"/>
                </a:lnTo>
                <a:lnTo>
                  <a:pt x="16322154" y="16322154"/>
                </a:lnTo>
                <a:lnTo>
                  <a:pt x="0" y="1632215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rot="-8439967">
            <a:off x="-2061474" y="2094864"/>
            <a:ext cx="3494091" cy="6352892"/>
          </a:xfrm>
          <a:custGeom>
            <a:avLst/>
            <a:gdLst/>
            <a:ahLst/>
            <a:cxnLst/>
            <a:rect l="l" t="t" r="r" b="b"/>
            <a:pathLst>
              <a:path w="3494091" h="6352892">
                <a:moveTo>
                  <a:pt x="0" y="0"/>
                </a:moveTo>
                <a:lnTo>
                  <a:pt x="3494090" y="0"/>
                </a:lnTo>
                <a:lnTo>
                  <a:pt x="3494090" y="6352892"/>
                </a:lnTo>
                <a:lnTo>
                  <a:pt x="0" y="6352892"/>
                </a:lnTo>
                <a:lnTo>
                  <a:pt x="0" y="0"/>
                </a:lnTo>
                <a:close/>
              </a:path>
            </a:pathLst>
          </a:custGeom>
          <a:blipFill>
            <a:blip r:embed="rId4">
              <a:extLst>
                <a:ext uri="{96DAC541-7B7A-43D3-8B79-37D633B846F1}">
                  <asvg:svgBlip xmlns:asvg="http://schemas.microsoft.com/office/drawing/2016/SVG/main" r:embed="rId5"/>
                </a:ext>
              </a:extLst>
            </a:blip>
            <a:stretch>
              <a:fillRect/>
            </a:stretch>
          </a:blipFill>
          <a:ln cap="sq">
            <a:noFill/>
            <a:prstDash val="solid"/>
            <a:miter/>
          </a:ln>
        </p:spPr>
      </p:sp>
      <p:sp>
        <p:nvSpPr>
          <p:cNvPr id="4" name="Freeform 4"/>
          <p:cNvSpPr/>
          <p:nvPr/>
        </p:nvSpPr>
        <p:spPr>
          <a:xfrm rot="-8439967">
            <a:off x="17158478" y="302196"/>
            <a:ext cx="3494091" cy="6352892"/>
          </a:xfrm>
          <a:custGeom>
            <a:avLst/>
            <a:gdLst/>
            <a:ahLst/>
            <a:cxnLst/>
            <a:rect l="l" t="t" r="r" b="b"/>
            <a:pathLst>
              <a:path w="3494091" h="6352892">
                <a:moveTo>
                  <a:pt x="0" y="0"/>
                </a:moveTo>
                <a:lnTo>
                  <a:pt x="3494091" y="0"/>
                </a:lnTo>
                <a:lnTo>
                  <a:pt x="3494091" y="6352892"/>
                </a:lnTo>
                <a:lnTo>
                  <a:pt x="0" y="635289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5" name="Group 5"/>
          <p:cNvGrpSpPr/>
          <p:nvPr/>
        </p:nvGrpSpPr>
        <p:grpSpPr>
          <a:xfrm>
            <a:off x="-488108" y="8043903"/>
            <a:ext cx="2464771" cy="3336085"/>
            <a:chOff x="0" y="0"/>
            <a:chExt cx="3286362" cy="4448113"/>
          </a:xfrm>
        </p:grpSpPr>
        <p:sp>
          <p:nvSpPr>
            <p:cNvPr id="6" name="Freeform 6"/>
            <p:cNvSpPr/>
            <p:nvPr/>
          </p:nvSpPr>
          <p:spPr>
            <a:xfrm>
              <a:off x="387734" y="0"/>
              <a:ext cx="2833173" cy="2737554"/>
            </a:xfrm>
            <a:custGeom>
              <a:avLst/>
              <a:gdLst/>
              <a:ahLst/>
              <a:cxnLst/>
              <a:rect l="l" t="t" r="r" b="b"/>
              <a:pathLst>
                <a:path w="2833173" h="2737554">
                  <a:moveTo>
                    <a:pt x="0" y="0"/>
                  </a:moveTo>
                  <a:lnTo>
                    <a:pt x="2833173" y="0"/>
                  </a:lnTo>
                  <a:lnTo>
                    <a:pt x="2833173" y="2737554"/>
                  </a:lnTo>
                  <a:lnTo>
                    <a:pt x="0" y="273755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7" name="Freeform 7"/>
            <p:cNvSpPr/>
            <p:nvPr/>
          </p:nvSpPr>
          <p:spPr>
            <a:xfrm rot="2903305">
              <a:off x="458059" y="1656465"/>
              <a:ext cx="2370244" cy="2290248"/>
            </a:xfrm>
            <a:custGeom>
              <a:avLst/>
              <a:gdLst/>
              <a:ahLst/>
              <a:cxnLst/>
              <a:rect l="l" t="t" r="r" b="b"/>
              <a:pathLst>
                <a:path w="2370244" h="2290248">
                  <a:moveTo>
                    <a:pt x="0" y="0"/>
                  </a:moveTo>
                  <a:lnTo>
                    <a:pt x="2370244" y="0"/>
                  </a:lnTo>
                  <a:lnTo>
                    <a:pt x="2370244" y="2290248"/>
                  </a:lnTo>
                  <a:lnTo>
                    <a:pt x="0" y="2290248"/>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grpSp>
      <p:grpSp>
        <p:nvGrpSpPr>
          <p:cNvPr id="8" name="Group 8"/>
          <p:cNvGrpSpPr/>
          <p:nvPr/>
        </p:nvGrpSpPr>
        <p:grpSpPr>
          <a:xfrm rot="-10655737">
            <a:off x="16348319" y="-1151297"/>
            <a:ext cx="2990573" cy="4047761"/>
            <a:chOff x="0" y="0"/>
            <a:chExt cx="3987430" cy="5397015"/>
          </a:xfrm>
        </p:grpSpPr>
        <p:sp>
          <p:nvSpPr>
            <p:cNvPr id="9" name="Freeform 9"/>
            <p:cNvSpPr/>
            <p:nvPr/>
          </p:nvSpPr>
          <p:spPr>
            <a:xfrm>
              <a:off x="470448" y="0"/>
              <a:ext cx="3437565" cy="3321547"/>
            </a:xfrm>
            <a:custGeom>
              <a:avLst/>
              <a:gdLst/>
              <a:ahLst/>
              <a:cxnLst/>
              <a:rect l="l" t="t" r="r" b="b"/>
              <a:pathLst>
                <a:path w="3437565" h="3321547">
                  <a:moveTo>
                    <a:pt x="0" y="0"/>
                  </a:moveTo>
                  <a:lnTo>
                    <a:pt x="3437565" y="0"/>
                  </a:lnTo>
                  <a:lnTo>
                    <a:pt x="3437565" y="3321547"/>
                  </a:lnTo>
                  <a:lnTo>
                    <a:pt x="0" y="3321547"/>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10" name="Freeform 10"/>
            <p:cNvSpPr/>
            <p:nvPr/>
          </p:nvSpPr>
          <p:spPr>
            <a:xfrm rot="2903305">
              <a:off x="555775" y="2009833"/>
              <a:ext cx="2875881" cy="2778820"/>
            </a:xfrm>
            <a:custGeom>
              <a:avLst/>
              <a:gdLst/>
              <a:ahLst/>
              <a:cxnLst/>
              <a:rect l="l" t="t" r="r" b="b"/>
              <a:pathLst>
                <a:path w="2875881" h="2778820">
                  <a:moveTo>
                    <a:pt x="0" y="0"/>
                  </a:moveTo>
                  <a:lnTo>
                    <a:pt x="2875880" y="0"/>
                  </a:lnTo>
                  <a:lnTo>
                    <a:pt x="2875880" y="2778820"/>
                  </a:lnTo>
                  <a:lnTo>
                    <a:pt x="0" y="277882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grpSp>
      <p:sp>
        <p:nvSpPr>
          <p:cNvPr id="11" name="Freeform 11"/>
          <p:cNvSpPr/>
          <p:nvPr/>
        </p:nvSpPr>
        <p:spPr>
          <a:xfrm rot="-1616693">
            <a:off x="16796346" y="1797334"/>
            <a:ext cx="2094517" cy="3756982"/>
          </a:xfrm>
          <a:custGeom>
            <a:avLst/>
            <a:gdLst/>
            <a:ahLst/>
            <a:cxnLst/>
            <a:rect l="l" t="t" r="r" b="b"/>
            <a:pathLst>
              <a:path w="2094517" h="3756982">
                <a:moveTo>
                  <a:pt x="0" y="0"/>
                </a:moveTo>
                <a:lnTo>
                  <a:pt x="2094518" y="0"/>
                </a:lnTo>
                <a:lnTo>
                  <a:pt x="2094518" y="3756982"/>
                </a:lnTo>
                <a:lnTo>
                  <a:pt x="0" y="3756982"/>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12" name="Freeform 12"/>
          <p:cNvSpPr/>
          <p:nvPr/>
        </p:nvSpPr>
        <p:spPr>
          <a:xfrm rot="1353883" flipH="1">
            <a:off x="-617908" y="5164367"/>
            <a:ext cx="2094517" cy="3756982"/>
          </a:xfrm>
          <a:custGeom>
            <a:avLst/>
            <a:gdLst/>
            <a:ahLst/>
            <a:cxnLst/>
            <a:rect l="l" t="t" r="r" b="b"/>
            <a:pathLst>
              <a:path w="2094517" h="3756982">
                <a:moveTo>
                  <a:pt x="2094517" y="0"/>
                </a:moveTo>
                <a:lnTo>
                  <a:pt x="0" y="0"/>
                </a:lnTo>
                <a:lnTo>
                  <a:pt x="0" y="3756982"/>
                </a:lnTo>
                <a:lnTo>
                  <a:pt x="2094517" y="3756982"/>
                </a:lnTo>
                <a:lnTo>
                  <a:pt x="2094517" y="0"/>
                </a:lnTo>
                <a:close/>
              </a:path>
            </a:pathLst>
          </a:custGeom>
          <a:blipFill>
            <a:blip r:embed="rId12">
              <a:extLst>
                <a:ext uri="{96DAC541-7B7A-43D3-8B79-37D633B846F1}">
                  <asvg:svgBlip xmlns:asvg="http://schemas.microsoft.com/office/drawing/2016/SVG/main" r:embed="rId13"/>
                </a:ext>
              </a:extLst>
            </a:blip>
            <a:stretch>
              <a:fillRect/>
            </a:stretch>
          </a:blipFill>
        </p:spPr>
      </p:sp>
      <p:sp>
        <p:nvSpPr>
          <p:cNvPr id="13" name="Freeform 13"/>
          <p:cNvSpPr/>
          <p:nvPr/>
        </p:nvSpPr>
        <p:spPr>
          <a:xfrm rot="2443776">
            <a:off x="-3533271" y="-2952704"/>
            <a:ext cx="6090326" cy="5734260"/>
          </a:xfrm>
          <a:custGeom>
            <a:avLst/>
            <a:gdLst/>
            <a:ahLst/>
            <a:cxnLst/>
            <a:rect l="l" t="t" r="r" b="b"/>
            <a:pathLst>
              <a:path w="6090326" h="5734260">
                <a:moveTo>
                  <a:pt x="0" y="0"/>
                </a:moveTo>
                <a:lnTo>
                  <a:pt x="6090326" y="0"/>
                </a:lnTo>
                <a:lnTo>
                  <a:pt x="6090326" y="5734260"/>
                </a:lnTo>
                <a:lnTo>
                  <a:pt x="0" y="5734260"/>
                </a:lnTo>
                <a:lnTo>
                  <a:pt x="0" y="0"/>
                </a:lnTo>
                <a:close/>
              </a:path>
            </a:pathLst>
          </a:custGeom>
          <a:blipFill>
            <a:blip r:embed="rId14"/>
            <a:stretch>
              <a:fillRect/>
            </a:stretch>
          </a:blipFill>
        </p:spPr>
      </p:sp>
      <p:sp>
        <p:nvSpPr>
          <p:cNvPr id="14" name="TextBox 14"/>
          <p:cNvSpPr txBox="1"/>
          <p:nvPr/>
        </p:nvSpPr>
        <p:spPr>
          <a:xfrm>
            <a:off x="2374770" y="693659"/>
            <a:ext cx="13582371" cy="690445"/>
          </a:xfrm>
          <a:prstGeom prst="rect">
            <a:avLst/>
          </a:prstGeom>
        </p:spPr>
        <p:txBody>
          <a:bodyPr lIns="0" tIns="0" rIns="0" bIns="0" rtlCol="0" anchor="t">
            <a:spAutoFit/>
          </a:bodyPr>
          <a:lstStyle/>
          <a:p>
            <a:pPr algn="ctr">
              <a:lnSpc>
                <a:spcPts val="4722"/>
              </a:lnSpc>
            </a:pPr>
            <a:r>
              <a:rPr lang="lv-LV" sz="7200" b="1" spc="77" dirty="0">
                <a:solidFill>
                  <a:srgbClr val="364F2D"/>
                </a:solidFill>
                <a:latin typeface="Canva Sans"/>
                <a:ea typeface="Canva Sans"/>
                <a:cs typeface="Canva Sans"/>
                <a:sym typeface="Canva Sans"/>
              </a:rPr>
              <a:t>Skolotāja logopēda kabinets</a:t>
            </a:r>
            <a:endParaRPr lang="en-US" sz="7200" b="1" spc="77" dirty="0">
              <a:solidFill>
                <a:srgbClr val="364F2D"/>
              </a:solidFill>
              <a:latin typeface="Canva Sans"/>
              <a:ea typeface="Canva Sans"/>
              <a:cs typeface="Canva Sans"/>
              <a:sym typeface="Canva Sans"/>
            </a:endParaRPr>
          </a:p>
        </p:txBody>
      </p:sp>
      <p:pic>
        <p:nvPicPr>
          <p:cNvPr id="15" name="Attēls 6" descr="DSCN0502.JPG">
            <a:extLst>
              <a:ext uri="{FF2B5EF4-FFF2-40B4-BE49-F238E27FC236}">
                <a16:creationId xmlns:a16="http://schemas.microsoft.com/office/drawing/2014/main" id="{01314EC4-D8FB-4AC6-2688-811A7A3FA7A9}"/>
              </a:ext>
            </a:extLst>
          </p:cNvPr>
          <p:cNvPicPr>
            <a:picLocks noChangeAspect="1"/>
          </p:cNvPicPr>
          <p:nvPr/>
        </p:nvPicPr>
        <p:blipFill>
          <a:blip r:embed="rId15" cstate="print"/>
          <a:stretch>
            <a:fillRect/>
          </a:stretch>
        </p:blipFill>
        <p:spPr>
          <a:xfrm>
            <a:off x="889668" y="1409922"/>
            <a:ext cx="4671249" cy="3503437"/>
          </a:xfrm>
          <a:prstGeom prst="rect">
            <a:avLst/>
          </a:prstGeom>
        </p:spPr>
      </p:pic>
      <p:pic>
        <p:nvPicPr>
          <p:cNvPr id="16" name="Attēls 7" descr="DSCN0503.JPG">
            <a:extLst>
              <a:ext uri="{FF2B5EF4-FFF2-40B4-BE49-F238E27FC236}">
                <a16:creationId xmlns:a16="http://schemas.microsoft.com/office/drawing/2014/main" id="{927B5F24-A253-C109-3F00-9A9588B182D3}"/>
              </a:ext>
            </a:extLst>
          </p:cNvPr>
          <p:cNvPicPr>
            <a:picLocks noChangeAspect="1"/>
          </p:cNvPicPr>
          <p:nvPr/>
        </p:nvPicPr>
        <p:blipFill>
          <a:blip r:embed="rId16" cstate="print"/>
          <a:stretch>
            <a:fillRect/>
          </a:stretch>
        </p:blipFill>
        <p:spPr>
          <a:xfrm>
            <a:off x="6185361" y="1363496"/>
            <a:ext cx="4671248" cy="3503436"/>
          </a:xfrm>
          <a:prstGeom prst="rect">
            <a:avLst/>
          </a:prstGeom>
        </p:spPr>
      </p:pic>
      <p:pic>
        <p:nvPicPr>
          <p:cNvPr id="17" name="Attēls 4" descr="DSCN0496.JPG">
            <a:extLst>
              <a:ext uri="{FF2B5EF4-FFF2-40B4-BE49-F238E27FC236}">
                <a16:creationId xmlns:a16="http://schemas.microsoft.com/office/drawing/2014/main" id="{6E28E950-AAE3-C560-19EC-D207A2975CC4}"/>
              </a:ext>
            </a:extLst>
          </p:cNvPr>
          <p:cNvPicPr>
            <a:picLocks noChangeAspect="1"/>
          </p:cNvPicPr>
          <p:nvPr/>
        </p:nvPicPr>
        <p:blipFill>
          <a:blip r:embed="rId17" cstate="print"/>
          <a:stretch>
            <a:fillRect/>
          </a:stretch>
        </p:blipFill>
        <p:spPr>
          <a:xfrm>
            <a:off x="889668" y="5122891"/>
            <a:ext cx="4671249" cy="3503437"/>
          </a:xfrm>
          <a:prstGeom prst="rect">
            <a:avLst/>
          </a:prstGeom>
        </p:spPr>
      </p:pic>
      <p:pic>
        <p:nvPicPr>
          <p:cNvPr id="18" name="Attēls 5" descr="DSCN0498.JPG">
            <a:extLst>
              <a:ext uri="{FF2B5EF4-FFF2-40B4-BE49-F238E27FC236}">
                <a16:creationId xmlns:a16="http://schemas.microsoft.com/office/drawing/2014/main" id="{98E8A3A0-F4C4-EE26-1DDD-164C8074CF39}"/>
              </a:ext>
            </a:extLst>
          </p:cNvPr>
          <p:cNvPicPr>
            <a:picLocks noChangeAspect="1"/>
          </p:cNvPicPr>
          <p:nvPr/>
        </p:nvPicPr>
        <p:blipFill>
          <a:blip r:embed="rId18" cstate="print"/>
          <a:stretch>
            <a:fillRect/>
          </a:stretch>
        </p:blipFill>
        <p:spPr>
          <a:xfrm>
            <a:off x="11357687" y="1407339"/>
            <a:ext cx="4674693" cy="3506020"/>
          </a:xfrm>
          <a:prstGeom prst="rect">
            <a:avLst/>
          </a:prstGeom>
        </p:spPr>
      </p:pic>
      <p:pic>
        <p:nvPicPr>
          <p:cNvPr id="19" name="Attēls 8" descr="DSCN0504.JPG">
            <a:extLst>
              <a:ext uri="{FF2B5EF4-FFF2-40B4-BE49-F238E27FC236}">
                <a16:creationId xmlns:a16="http://schemas.microsoft.com/office/drawing/2014/main" id="{67C676A9-48F2-CFC3-272C-B0634C53CCA3}"/>
              </a:ext>
            </a:extLst>
          </p:cNvPr>
          <p:cNvPicPr>
            <a:picLocks noChangeAspect="1"/>
          </p:cNvPicPr>
          <p:nvPr/>
        </p:nvPicPr>
        <p:blipFill>
          <a:blip r:embed="rId19" cstate="print"/>
          <a:stretch>
            <a:fillRect/>
          </a:stretch>
        </p:blipFill>
        <p:spPr>
          <a:xfrm>
            <a:off x="6192677" y="5122891"/>
            <a:ext cx="4643771" cy="3482828"/>
          </a:xfrm>
          <a:prstGeom prst="rect">
            <a:avLst/>
          </a:prstGeom>
        </p:spPr>
      </p:pic>
      <p:pic>
        <p:nvPicPr>
          <p:cNvPr id="20" name="Attēls 9" descr="DSCN0510.JPG">
            <a:extLst>
              <a:ext uri="{FF2B5EF4-FFF2-40B4-BE49-F238E27FC236}">
                <a16:creationId xmlns:a16="http://schemas.microsoft.com/office/drawing/2014/main" id="{3F5FBAA9-BF5F-C372-F8BD-53EEBCE0B8BC}"/>
              </a:ext>
            </a:extLst>
          </p:cNvPr>
          <p:cNvPicPr>
            <a:picLocks noChangeAspect="1"/>
          </p:cNvPicPr>
          <p:nvPr/>
        </p:nvPicPr>
        <p:blipFill>
          <a:blip r:embed="rId20" cstate="print"/>
          <a:stretch>
            <a:fillRect/>
          </a:stretch>
        </p:blipFill>
        <p:spPr>
          <a:xfrm>
            <a:off x="11354384" y="5143499"/>
            <a:ext cx="4674692" cy="3506019"/>
          </a:xfrm>
          <a:prstGeom prst="rect">
            <a:avLst/>
          </a:prstGeom>
        </p:spPr>
      </p:pic>
    </p:spTree>
    <p:extLst>
      <p:ext uri="{BB962C8B-B14F-4D97-AF65-F5344CB8AC3E}">
        <p14:creationId xmlns:p14="http://schemas.microsoft.com/office/powerpoint/2010/main" val="4972019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2700000">
            <a:off x="13645788" y="-3017577"/>
            <a:ext cx="16322154" cy="16322154"/>
          </a:xfrm>
          <a:custGeom>
            <a:avLst/>
            <a:gdLst/>
            <a:ahLst/>
            <a:cxnLst/>
            <a:rect l="l" t="t" r="r" b="b"/>
            <a:pathLst>
              <a:path w="16322154" h="16322154">
                <a:moveTo>
                  <a:pt x="0" y="0"/>
                </a:moveTo>
                <a:lnTo>
                  <a:pt x="16322154" y="0"/>
                </a:lnTo>
                <a:lnTo>
                  <a:pt x="16322154" y="16322154"/>
                </a:lnTo>
                <a:lnTo>
                  <a:pt x="0" y="1632215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rot="-8439967">
            <a:off x="-2061474" y="2094864"/>
            <a:ext cx="3494091" cy="6352892"/>
          </a:xfrm>
          <a:custGeom>
            <a:avLst/>
            <a:gdLst/>
            <a:ahLst/>
            <a:cxnLst/>
            <a:rect l="l" t="t" r="r" b="b"/>
            <a:pathLst>
              <a:path w="3494091" h="6352892">
                <a:moveTo>
                  <a:pt x="0" y="0"/>
                </a:moveTo>
                <a:lnTo>
                  <a:pt x="3494090" y="0"/>
                </a:lnTo>
                <a:lnTo>
                  <a:pt x="3494090" y="6352892"/>
                </a:lnTo>
                <a:lnTo>
                  <a:pt x="0" y="6352892"/>
                </a:lnTo>
                <a:lnTo>
                  <a:pt x="0" y="0"/>
                </a:lnTo>
                <a:close/>
              </a:path>
            </a:pathLst>
          </a:custGeom>
          <a:blipFill>
            <a:blip r:embed="rId4">
              <a:extLst>
                <a:ext uri="{96DAC541-7B7A-43D3-8B79-37D633B846F1}">
                  <asvg:svgBlip xmlns:asvg="http://schemas.microsoft.com/office/drawing/2016/SVG/main" r:embed="rId5"/>
                </a:ext>
              </a:extLst>
            </a:blip>
            <a:stretch>
              <a:fillRect/>
            </a:stretch>
          </a:blipFill>
          <a:ln cap="sq">
            <a:noFill/>
            <a:prstDash val="solid"/>
            <a:miter/>
          </a:ln>
        </p:spPr>
      </p:sp>
      <p:sp>
        <p:nvSpPr>
          <p:cNvPr id="4" name="Freeform 4"/>
          <p:cNvSpPr/>
          <p:nvPr/>
        </p:nvSpPr>
        <p:spPr>
          <a:xfrm rot="-8439967">
            <a:off x="17158478" y="302196"/>
            <a:ext cx="3494091" cy="6352892"/>
          </a:xfrm>
          <a:custGeom>
            <a:avLst/>
            <a:gdLst/>
            <a:ahLst/>
            <a:cxnLst/>
            <a:rect l="l" t="t" r="r" b="b"/>
            <a:pathLst>
              <a:path w="3494091" h="6352892">
                <a:moveTo>
                  <a:pt x="0" y="0"/>
                </a:moveTo>
                <a:lnTo>
                  <a:pt x="3494091" y="0"/>
                </a:lnTo>
                <a:lnTo>
                  <a:pt x="3494091" y="6352892"/>
                </a:lnTo>
                <a:lnTo>
                  <a:pt x="0" y="635289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5" name="Group 5"/>
          <p:cNvGrpSpPr/>
          <p:nvPr/>
        </p:nvGrpSpPr>
        <p:grpSpPr>
          <a:xfrm>
            <a:off x="-488108" y="8043903"/>
            <a:ext cx="2464771" cy="3336085"/>
            <a:chOff x="0" y="0"/>
            <a:chExt cx="3286362" cy="4448113"/>
          </a:xfrm>
        </p:grpSpPr>
        <p:sp>
          <p:nvSpPr>
            <p:cNvPr id="6" name="Freeform 6"/>
            <p:cNvSpPr/>
            <p:nvPr/>
          </p:nvSpPr>
          <p:spPr>
            <a:xfrm>
              <a:off x="387734" y="0"/>
              <a:ext cx="2833173" cy="2737554"/>
            </a:xfrm>
            <a:custGeom>
              <a:avLst/>
              <a:gdLst/>
              <a:ahLst/>
              <a:cxnLst/>
              <a:rect l="l" t="t" r="r" b="b"/>
              <a:pathLst>
                <a:path w="2833173" h="2737554">
                  <a:moveTo>
                    <a:pt x="0" y="0"/>
                  </a:moveTo>
                  <a:lnTo>
                    <a:pt x="2833173" y="0"/>
                  </a:lnTo>
                  <a:lnTo>
                    <a:pt x="2833173" y="2737554"/>
                  </a:lnTo>
                  <a:lnTo>
                    <a:pt x="0" y="273755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7" name="Freeform 7"/>
            <p:cNvSpPr/>
            <p:nvPr/>
          </p:nvSpPr>
          <p:spPr>
            <a:xfrm rot="2903305">
              <a:off x="458059" y="1656465"/>
              <a:ext cx="2370244" cy="2290248"/>
            </a:xfrm>
            <a:custGeom>
              <a:avLst/>
              <a:gdLst/>
              <a:ahLst/>
              <a:cxnLst/>
              <a:rect l="l" t="t" r="r" b="b"/>
              <a:pathLst>
                <a:path w="2370244" h="2290248">
                  <a:moveTo>
                    <a:pt x="0" y="0"/>
                  </a:moveTo>
                  <a:lnTo>
                    <a:pt x="2370244" y="0"/>
                  </a:lnTo>
                  <a:lnTo>
                    <a:pt x="2370244" y="2290248"/>
                  </a:lnTo>
                  <a:lnTo>
                    <a:pt x="0" y="2290248"/>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grpSp>
      <p:grpSp>
        <p:nvGrpSpPr>
          <p:cNvPr id="8" name="Group 8"/>
          <p:cNvGrpSpPr/>
          <p:nvPr/>
        </p:nvGrpSpPr>
        <p:grpSpPr>
          <a:xfrm rot="-10655737">
            <a:off x="15599879" y="-1262767"/>
            <a:ext cx="2990573" cy="4047761"/>
            <a:chOff x="0" y="0"/>
            <a:chExt cx="3987430" cy="5397015"/>
          </a:xfrm>
        </p:grpSpPr>
        <p:sp>
          <p:nvSpPr>
            <p:cNvPr id="9" name="Freeform 9"/>
            <p:cNvSpPr/>
            <p:nvPr/>
          </p:nvSpPr>
          <p:spPr>
            <a:xfrm>
              <a:off x="470448" y="0"/>
              <a:ext cx="3437565" cy="3321547"/>
            </a:xfrm>
            <a:custGeom>
              <a:avLst/>
              <a:gdLst/>
              <a:ahLst/>
              <a:cxnLst/>
              <a:rect l="l" t="t" r="r" b="b"/>
              <a:pathLst>
                <a:path w="3437565" h="3321547">
                  <a:moveTo>
                    <a:pt x="0" y="0"/>
                  </a:moveTo>
                  <a:lnTo>
                    <a:pt x="3437565" y="0"/>
                  </a:lnTo>
                  <a:lnTo>
                    <a:pt x="3437565" y="3321547"/>
                  </a:lnTo>
                  <a:lnTo>
                    <a:pt x="0" y="3321547"/>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10" name="Freeform 10"/>
            <p:cNvSpPr/>
            <p:nvPr/>
          </p:nvSpPr>
          <p:spPr>
            <a:xfrm rot="2903305">
              <a:off x="555775" y="2009833"/>
              <a:ext cx="2875881" cy="2778820"/>
            </a:xfrm>
            <a:custGeom>
              <a:avLst/>
              <a:gdLst/>
              <a:ahLst/>
              <a:cxnLst/>
              <a:rect l="l" t="t" r="r" b="b"/>
              <a:pathLst>
                <a:path w="2875881" h="2778820">
                  <a:moveTo>
                    <a:pt x="0" y="0"/>
                  </a:moveTo>
                  <a:lnTo>
                    <a:pt x="2875880" y="0"/>
                  </a:lnTo>
                  <a:lnTo>
                    <a:pt x="2875880" y="2778820"/>
                  </a:lnTo>
                  <a:lnTo>
                    <a:pt x="0" y="277882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grpSp>
      <p:grpSp>
        <p:nvGrpSpPr>
          <p:cNvPr id="11" name="Group 11"/>
          <p:cNvGrpSpPr/>
          <p:nvPr/>
        </p:nvGrpSpPr>
        <p:grpSpPr>
          <a:xfrm>
            <a:off x="1748845" y="1405601"/>
            <a:ext cx="3737899" cy="3737899"/>
            <a:chOff x="0" y="0"/>
            <a:chExt cx="812800" cy="812800"/>
          </a:xfrm>
        </p:grpSpPr>
        <p:sp>
          <p:nvSpPr>
            <p:cNvPr id="12" name="Freeform 1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10"/>
              <a:stretch>
                <a:fillRect t="-16666" b="-16666"/>
              </a:stretch>
            </a:blipFill>
          </p:spPr>
        </p:sp>
      </p:grpSp>
      <p:grpSp>
        <p:nvGrpSpPr>
          <p:cNvPr id="13" name="Group 13"/>
          <p:cNvGrpSpPr/>
          <p:nvPr/>
        </p:nvGrpSpPr>
        <p:grpSpPr>
          <a:xfrm>
            <a:off x="1833956" y="5993033"/>
            <a:ext cx="3567677" cy="3567677"/>
            <a:chOff x="0" y="0"/>
            <a:chExt cx="812800" cy="812800"/>
          </a:xfrm>
        </p:grpSpPr>
        <p:sp>
          <p:nvSpPr>
            <p:cNvPr id="14" name="Freeform 1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11"/>
              <a:stretch>
                <a:fillRect l="-33333"/>
              </a:stretch>
            </a:blipFill>
          </p:spPr>
        </p:sp>
      </p:grpSp>
      <p:grpSp>
        <p:nvGrpSpPr>
          <p:cNvPr id="15" name="Group 15"/>
          <p:cNvGrpSpPr/>
          <p:nvPr/>
        </p:nvGrpSpPr>
        <p:grpSpPr>
          <a:xfrm>
            <a:off x="4873943" y="3843919"/>
            <a:ext cx="3567677" cy="3567677"/>
            <a:chOff x="0" y="0"/>
            <a:chExt cx="812800" cy="812800"/>
          </a:xfrm>
        </p:grpSpPr>
        <p:sp>
          <p:nvSpPr>
            <p:cNvPr id="16" name="Freeform 1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12"/>
              <a:stretch>
                <a:fillRect t="-377" b="-377"/>
              </a:stretch>
            </a:blipFill>
          </p:spPr>
        </p:sp>
      </p:grpSp>
      <p:sp>
        <p:nvSpPr>
          <p:cNvPr id="17" name="Freeform 17"/>
          <p:cNvSpPr/>
          <p:nvPr/>
        </p:nvSpPr>
        <p:spPr>
          <a:xfrm rot="-1616693">
            <a:off x="15991528" y="967452"/>
            <a:ext cx="2094517" cy="3756982"/>
          </a:xfrm>
          <a:custGeom>
            <a:avLst/>
            <a:gdLst/>
            <a:ahLst/>
            <a:cxnLst/>
            <a:rect l="l" t="t" r="r" b="b"/>
            <a:pathLst>
              <a:path w="2094517" h="3756982">
                <a:moveTo>
                  <a:pt x="0" y="0"/>
                </a:moveTo>
                <a:lnTo>
                  <a:pt x="2094517" y="0"/>
                </a:lnTo>
                <a:lnTo>
                  <a:pt x="2094517" y="3756982"/>
                </a:lnTo>
                <a:lnTo>
                  <a:pt x="0" y="3756982"/>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sp>
      <p:sp>
        <p:nvSpPr>
          <p:cNvPr id="18" name="Freeform 18"/>
          <p:cNvSpPr/>
          <p:nvPr/>
        </p:nvSpPr>
        <p:spPr>
          <a:xfrm rot="1353883" flipH="1">
            <a:off x="-617908" y="5164367"/>
            <a:ext cx="2094517" cy="3756982"/>
          </a:xfrm>
          <a:custGeom>
            <a:avLst/>
            <a:gdLst/>
            <a:ahLst/>
            <a:cxnLst/>
            <a:rect l="l" t="t" r="r" b="b"/>
            <a:pathLst>
              <a:path w="2094517" h="3756982">
                <a:moveTo>
                  <a:pt x="2094517" y="0"/>
                </a:moveTo>
                <a:lnTo>
                  <a:pt x="0" y="0"/>
                </a:lnTo>
                <a:lnTo>
                  <a:pt x="0" y="3756982"/>
                </a:lnTo>
                <a:lnTo>
                  <a:pt x="2094517" y="3756982"/>
                </a:lnTo>
                <a:lnTo>
                  <a:pt x="2094517" y="0"/>
                </a:lnTo>
                <a:close/>
              </a:path>
            </a:pathLst>
          </a:custGeom>
          <a:blipFill>
            <a:blip r:embed="rId15">
              <a:extLst>
                <a:ext uri="{96DAC541-7B7A-43D3-8B79-37D633B846F1}">
                  <asvg:svgBlip xmlns:asvg="http://schemas.microsoft.com/office/drawing/2016/SVG/main" r:embed="rId16"/>
                </a:ext>
              </a:extLst>
            </a:blip>
            <a:stretch>
              <a:fillRect/>
            </a:stretch>
          </a:blipFill>
        </p:spPr>
      </p:sp>
      <p:sp>
        <p:nvSpPr>
          <p:cNvPr id="19" name="Freeform 19"/>
          <p:cNvSpPr/>
          <p:nvPr/>
        </p:nvSpPr>
        <p:spPr>
          <a:xfrm rot="2443776">
            <a:off x="-1736809" y="-3396581"/>
            <a:ext cx="6090326" cy="5734260"/>
          </a:xfrm>
          <a:custGeom>
            <a:avLst/>
            <a:gdLst/>
            <a:ahLst/>
            <a:cxnLst/>
            <a:rect l="l" t="t" r="r" b="b"/>
            <a:pathLst>
              <a:path w="6090326" h="5734260">
                <a:moveTo>
                  <a:pt x="0" y="0"/>
                </a:moveTo>
                <a:lnTo>
                  <a:pt x="6090326" y="0"/>
                </a:lnTo>
                <a:lnTo>
                  <a:pt x="6090326" y="5734260"/>
                </a:lnTo>
                <a:lnTo>
                  <a:pt x="0" y="5734260"/>
                </a:lnTo>
                <a:lnTo>
                  <a:pt x="0" y="0"/>
                </a:lnTo>
                <a:close/>
              </a:path>
            </a:pathLst>
          </a:custGeom>
          <a:blipFill>
            <a:blip r:embed="rId17"/>
            <a:stretch>
              <a:fillRect/>
            </a:stretch>
          </a:blipFill>
        </p:spPr>
      </p:sp>
      <p:sp>
        <p:nvSpPr>
          <p:cNvPr id="20" name="TextBox 20"/>
          <p:cNvSpPr txBox="1"/>
          <p:nvPr/>
        </p:nvSpPr>
        <p:spPr>
          <a:xfrm>
            <a:off x="6379969" y="884939"/>
            <a:ext cx="8874040" cy="2060618"/>
          </a:xfrm>
          <a:prstGeom prst="rect">
            <a:avLst/>
          </a:prstGeom>
        </p:spPr>
        <p:txBody>
          <a:bodyPr lIns="0" tIns="0" rIns="0" bIns="0" rtlCol="0" anchor="t">
            <a:spAutoFit/>
          </a:bodyPr>
          <a:lstStyle/>
          <a:p>
            <a:pPr algn="ctr">
              <a:lnSpc>
                <a:spcPts val="5141"/>
              </a:lnSpc>
            </a:pPr>
            <a:r>
              <a:rPr lang="en-US" sz="5842" b="1" spc="99">
                <a:solidFill>
                  <a:srgbClr val="364F2D"/>
                </a:solidFill>
                <a:latin typeface="Poppins Bold"/>
                <a:ea typeface="Poppins Bold"/>
                <a:cs typeface="Poppins Bold"/>
                <a:sym typeface="Poppins Bold"/>
              </a:rPr>
              <a:t>Priekuļu pirmsskolas izglītības iestāde "Mežmaliņa"</a:t>
            </a:r>
          </a:p>
        </p:txBody>
      </p:sp>
      <p:sp>
        <p:nvSpPr>
          <p:cNvPr id="21" name="TextBox 21"/>
          <p:cNvSpPr txBox="1"/>
          <p:nvPr/>
        </p:nvSpPr>
        <p:spPr>
          <a:xfrm>
            <a:off x="7940203" y="3751201"/>
            <a:ext cx="10733838" cy="3379470"/>
          </a:xfrm>
          <a:prstGeom prst="rect">
            <a:avLst/>
          </a:prstGeom>
        </p:spPr>
        <p:txBody>
          <a:bodyPr lIns="0" tIns="0" rIns="0" bIns="0" rtlCol="0" anchor="t">
            <a:spAutoFit/>
          </a:bodyPr>
          <a:lstStyle/>
          <a:p>
            <a:pPr algn="ctr">
              <a:lnSpc>
                <a:spcPts val="7279"/>
              </a:lnSpc>
            </a:pPr>
            <a:r>
              <a:rPr lang="en-US" sz="5199" b="1">
                <a:solidFill>
                  <a:srgbClr val="000000"/>
                </a:solidFill>
                <a:latin typeface="Canva Sans Bold"/>
                <a:ea typeface="Canva Sans Bold"/>
                <a:cs typeface="Canva Sans Bold"/>
                <a:sym typeface="Canva Sans Bold"/>
              </a:rPr>
              <a:t>144 izglītojamie, 7 grupas:</a:t>
            </a:r>
          </a:p>
          <a:p>
            <a:pPr marL="1014732" lvl="1" indent="-507366" algn="l">
              <a:lnSpc>
                <a:spcPts val="6580"/>
              </a:lnSpc>
              <a:buFont typeface="Arial"/>
              <a:buChar char="•"/>
            </a:pPr>
            <a:r>
              <a:rPr lang="en-US" sz="4700">
                <a:solidFill>
                  <a:srgbClr val="000000"/>
                </a:solidFill>
                <a:latin typeface="Canva Sans"/>
                <a:ea typeface="Canva Sans"/>
                <a:cs typeface="Canva Sans"/>
                <a:sym typeface="Canva Sans"/>
              </a:rPr>
              <a:t>Vispārējā programma - 106</a:t>
            </a:r>
          </a:p>
          <a:p>
            <a:pPr marL="1014732" lvl="1" indent="-507366" algn="l">
              <a:lnSpc>
                <a:spcPts val="6580"/>
              </a:lnSpc>
              <a:buFont typeface="Arial"/>
              <a:buChar char="•"/>
            </a:pPr>
            <a:r>
              <a:rPr lang="en-US" sz="4700">
                <a:solidFill>
                  <a:srgbClr val="000000"/>
                </a:solidFill>
                <a:latin typeface="Canva Sans"/>
                <a:ea typeface="Canva Sans"/>
                <a:cs typeface="Canva Sans"/>
                <a:sym typeface="Canva Sans"/>
              </a:rPr>
              <a:t>Valodas traucējumi - 34</a:t>
            </a:r>
          </a:p>
          <a:p>
            <a:pPr marL="1014732" lvl="1" indent="-507366" algn="l">
              <a:lnSpc>
                <a:spcPts val="6580"/>
              </a:lnSpc>
              <a:buFont typeface="Arial"/>
              <a:buChar char="•"/>
            </a:pPr>
            <a:r>
              <a:rPr lang="en-US" sz="4700">
                <a:solidFill>
                  <a:srgbClr val="000000"/>
                </a:solidFill>
                <a:latin typeface="Canva Sans"/>
                <a:ea typeface="Canva Sans"/>
                <a:cs typeface="Canva Sans"/>
                <a:sym typeface="Canva Sans"/>
              </a:rPr>
              <a:t>Jaukti attīstības traucējumi - 4</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2700000">
            <a:off x="13645788" y="-3017577"/>
            <a:ext cx="16322154" cy="16322154"/>
          </a:xfrm>
          <a:custGeom>
            <a:avLst/>
            <a:gdLst/>
            <a:ahLst/>
            <a:cxnLst/>
            <a:rect l="l" t="t" r="r" b="b"/>
            <a:pathLst>
              <a:path w="16322154" h="16322154">
                <a:moveTo>
                  <a:pt x="0" y="0"/>
                </a:moveTo>
                <a:lnTo>
                  <a:pt x="16322154" y="0"/>
                </a:lnTo>
                <a:lnTo>
                  <a:pt x="16322154" y="16322154"/>
                </a:lnTo>
                <a:lnTo>
                  <a:pt x="0" y="1632215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rot="-8439967">
            <a:off x="-2061474" y="2094864"/>
            <a:ext cx="3494091" cy="6352892"/>
          </a:xfrm>
          <a:custGeom>
            <a:avLst/>
            <a:gdLst/>
            <a:ahLst/>
            <a:cxnLst/>
            <a:rect l="l" t="t" r="r" b="b"/>
            <a:pathLst>
              <a:path w="3494091" h="6352892">
                <a:moveTo>
                  <a:pt x="0" y="0"/>
                </a:moveTo>
                <a:lnTo>
                  <a:pt x="3494090" y="0"/>
                </a:lnTo>
                <a:lnTo>
                  <a:pt x="3494090" y="6352892"/>
                </a:lnTo>
                <a:lnTo>
                  <a:pt x="0" y="6352892"/>
                </a:lnTo>
                <a:lnTo>
                  <a:pt x="0" y="0"/>
                </a:lnTo>
                <a:close/>
              </a:path>
            </a:pathLst>
          </a:custGeom>
          <a:blipFill>
            <a:blip r:embed="rId4">
              <a:extLst>
                <a:ext uri="{96DAC541-7B7A-43D3-8B79-37D633B846F1}">
                  <asvg:svgBlip xmlns:asvg="http://schemas.microsoft.com/office/drawing/2016/SVG/main" r:embed="rId5"/>
                </a:ext>
              </a:extLst>
            </a:blip>
            <a:stretch>
              <a:fillRect/>
            </a:stretch>
          </a:blipFill>
          <a:ln cap="sq">
            <a:noFill/>
            <a:prstDash val="solid"/>
            <a:miter/>
          </a:ln>
        </p:spPr>
      </p:sp>
      <p:sp>
        <p:nvSpPr>
          <p:cNvPr id="4" name="Freeform 4"/>
          <p:cNvSpPr/>
          <p:nvPr/>
        </p:nvSpPr>
        <p:spPr>
          <a:xfrm rot="-8439967">
            <a:off x="17158478" y="302196"/>
            <a:ext cx="3494091" cy="6352892"/>
          </a:xfrm>
          <a:custGeom>
            <a:avLst/>
            <a:gdLst/>
            <a:ahLst/>
            <a:cxnLst/>
            <a:rect l="l" t="t" r="r" b="b"/>
            <a:pathLst>
              <a:path w="3494091" h="6352892">
                <a:moveTo>
                  <a:pt x="0" y="0"/>
                </a:moveTo>
                <a:lnTo>
                  <a:pt x="3494091" y="0"/>
                </a:lnTo>
                <a:lnTo>
                  <a:pt x="3494091" y="6352892"/>
                </a:lnTo>
                <a:lnTo>
                  <a:pt x="0" y="635289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5" name="Group 5"/>
          <p:cNvGrpSpPr/>
          <p:nvPr/>
        </p:nvGrpSpPr>
        <p:grpSpPr>
          <a:xfrm>
            <a:off x="-488108" y="8043903"/>
            <a:ext cx="2464771" cy="3336085"/>
            <a:chOff x="0" y="0"/>
            <a:chExt cx="3286362" cy="4448113"/>
          </a:xfrm>
        </p:grpSpPr>
        <p:sp>
          <p:nvSpPr>
            <p:cNvPr id="6" name="Freeform 6"/>
            <p:cNvSpPr/>
            <p:nvPr/>
          </p:nvSpPr>
          <p:spPr>
            <a:xfrm>
              <a:off x="387734" y="0"/>
              <a:ext cx="2833173" cy="2737554"/>
            </a:xfrm>
            <a:custGeom>
              <a:avLst/>
              <a:gdLst/>
              <a:ahLst/>
              <a:cxnLst/>
              <a:rect l="l" t="t" r="r" b="b"/>
              <a:pathLst>
                <a:path w="2833173" h="2737554">
                  <a:moveTo>
                    <a:pt x="0" y="0"/>
                  </a:moveTo>
                  <a:lnTo>
                    <a:pt x="2833173" y="0"/>
                  </a:lnTo>
                  <a:lnTo>
                    <a:pt x="2833173" y="2737554"/>
                  </a:lnTo>
                  <a:lnTo>
                    <a:pt x="0" y="273755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7" name="Freeform 7"/>
            <p:cNvSpPr/>
            <p:nvPr/>
          </p:nvSpPr>
          <p:spPr>
            <a:xfrm rot="2903305">
              <a:off x="458059" y="1656465"/>
              <a:ext cx="2370244" cy="2290248"/>
            </a:xfrm>
            <a:custGeom>
              <a:avLst/>
              <a:gdLst/>
              <a:ahLst/>
              <a:cxnLst/>
              <a:rect l="l" t="t" r="r" b="b"/>
              <a:pathLst>
                <a:path w="2370244" h="2290248">
                  <a:moveTo>
                    <a:pt x="0" y="0"/>
                  </a:moveTo>
                  <a:lnTo>
                    <a:pt x="2370244" y="0"/>
                  </a:lnTo>
                  <a:lnTo>
                    <a:pt x="2370244" y="2290248"/>
                  </a:lnTo>
                  <a:lnTo>
                    <a:pt x="0" y="2290248"/>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grpSp>
      <p:grpSp>
        <p:nvGrpSpPr>
          <p:cNvPr id="8" name="Group 8"/>
          <p:cNvGrpSpPr/>
          <p:nvPr/>
        </p:nvGrpSpPr>
        <p:grpSpPr>
          <a:xfrm rot="-10655737">
            <a:off x="15599879" y="-1262767"/>
            <a:ext cx="2990573" cy="4047761"/>
            <a:chOff x="0" y="0"/>
            <a:chExt cx="3987430" cy="5397015"/>
          </a:xfrm>
        </p:grpSpPr>
        <p:sp>
          <p:nvSpPr>
            <p:cNvPr id="9" name="Freeform 9"/>
            <p:cNvSpPr/>
            <p:nvPr/>
          </p:nvSpPr>
          <p:spPr>
            <a:xfrm>
              <a:off x="470448" y="0"/>
              <a:ext cx="3437565" cy="3321547"/>
            </a:xfrm>
            <a:custGeom>
              <a:avLst/>
              <a:gdLst/>
              <a:ahLst/>
              <a:cxnLst/>
              <a:rect l="l" t="t" r="r" b="b"/>
              <a:pathLst>
                <a:path w="3437565" h="3321547">
                  <a:moveTo>
                    <a:pt x="0" y="0"/>
                  </a:moveTo>
                  <a:lnTo>
                    <a:pt x="3437565" y="0"/>
                  </a:lnTo>
                  <a:lnTo>
                    <a:pt x="3437565" y="3321547"/>
                  </a:lnTo>
                  <a:lnTo>
                    <a:pt x="0" y="3321547"/>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10" name="Freeform 10"/>
            <p:cNvSpPr/>
            <p:nvPr/>
          </p:nvSpPr>
          <p:spPr>
            <a:xfrm rot="2903305">
              <a:off x="555775" y="2009833"/>
              <a:ext cx="2875881" cy="2778820"/>
            </a:xfrm>
            <a:custGeom>
              <a:avLst/>
              <a:gdLst/>
              <a:ahLst/>
              <a:cxnLst/>
              <a:rect l="l" t="t" r="r" b="b"/>
              <a:pathLst>
                <a:path w="2875881" h="2778820">
                  <a:moveTo>
                    <a:pt x="0" y="0"/>
                  </a:moveTo>
                  <a:lnTo>
                    <a:pt x="2875880" y="0"/>
                  </a:lnTo>
                  <a:lnTo>
                    <a:pt x="2875880" y="2778820"/>
                  </a:lnTo>
                  <a:lnTo>
                    <a:pt x="0" y="277882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grpSp>
      <p:sp>
        <p:nvSpPr>
          <p:cNvPr id="11" name="Freeform 11"/>
          <p:cNvSpPr/>
          <p:nvPr/>
        </p:nvSpPr>
        <p:spPr>
          <a:xfrm rot="-1616693">
            <a:off x="15991528" y="967452"/>
            <a:ext cx="2094517" cy="3756982"/>
          </a:xfrm>
          <a:custGeom>
            <a:avLst/>
            <a:gdLst/>
            <a:ahLst/>
            <a:cxnLst/>
            <a:rect l="l" t="t" r="r" b="b"/>
            <a:pathLst>
              <a:path w="2094517" h="3756982">
                <a:moveTo>
                  <a:pt x="0" y="0"/>
                </a:moveTo>
                <a:lnTo>
                  <a:pt x="2094517" y="0"/>
                </a:lnTo>
                <a:lnTo>
                  <a:pt x="2094517" y="3756982"/>
                </a:lnTo>
                <a:lnTo>
                  <a:pt x="0" y="3756982"/>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12" name="Freeform 12"/>
          <p:cNvSpPr/>
          <p:nvPr/>
        </p:nvSpPr>
        <p:spPr>
          <a:xfrm rot="1353883" flipH="1">
            <a:off x="-617908" y="5164367"/>
            <a:ext cx="2094517" cy="3756982"/>
          </a:xfrm>
          <a:custGeom>
            <a:avLst/>
            <a:gdLst/>
            <a:ahLst/>
            <a:cxnLst/>
            <a:rect l="l" t="t" r="r" b="b"/>
            <a:pathLst>
              <a:path w="2094517" h="3756982">
                <a:moveTo>
                  <a:pt x="2094517" y="0"/>
                </a:moveTo>
                <a:lnTo>
                  <a:pt x="0" y="0"/>
                </a:lnTo>
                <a:lnTo>
                  <a:pt x="0" y="3756982"/>
                </a:lnTo>
                <a:lnTo>
                  <a:pt x="2094517" y="3756982"/>
                </a:lnTo>
                <a:lnTo>
                  <a:pt x="2094517" y="0"/>
                </a:lnTo>
                <a:close/>
              </a:path>
            </a:pathLst>
          </a:custGeom>
          <a:blipFill>
            <a:blip r:embed="rId12">
              <a:extLst>
                <a:ext uri="{96DAC541-7B7A-43D3-8B79-37D633B846F1}">
                  <asvg:svgBlip xmlns:asvg="http://schemas.microsoft.com/office/drawing/2016/SVG/main" r:embed="rId13"/>
                </a:ext>
              </a:extLst>
            </a:blip>
            <a:stretch>
              <a:fillRect/>
            </a:stretch>
          </a:blipFill>
        </p:spPr>
      </p:sp>
      <p:sp>
        <p:nvSpPr>
          <p:cNvPr id="13" name="Freeform 13"/>
          <p:cNvSpPr/>
          <p:nvPr/>
        </p:nvSpPr>
        <p:spPr>
          <a:xfrm rot="2443776">
            <a:off x="-3359592" y="-3380657"/>
            <a:ext cx="6090326" cy="5734260"/>
          </a:xfrm>
          <a:custGeom>
            <a:avLst/>
            <a:gdLst/>
            <a:ahLst/>
            <a:cxnLst/>
            <a:rect l="l" t="t" r="r" b="b"/>
            <a:pathLst>
              <a:path w="6090326" h="5734260">
                <a:moveTo>
                  <a:pt x="0" y="0"/>
                </a:moveTo>
                <a:lnTo>
                  <a:pt x="6090326" y="0"/>
                </a:lnTo>
                <a:lnTo>
                  <a:pt x="6090326" y="5734260"/>
                </a:lnTo>
                <a:lnTo>
                  <a:pt x="0" y="5734260"/>
                </a:lnTo>
                <a:lnTo>
                  <a:pt x="0" y="0"/>
                </a:lnTo>
                <a:close/>
              </a:path>
            </a:pathLst>
          </a:custGeom>
          <a:blipFill>
            <a:blip r:embed="rId14"/>
            <a:stretch>
              <a:fillRect/>
            </a:stretch>
          </a:blipFill>
        </p:spPr>
      </p:sp>
      <p:sp>
        <p:nvSpPr>
          <p:cNvPr id="14" name="TextBox 14"/>
          <p:cNvSpPr txBox="1"/>
          <p:nvPr/>
        </p:nvSpPr>
        <p:spPr>
          <a:xfrm>
            <a:off x="1567170" y="419948"/>
            <a:ext cx="14293751" cy="1287145"/>
          </a:xfrm>
          <a:prstGeom prst="rect">
            <a:avLst/>
          </a:prstGeom>
        </p:spPr>
        <p:txBody>
          <a:bodyPr lIns="0" tIns="0" rIns="0" bIns="0" rtlCol="0" anchor="t">
            <a:spAutoFit/>
          </a:bodyPr>
          <a:lstStyle/>
          <a:p>
            <a:pPr algn="ctr">
              <a:lnSpc>
                <a:spcPts val="5179"/>
              </a:lnSpc>
              <a:spcBef>
                <a:spcPct val="0"/>
              </a:spcBef>
            </a:pPr>
            <a:r>
              <a:rPr lang="en-US" sz="3699" b="1">
                <a:solidFill>
                  <a:srgbClr val="364F2D"/>
                </a:solidFill>
                <a:latin typeface="Canva Sans Bold"/>
                <a:ea typeface="Canva Sans Bold"/>
                <a:cs typeface="Canva Sans Bold"/>
                <a:sym typeface="Canva Sans Bold"/>
              </a:rPr>
              <a:t>Mēs atvieglojam bērnam mācīšanos, nevis maz no viņa prasot, </a:t>
            </a:r>
          </a:p>
          <a:p>
            <a:pPr algn="ctr">
              <a:lnSpc>
                <a:spcPts val="5179"/>
              </a:lnSpc>
              <a:spcBef>
                <a:spcPct val="0"/>
              </a:spcBef>
            </a:pPr>
            <a:r>
              <a:rPr lang="en-US" sz="3699" b="1">
                <a:solidFill>
                  <a:srgbClr val="364F2D"/>
                </a:solidFill>
                <a:latin typeface="Canva Sans Bold"/>
                <a:ea typeface="Canva Sans Bold"/>
                <a:cs typeface="Canva Sans Bold"/>
                <a:sym typeface="Canva Sans Bold"/>
              </a:rPr>
              <a:t> bet gan dodot interesantus uzdevumus.</a:t>
            </a:r>
          </a:p>
        </p:txBody>
      </p:sp>
      <p:sp>
        <p:nvSpPr>
          <p:cNvPr id="15" name="TextBox 15"/>
          <p:cNvSpPr txBox="1"/>
          <p:nvPr/>
        </p:nvSpPr>
        <p:spPr>
          <a:xfrm>
            <a:off x="1858998" y="2273697"/>
            <a:ext cx="6855047" cy="6697891"/>
          </a:xfrm>
          <a:prstGeom prst="rect">
            <a:avLst/>
          </a:prstGeom>
        </p:spPr>
        <p:txBody>
          <a:bodyPr lIns="0" tIns="0" rIns="0" bIns="0" rtlCol="0" anchor="t">
            <a:spAutoFit/>
          </a:bodyPr>
          <a:lstStyle/>
          <a:p>
            <a:pPr algn="ctr">
              <a:lnSpc>
                <a:spcPts val="3574"/>
              </a:lnSpc>
              <a:spcBef>
                <a:spcPct val="0"/>
              </a:spcBef>
            </a:pPr>
            <a:r>
              <a:rPr lang="en-US" sz="2553" b="1">
                <a:solidFill>
                  <a:srgbClr val="364F2D"/>
                </a:solidFill>
                <a:latin typeface="Canva Sans Bold"/>
                <a:ea typeface="Canva Sans Bold"/>
                <a:cs typeface="Canva Sans Bold"/>
                <a:sym typeface="Canva Sans Bold"/>
              </a:rPr>
              <a:t>Ikdienā veicu šādu korekcijas darbu:</a:t>
            </a:r>
          </a:p>
          <a:p>
            <a:pPr marL="551301" lvl="1" indent="-275651" algn="l">
              <a:lnSpc>
                <a:spcPts val="3574"/>
              </a:lnSpc>
              <a:buFont typeface="Arial"/>
              <a:buChar char="•"/>
            </a:pPr>
            <a:r>
              <a:rPr lang="en-US" sz="2553">
                <a:solidFill>
                  <a:srgbClr val="364F2D"/>
                </a:solidFill>
                <a:latin typeface="Canva Sans"/>
                <a:ea typeface="Canva Sans"/>
                <a:cs typeface="Canva Sans"/>
                <a:sym typeface="Canva Sans"/>
              </a:rPr>
              <a:t>veicu artikulācijas vingrinājumus pareizai skaņu izrunai;</a:t>
            </a:r>
          </a:p>
          <a:p>
            <a:pPr marL="551301" lvl="1" indent="-275651" algn="l">
              <a:lnSpc>
                <a:spcPts val="3574"/>
              </a:lnSpc>
              <a:buFont typeface="Arial"/>
              <a:buChar char="•"/>
            </a:pPr>
            <a:r>
              <a:rPr lang="en-US" sz="2553">
                <a:solidFill>
                  <a:srgbClr val="364F2D"/>
                </a:solidFill>
                <a:latin typeface="Canva Sans"/>
                <a:ea typeface="Canva Sans"/>
                <a:cs typeface="Canva Sans"/>
                <a:sym typeface="Canva Sans"/>
              </a:rPr>
              <a:t>vingrinu fonemātisko uztveri un dzirdes attīstību;</a:t>
            </a:r>
          </a:p>
          <a:p>
            <a:pPr marL="551301" lvl="1" indent="-275651" algn="l">
              <a:lnSpc>
                <a:spcPts val="3574"/>
              </a:lnSpc>
              <a:spcBef>
                <a:spcPct val="0"/>
              </a:spcBef>
              <a:buFont typeface="Arial"/>
              <a:buChar char="•"/>
            </a:pPr>
            <a:r>
              <a:rPr lang="en-US" sz="2553">
                <a:solidFill>
                  <a:srgbClr val="364F2D"/>
                </a:solidFill>
                <a:latin typeface="Canva Sans"/>
                <a:ea typeface="Canva Sans"/>
                <a:cs typeface="Canva Sans"/>
                <a:sym typeface="Canva Sans"/>
              </a:rPr>
              <a:t>mācu skaņu izrunu, to automatizēšanu un diferencēšanu;</a:t>
            </a:r>
          </a:p>
          <a:p>
            <a:pPr marL="551301" lvl="1" indent="-275651" algn="l">
              <a:lnSpc>
                <a:spcPts val="3574"/>
              </a:lnSpc>
              <a:spcBef>
                <a:spcPct val="0"/>
              </a:spcBef>
              <a:buFont typeface="Arial"/>
              <a:buChar char="•"/>
            </a:pPr>
            <a:r>
              <a:rPr lang="en-US" sz="2553">
                <a:solidFill>
                  <a:srgbClr val="364F2D"/>
                </a:solidFill>
                <a:latin typeface="Canva Sans"/>
                <a:ea typeface="Canva Sans"/>
                <a:cs typeface="Canva Sans"/>
                <a:sym typeface="Canva Sans"/>
              </a:rPr>
              <a:t>paplašinu pasīvo un aktīvo vārdu krājumu;</a:t>
            </a:r>
          </a:p>
          <a:p>
            <a:pPr marL="551301" lvl="1" indent="-275651" algn="l">
              <a:lnSpc>
                <a:spcPts val="3574"/>
              </a:lnSpc>
              <a:spcBef>
                <a:spcPct val="0"/>
              </a:spcBef>
              <a:buFont typeface="Arial"/>
              <a:buChar char="•"/>
            </a:pPr>
            <a:r>
              <a:rPr lang="en-US" sz="2553">
                <a:solidFill>
                  <a:srgbClr val="364F2D"/>
                </a:solidFill>
                <a:latin typeface="Canva Sans"/>
                <a:ea typeface="Canva Sans"/>
                <a:cs typeface="Canva Sans"/>
                <a:sym typeface="Canva Sans"/>
              </a:rPr>
              <a:t>aktivizēju bērnu runu visos darbības veidos;</a:t>
            </a:r>
          </a:p>
          <a:p>
            <a:pPr marL="551301" lvl="1" indent="-275651" algn="l">
              <a:lnSpc>
                <a:spcPts val="3574"/>
              </a:lnSpc>
              <a:spcBef>
                <a:spcPct val="0"/>
              </a:spcBef>
              <a:buFont typeface="Arial"/>
              <a:buChar char="•"/>
            </a:pPr>
            <a:r>
              <a:rPr lang="en-US" sz="2553">
                <a:solidFill>
                  <a:srgbClr val="364F2D"/>
                </a:solidFill>
                <a:latin typeface="Canva Sans"/>
                <a:ea typeface="Canva Sans"/>
                <a:cs typeface="Canva Sans"/>
                <a:sym typeface="Canva Sans"/>
              </a:rPr>
              <a:t>laboju un veidoju valodas gramatiskās formas;</a:t>
            </a:r>
          </a:p>
          <a:p>
            <a:pPr marL="551301" lvl="1" indent="-275651" algn="l">
              <a:lnSpc>
                <a:spcPts val="3574"/>
              </a:lnSpc>
              <a:spcBef>
                <a:spcPct val="0"/>
              </a:spcBef>
              <a:buFont typeface="Arial"/>
              <a:buChar char="•"/>
            </a:pPr>
            <a:r>
              <a:rPr lang="en-US" sz="2553">
                <a:solidFill>
                  <a:srgbClr val="364F2D"/>
                </a:solidFill>
                <a:latin typeface="Canva Sans"/>
                <a:ea typeface="Canva Sans"/>
                <a:cs typeface="Canva Sans"/>
                <a:sym typeface="Canva Sans"/>
              </a:rPr>
              <a:t>attīstu frāzi, saistīto runu un stāstītprasmi.</a:t>
            </a:r>
          </a:p>
        </p:txBody>
      </p:sp>
      <p:sp>
        <p:nvSpPr>
          <p:cNvPr id="16" name="TextBox 16"/>
          <p:cNvSpPr txBox="1"/>
          <p:nvPr/>
        </p:nvSpPr>
        <p:spPr>
          <a:xfrm>
            <a:off x="8945997" y="2264172"/>
            <a:ext cx="6914923" cy="6546943"/>
          </a:xfrm>
          <a:prstGeom prst="rect">
            <a:avLst/>
          </a:prstGeom>
        </p:spPr>
        <p:txBody>
          <a:bodyPr lIns="0" tIns="0" rIns="0" bIns="0" rtlCol="0" anchor="t">
            <a:spAutoFit/>
          </a:bodyPr>
          <a:lstStyle/>
          <a:p>
            <a:pPr algn="ctr">
              <a:lnSpc>
                <a:spcPts val="4019"/>
              </a:lnSpc>
              <a:spcBef>
                <a:spcPct val="0"/>
              </a:spcBef>
            </a:pPr>
            <a:r>
              <a:rPr lang="en-US" sz="2871" b="1">
                <a:solidFill>
                  <a:srgbClr val="364F2D"/>
                </a:solidFill>
                <a:latin typeface="Canva Sans Bold"/>
                <a:ea typeface="Canva Sans Bold"/>
                <a:cs typeface="Canva Sans Bold"/>
                <a:sym typeface="Canva Sans Bold"/>
              </a:rPr>
              <a:t>Darbojoties praktiski, bērni papildus</a:t>
            </a:r>
          </a:p>
          <a:p>
            <a:pPr marL="619922" lvl="1" indent="-309961" algn="l">
              <a:lnSpc>
                <a:spcPts val="4019"/>
              </a:lnSpc>
              <a:buFont typeface="Arial"/>
              <a:buChar char="•"/>
            </a:pPr>
            <a:r>
              <a:rPr lang="en-US" sz="2871">
                <a:solidFill>
                  <a:srgbClr val="364F2D"/>
                </a:solidFill>
                <a:latin typeface="Canva Sans"/>
                <a:ea typeface="Canva Sans"/>
                <a:cs typeface="Canva Sans"/>
                <a:sym typeface="Canva Sans"/>
              </a:rPr>
              <a:t>attīsta kustību koordināciju un kontroli;</a:t>
            </a:r>
          </a:p>
          <a:p>
            <a:pPr marL="619922" lvl="1" indent="-309961" algn="l">
              <a:lnSpc>
                <a:spcPts val="4019"/>
              </a:lnSpc>
              <a:spcBef>
                <a:spcPct val="0"/>
              </a:spcBef>
              <a:buFont typeface="Arial"/>
              <a:buChar char="•"/>
            </a:pPr>
            <a:r>
              <a:rPr lang="en-US" sz="2871">
                <a:solidFill>
                  <a:srgbClr val="364F2D"/>
                </a:solidFill>
                <a:latin typeface="Canva Sans"/>
                <a:ea typeface="Canva Sans"/>
                <a:cs typeface="Canva Sans"/>
                <a:sym typeface="Canva Sans"/>
              </a:rPr>
              <a:t>trenē rakstīšanā iesaistītos pirkstus;</a:t>
            </a:r>
          </a:p>
          <a:p>
            <a:pPr marL="619922" lvl="1" indent="-309961" algn="l">
              <a:lnSpc>
                <a:spcPts val="4019"/>
              </a:lnSpc>
              <a:spcBef>
                <a:spcPct val="0"/>
              </a:spcBef>
              <a:buFont typeface="Arial"/>
              <a:buChar char="•"/>
            </a:pPr>
            <a:r>
              <a:rPr lang="en-US" sz="2871">
                <a:solidFill>
                  <a:srgbClr val="364F2D"/>
                </a:solidFill>
                <a:latin typeface="Canva Sans"/>
                <a:ea typeface="Canva Sans"/>
                <a:cs typeface="Canva Sans"/>
                <a:sym typeface="Canva Sans"/>
              </a:rPr>
              <a:t>apgūst virzienu no kreisās puses uz labo;</a:t>
            </a:r>
          </a:p>
          <a:p>
            <a:pPr marL="619922" lvl="1" indent="-309961" algn="l">
              <a:lnSpc>
                <a:spcPts val="4019"/>
              </a:lnSpc>
              <a:spcBef>
                <a:spcPct val="0"/>
              </a:spcBef>
              <a:buFont typeface="Arial"/>
              <a:buChar char="•"/>
            </a:pPr>
            <a:r>
              <a:rPr lang="en-US" sz="2871">
                <a:solidFill>
                  <a:srgbClr val="364F2D"/>
                </a:solidFill>
                <a:latin typeface="Canva Sans"/>
                <a:ea typeface="Canva Sans"/>
                <a:cs typeface="Canva Sans"/>
                <a:sym typeface="Canva Sans"/>
              </a:rPr>
              <a:t>attīsta redzes – rokas koordināciju;</a:t>
            </a:r>
          </a:p>
          <a:p>
            <a:pPr marL="619922" lvl="1" indent="-309961" algn="l">
              <a:lnSpc>
                <a:spcPts val="4019"/>
              </a:lnSpc>
              <a:spcBef>
                <a:spcPct val="0"/>
              </a:spcBef>
              <a:buFont typeface="Arial"/>
              <a:buChar char="•"/>
            </a:pPr>
            <a:r>
              <a:rPr lang="en-US" sz="2871">
                <a:solidFill>
                  <a:srgbClr val="364F2D"/>
                </a:solidFill>
                <a:latin typeface="Canva Sans"/>
                <a:ea typeface="Canva Sans"/>
                <a:cs typeface="Canva Sans"/>
                <a:sym typeface="Canva Sans"/>
              </a:rPr>
              <a:t>mācās organizēt savu darbiņu;</a:t>
            </a:r>
          </a:p>
          <a:p>
            <a:pPr marL="619922" lvl="1" indent="-309961" algn="l">
              <a:lnSpc>
                <a:spcPts val="4019"/>
              </a:lnSpc>
              <a:spcBef>
                <a:spcPct val="0"/>
              </a:spcBef>
              <a:buFont typeface="Arial"/>
              <a:buChar char="•"/>
            </a:pPr>
            <a:r>
              <a:rPr lang="en-US" sz="2871">
                <a:solidFill>
                  <a:srgbClr val="364F2D"/>
                </a:solidFill>
                <a:latin typeface="Canva Sans"/>
                <a:ea typeface="Canva Sans"/>
                <a:cs typeface="Canva Sans"/>
                <a:sym typeface="Canva Sans"/>
              </a:rPr>
              <a:t>iegūst motivāciju;</a:t>
            </a:r>
          </a:p>
          <a:p>
            <a:pPr marL="619922" lvl="1" indent="-309961" algn="l">
              <a:lnSpc>
                <a:spcPts val="4019"/>
              </a:lnSpc>
              <a:spcBef>
                <a:spcPct val="0"/>
              </a:spcBef>
              <a:buFont typeface="Arial"/>
              <a:buChar char="•"/>
            </a:pPr>
            <a:r>
              <a:rPr lang="en-US" sz="2871">
                <a:solidFill>
                  <a:srgbClr val="364F2D"/>
                </a:solidFill>
                <a:latin typeface="Canva Sans"/>
                <a:ea typeface="Canva Sans"/>
                <a:cs typeface="Canva Sans"/>
                <a:sym typeface="Canva Sans"/>
              </a:rPr>
              <a:t>koncentrējas darbam;</a:t>
            </a:r>
          </a:p>
          <a:p>
            <a:pPr marL="619922" lvl="1" indent="-309961" algn="l">
              <a:lnSpc>
                <a:spcPts val="4019"/>
              </a:lnSpc>
              <a:spcBef>
                <a:spcPct val="0"/>
              </a:spcBef>
              <a:buFont typeface="Arial"/>
              <a:buChar char="•"/>
            </a:pPr>
            <a:r>
              <a:rPr lang="en-US" sz="2871">
                <a:solidFill>
                  <a:srgbClr val="364F2D"/>
                </a:solidFill>
                <a:latin typeface="Canva Sans"/>
                <a:ea typeface="Canva Sans"/>
                <a:cs typeface="Canva Sans"/>
                <a:sym typeface="Canva Sans"/>
              </a:rPr>
              <a:t>kļūst aktīvi;</a:t>
            </a:r>
          </a:p>
          <a:p>
            <a:pPr marL="619922" lvl="1" indent="-309961" algn="l">
              <a:lnSpc>
                <a:spcPts val="4019"/>
              </a:lnSpc>
              <a:spcBef>
                <a:spcPct val="0"/>
              </a:spcBef>
              <a:buFont typeface="Arial"/>
              <a:buChar char="•"/>
            </a:pPr>
            <a:r>
              <a:rPr lang="en-US" sz="2871">
                <a:solidFill>
                  <a:srgbClr val="364F2D"/>
                </a:solidFill>
                <a:latin typeface="Canva Sans"/>
                <a:ea typeface="Canva Sans"/>
                <a:cs typeface="Canva Sans"/>
                <a:sym typeface="Canva Sans"/>
              </a:rPr>
              <a:t>apzinās, ka paši spēj padarīt uzdevumu līdz galam.</a:t>
            </a:r>
          </a:p>
        </p:txBody>
      </p:sp>
      <p:sp>
        <p:nvSpPr>
          <p:cNvPr id="17" name="TextBox 17"/>
          <p:cNvSpPr txBox="1"/>
          <p:nvPr/>
        </p:nvSpPr>
        <p:spPr>
          <a:xfrm>
            <a:off x="1567170" y="9214106"/>
            <a:ext cx="15925949" cy="497840"/>
          </a:xfrm>
          <a:prstGeom prst="rect">
            <a:avLst/>
          </a:prstGeom>
        </p:spPr>
        <p:txBody>
          <a:bodyPr lIns="0" tIns="0" rIns="0" bIns="0" rtlCol="0" anchor="t">
            <a:spAutoFit/>
          </a:bodyPr>
          <a:lstStyle/>
          <a:p>
            <a:pPr algn="ctr">
              <a:lnSpc>
                <a:spcPts val="4060"/>
              </a:lnSpc>
              <a:spcBef>
                <a:spcPct val="0"/>
              </a:spcBef>
            </a:pPr>
            <a:r>
              <a:rPr lang="en-US" sz="2900" b="1">
                <a:solidFill>
                  <a:srgbClr val="364F2D"/>
                </a:solidFill>
                <a:latin typeface="Canva Sans Bold"/>
                <a:ea typeface="Canva Sans Bold"/>
                <a:cs typeface="Canva Sans Bold"/>
                <a:sym typeface="Canva Sans Bold"/>
              </a:rPr>
              <a:t>Lai šis darbs izdotos pēc iespējas veiksmīgāk – izmantoju dažādus didaktiskos materiālus.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2700000">
            <a:off x="13645788" y="-3017577"/>
            <a:ext cx="16322154" cy="16322154"/>
          </a:xfrm>
          <a:custGeom>
            <a:avLst/>
            <a:gdLst/>
            <a:ahLst/>
            <a:cxnLst/>
            <a:rect l="l" t="t" r="r" b="b"/>
            <a:pathLst>
              <a:path w="16322154" h="16322154">
                <a:moveTo>
                  <a:pt x="0" y="0"/>
                </a:moveTo>
                <a:lnTo>
                  <a:pt x="16322154" y="0"/>
                </a:lnTo>
                <a:lnTo>
                  <a:pt x="16322154" y="16322154"/>
                </a:lnTo>
                <a:lnTo>
                  <a:pt x="0" y="1632215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rot="-8439967">
            <a:off x="-2061474" y="2094864"/>
            <a:ext cx="3494091" cy="6352892"/>
          </a:xfrm>
          <a:custGeom>
            <a:avLst/>
            <a:gdLst/>
            <a:ahLst/>
            <a:cxnLst/>
            <a:rect l="l" t="t" r="r" b="b"/>
            <a:pathLst>
              <a:path w="3494091" h="6352892">
                <a:moveTo>
                  <a:pt x="0" y="0"/>
                </a:moveTo>
                <a:lnTo>
                  <a:pt x="3494090" y="0"/>
                </a:lnTo>
                <a:lnTo>
                  <a:pt x="3494090" y="6352892"/>
                </a:lnTo>
                <a:lnTo>
                  <a:pt x="0" y="6352892"/>
                </a:lnTo>
                <a:lnTo>
                  <a:pt x="0" y="0"/>
                </a:lnTo>
                <a:close/>
              </a:path>
            </a:pathLst>
          </a:custGeom>
          <a:blipFill>
            <a:blip r:embed="rId4">
              <a:extLst>
                <a:ext uri="{96DAC541-7B7A-43D3-8B79-37D633B846F1}">
                  <asvg:svgBlip xmlns:asvg="http://schemas.microsoft.com/office/drawing/2016/SVG/main" r:embed="rId5"/>
                </a:ext>
              </a:extLst>
            </a:blip>
            <a:stretch>
              <a:fillRect/>
            </a:stretch>
          </a:blipFill>
          <a:ln cap="sq">
            <a:noFill/>
            <a:prstDash val="solid"/>
            <a:miter/>
          </a:ln>
        </p:spPr>
      </p:sp>
      <p:sp>
        <p:nvSpPr>
          <p:cNvPr id="4" name="Freeform 4"/>
          <p:cNvSpPr/>
          <p:nvPr/>
        </p:nvSpPr>
        <p:spPr>
          <a:xfrm rot="-8439967">
            <a:off x="17158478" y="302196"/>
            <a:ext cx="3494091" cy="6352892"/>
          </a:xfrm>
          <a:custGeom>
            <a:avLst/>
            <a:gdLst/>
            <a:ahLst/>
            <a:cxnLst/>
            <a:rect l="l" t="t" r="r" b="b"/>
            <a:pathLst>
              <a:path w="3494091" h="6352892">
                <a:moveTo>
                  <a:pt x="0" y="0"/>
                </a:moveTo>
                <a:lnTo>
                  <a:pt x="3494091" y="0"/>
                </a:lnTo>
                <a:lnTo>
                  <a:pt x="3494091" y="6352892"/>
                </a:lnTo>
                <a:lnTo>
                  <a:pt x="0" y="635289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5" name="Group 5"/>
          <p:cNvGrpSpPr/>
          <p:nvPr/>
        </p:nvGrpSpPr>
        <p:grpSpPr>
          <a:xfrm>
            <a:off x="-488108" y="8043903"/>
            <a:ext cx="2464771" cy="3336085"/>
            <a:chOff x="0" y="0"/>
            <a:chExt cx="3286362" cy="4448113"/>
          </a:xfrm>
        </p:grpSpPr>
        <p:sp>
          <p:nvSpPr>
            <p:cNvPr id="6" name="Freeform 6"/>
            <p:cNvSpPr/>
            <p:nvPr/>
          </p:nvSpPr>
          <p:spPr>
            <a:xfrm>
              <a:off x="387734" y="0"/>
              <a:ext cx="2833173" cy="2737554"/>
            </a:xfrm>
            <a:custGeom>
              <a:avLst/>
              <a:gdLst/>
              <a:ahLst/>
              <a:cxnLst/>
              <a:rect l="l" t="t" r="r" b="b"/>
              <a:pathLst>
                <a:path w="2833173" h="2737554">
                  <a:moveTo>
                    <a:pt x="0" y="0"/>
                  </a:moveTo>
                  <a:lnTo>
                    <a:pt x="2833173" y="0"/>
                  </a:lnTo>
                  <a:lnTo>
                    <a:pt x="2833173" y="2737554"/>
                  </a:lnTo>
                  <a:lnTo>
                    <a:pt x="0" y="273755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7" name="Freeform 7"/>
            <p:cNvSpPr/>
            <p:nvPr/>
          </p:nvSpPr>
          <p:spPr>
            <a:xfrm rot="2903305">
              <a:off x="458059" y="1656465"/>
              <a:ext cx="2370244" cy="2290248"/>
            </a:xfrm>
            <a:custGeom>
              <a:avLst/>
              <a:gdLst/>
              <a:ahLst/>
              <a:cxnLst/>
              <a:rect l="l" t="t" r="r" b="b"/>
              <a:pathLst>
                <a:path w="2370244" h="2290248">
                  <a:moveTo>
                    <a:pt x="0" y="0"/>
                  </a:moveTo>
                  <a:lnTo>
                    <a:pt x="2370244" y="0"/>
                  </a:lnTo>
                  <a:lnTo>
                    <a:pt x="2370244" y="2290248"/>
                  </a:lnTo>
                  <a:lnTo>
                    <a:pt x="0" y="2290248"/>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grpSp>
      <p:grpSp>
        <p:nvGrpSpPr>
          <p:cNvPr id="8" name="Group 8"/>
          <p:cNvGrpSpPr/>
          <p:nvPr/>
        </p:nvGrpSpPr>
        <p:grpSpPr>
          <a:xfrm rot="-10655737">
            <a:off x="16348319" y="-1151297"/>
            <a:ext cx="2990573" cy="4047761"/>
            <a:chOff x="0" y="0"/>
            <a:chExt cx="3987430" cy="5397015"/>
          </a:xfrm>
        </p:grpSpPr>
        <p:sp>
          <p:nvSpPr>
            <p:cNvPr id="9" name="Freeform 9"/>
            <p:cNvSpPr/>
            <p:nvPr/>
          </p:nvSpPr>
          <p:spPr>
            <a:xfrm>
              <a:off x="470448" y="0"/>
              <a:ext cx="3437565" cy="3321547"/>
            </a:xfrm>
            <a:custGeom>
              <a:avLst/>
              <a:gdLst/>
              <a:ahLst/>
              <a:cxnLst/>
              <a:rect l="l" t="t" r="r" b="b"/>
              <a:pathLst>
                <a:path w="3437565" h="3321547">
                  <a:moveTo>
                    <a:pt x="0" y="0"/>
                  </a:moveTo>
                  <a:lnTo>
                    <a:pt x="3437565" y="0"/>
                  </a:lnTo>
                  <a:lnTo>
                    <a:pt x="3437565" y="3321547"/>
                  </a:lnTo>
                  <a:lnTo>
                    <a:pt x="0" y="3321547"/>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10" name="Freeform 10"/>
            <p:cNvSpPr/>
            <p:nvPr/>
          </p:nvSpPr>
          <p:spPr>
            <a:xfrm rot="2903305">
              <a:off x="555775" y="2009833"/>
              <a:ext cx="2875881" cy="2778820"/>
            </a:xfrm>
            <a:custGeom>
              <a:avLst/>
              <a:gdLst/>
              <a:ahLst/>
              <a:cxnLst/>
              <a:rect l="l" t="t" r="r" b="b"/>
              <a:pathLst>
                <a:path w="2875881" h="2778820">
                  <a:moveTo>
                    <a:pt x="0" y="0"/>
                  </a:moveTo>
                  <a:lnTo>
                    <a:pt x="2875880" y="0"/>
                  </a:lnTo>
                  <a:lnTo>
                    <a:pt x="2875880" y="2778820"/>
                  </a:lnTo>
                  <a:lnTo>
                    <a:pt x="0" y="277882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grpSp>
      <p:sp>
        <p:nvSpPr>
          <p:cNvPr id="11" name="Freeform 11"/>
          <p:cNvSpPr/>
          <p:nvPr/>
        </p:nvSpPr>
        <p:spPr>
          <a:xfrm rot="-1616693">
            <a:off x="16796346" y="1797334"/>
            <a:ext cx="2094517" cy="3756982"/>
          </a:xfrm>
          <a:custGeom>
            <a:avLst/>
            <a:gdLst/>
            <a:ahLst/>
            <a:cxnLst/>
            <a:rect l="l" t="t" r="r" b="b"/>
            <a:pathLst>
              <a:path w="2094517" h="3756982">
                <a:moveTo>
                  <a:pt x="0" y="0"/>
                </a:moveTo>
                <a:lnTo>
                  <a:pt x="2094518" y="0"/>
                </a:lnTo>
                <a:lnTo>
                  <a:pt x="2094518" y="3756982"/>
                </a:lnTo>
                <a:lnTo>
                  <a:pt x="0" y="3756982"/>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12" name="Freeform 12"/>
          <p:cNvSpPr/>
          <p:nvPr/>
        </p:nvSpPr>
        <p:spPr>
          <a:xfrm rot="1353883" flipH="1">
            <a:off x="-617908" y="5164367"/>
            <a:ext cx="2094517" cy="3756982"/>
          </a:xfrm>
          <a:custGeom>
            <a:avLst/>
            <a:gdLst/>
            <a:ahLst/>
            <a:cxnLst/>
            <a:rect l="l" t="t" r="r" b="b"/>
            <a:pathLst>
              <a:path w="2094517" h="3756982">
                <a:moveTo>
                  <a:pt x="2094517" y="0"/>
                </a:moveTo>
                <a:lnTo>
                  <a:pt x="0" y="0"/>
                </a:lnTo>
                <a:lnTo>
                  <a:pt x="0" y="3756982"/>
                </a:lnTo>
                <a:lnTo>
                  <a:pt x="2094517" y="3756982"/>
                </a:lnTo>
                <a:lnTo>
                  <a:pt x="2094517" y="0"/>
                </a:lnTo>
                <a:close/>
              </a:path>
            </a:pathLst>
          </a:custGeom>
          <a:blipFill>
            <a:blip r:embed="rId12">
              <a:extLst>
                <a:ext uri="{96DAC541-7B7A-43D3-8B79-37D633B846F1}">
                  <asvg:svgBlip xmlns:asvg="http://schemas.microsoft.com/office/drawing/2016/SVG/main" r:embed="rId13"/>
                </a:ext>
              </a:extLst>
            </a:blip>
            <a:stretch>
              <a:fillRect/>
            </a:stretch>
          </a:blipFill>
        </p:spPr>
      </p:sp>
      <p:sp>
        <p:nvSpPr>
          <p:cNvPr id="13" name="Freeform 13"/>
          <p:cNvSpPr/>
          <p:nvPr/>
        </p:nvSpPr>
        <p:spPr>
          <a:xfrm rot="2443776">
            <a:off x="-3533271" y="-2952704"/>
            <a:ext cx="6090326" cy="5734260"/>
          </a:xfrm>
          <a:custGeom>
            <a:avLst/>
            <a:gdLst/>
            <a:ahLst/>
            <a:cxnLst/>
            <a:rect l="l" t="t" r="r" b="b"/>
            <a:pathLst>
              <a:path w="6090326" h="5734260">
                <a:moveTo>
                  <a:pt x="0" y="0"/>
                </a:moveTo>
                <a:lnTo>
                  <a:pt x="6090326" y="0"/>
                </a:lnTo>
                <a:lnTo>
                  <a:pt x="6090326" y="5734260"/>
                </a:lnTo>
                <a:lnTo>
                  <a:pt x="0" y="5734260"/>
                </a:lnTo>
                <a:lnTo>
                  <a:pt x="0" y="0"/>
                </a:lnTo>
                <a:close/>
              </a:path>
            </a:pathLst>
          </a:custGeom>
          <a:blipFill>
            <a:blip r:embed="rId14"/>
            <a:stretch>
              <a:fillRect/>
            </a:stretch>
          </a:blipFill>
        </p:spPr>
      </p:sp>
      <p:sp>
        <p:nvSpPr>
          <p:cNvPr id="14" name="TextBox 14"/>
          <p:cNvSpPr txBox="1"/>
          <p:nvPr/>
        </p:nvSpPr>
        <p:spPr>
          <a:xfrm>
            <a:off x="1172018" y="1038225"/>
            <a:ext cx="15692805" cy="8804125"/>
          </a:xfrm>
          <a:prstGeom prst="rect">
            <a:avLst/>
          </a:prstGeom>
        </p:spPr>
        <p:txBody>
          <a:bodyPr lIns="0" tIns="0" rIns="0" bIns="0" rtlCol="0" anchor="t">
            <a:spAutoFit/>
          </a:bodyPr>
          <a:lstStyle/>
          <a:p>
            <a:pPr algn="ctr">
              <a:lnSpc>
                <a:spcPts val="5830"/>
              </a:lnSpc>
            </a:pPr>
            <a:r>
              <a:rPr lang="en-US" sz="4941" spc="83">
                <a:solidFill>
                  <a:srgbClr val="364F2D"/>
                </a:solidFill>
                <a:latin typeface="Canva Sans"/>
                <a:ea typeface="Canva Sans"/>
                <a:cs typeface="Canva Sans"/>
                <a:sym typeface="Canva Sans"/>
              </a:rPr>
              <a:t>Didaktisko materiālu izmantošanas pamatā ir princips: no materiālā, aptaustāmā uz abstrakto – simbolisko. Darbojoties ar tiem, tiek paplašināts bērna vārdu krājums, attīstīta fonemātiskā dzirde, stāstītprasme, un veidojas līdzskaņu salīdzināšanas un diferencēšanas prasme.</a:t>
            </a:r>
          </a:p>
          <a:p>
            <a:pPr algn="ctr">
              <a:lnSpc>
                <a:spcPts val="5830"/>
              </a:lnSpc>
            </a:pPr>
            <a:r>
              <a:rPr lang="en-US" sz="4941" spc="83">
                <a:solidFill>
                  <a:srgbClr val="364F2D"/>
                </a:solidFill>
                <a:latin typeface="Canva Sans"/>
                <a:ea typeface="Canva Sans"/>
                <a:cs typeface="Canva Sans"/>
                <a:sym typeface="Canva Sans"/>
              </a:rPr>
              <a:t> Bērns apgūst veselus vārdus un intuitīvi lasa. To nodrošina iespēja salīdzināt vārda vizuālo attēlu ar tā skanējumu un rakstību.</a:t>
            </a:r>
          </a:p>
          <a:p>
            <a:pPr algn="ctr">
              <a:lnSpc>
                <a:spcPts val="5830"/>
              </a:lnSpc>
            </a:pPr>
            <a:r>
              <a:rPr lang="en-US" sz="4941" spc="83">
                <a:solidFill>
                  <a:srgbClr val="364F2D"/>
                </a:solidFill>
                <a:latin typeface="Canva Sans"/>
                <a:ea typeface="Canva Sans"/>
                <a:cs typeface="Canva Sans"/>
                <a:sym typeface="Canva Sans"/>
              </a:rPr>
              <a:t> Veicot uzdevumus bērni veido pašpārbaudes prasmi un tādējādi pārliecinās par veiktā pareizību.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2700000">
            <a:off x="13645788" y="-3017577"/>
            <a:ext cx="16322154" cy="16322154"/>
          </a:xfrm>
          <a:custGeom>
            <a:avLst/>
            <a:gdLst/>
            <a:ahLst/>
            <a:cxnLst/>
            <a:rect l="l" t="t" r="r" b="b"/>
            <a:pathLst>
              <a:path w="16322154" h="16322154">
                <a:moveTo>
                  <a:pt x="0" y="0"/>
                </a:moveTo>
                <a:lnTo>
                  <a:pt x="16322154" y="0"/>
                </a:lnTo>
                <a:lnTo>
                  <a:pt x="16322154" y="16322154"/>
                </a:lnTo>
                <a:lnTo>
                  <a:pt x="0" y="1632215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rot="-8439967">
            <a:off x="-2061474" y="2094864"/>
            <a:ext cx="3494091" cy="6352892"/>
          </a:xfrm>
          <a:custGeom>
            <a:avLst/>
            <a:gdLst/>
            <a:ahLst/>
            <a:cxnLst/>
            <a:rect l="l" t="t" r="r" b="b"/>
            <a:pathLst>
              <a:path w="3494091" h="6352892">
                <a:moveTo>
                  <a:pt x="0" y="0"/>
                </a:moveTo>
                <a:lnTo>
                  <a:pt x="3494090" y="0"/>
                </a:lnTo>
                <a:lnTo>
                  <a:pt x="3494090" y="6352892"/>
                </a:lnTo>
                <a:lnTo>
                  <a:pt x="0" y="6352892"/>
                </a:lnTo>
                <a:lnTo>
                  <a:pt x="0" y="0"/>
                </a:lnTo>
                <a:close/>
              </a:path>
            </a:pathLst>
          </a:custGeom>
          <a:blipFill>
            <a:blip r:embed="rId4">
              <a:extLst>
                <a:ext uri="{96DAC541-7B7A-43D3-8B79-37D633B846F1}">
                  <asvg:svgBlip xmlns:asvg="http://schemas.microsoft.com/office/drawing/2016/SVG/main" r:embed="rId5"/>
                </a:ext>
              </a:extLst>
            </a:blip>
            <a:stretch>
              <a:fillRect/>
            </a:stretch>
          </a:blipFill>
          <a:ln cap="sq">
            <a:noFill/>
            <a:prstDash val="solid"/>
            <a:miter/>
          </a:ln>
        </p:spPr>
      </p:sp>
      <p:sp>
        <p:nvSpPr>
          <p:cNvPr id="4" name="Freeform 4"/>
          <p:cNvSpPr/>
          <p:nvPr/>
        </p:nvSpPr>
        <p:spPr>
          <a:xfrm rot="-8439967">
            <a:off x="17158478" y="302196"/>
            <a:ext cx="3494091" cy="6352892"/>
          </a:xfrm>
          <a:custGeom>
            <a:avLst/>
            <a:gdLst/>
            <a:ahLst/>
            <a:cxnLst/>
            <a:rect l="l" t="t" r="r" b="b"/>
            <a:pathLst>
              <a:path w="3494091" h="6352892">
                <a:moveTo>
                  <a:pt x="0" y="0"/>
                </a:moveTo>
                <a:lnTo>
                  <a:pt x="3494091" y="0"/>
                </a:lnTo>
                <a:lnTo>
                  <a:pt x="3494091" y="6352892"/>
                </a:lnTo>
                <a:lnTo>
                  <a:pt x="0" y="635289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5" name="Group 5"/>
          <p:cNvGrpSpPr/>
          <p:nvPr/>
        </p:nvGrpSpPr>
        <p:grpSpPr>
          <a:xfrm>
            <a:off x="-488108" y="8043903"/>
            <a:ext cx="2464771" cy="3336085"/>
            <a:chOff x="0" y="0"/>
            <a:chExt cx="3286362" cy="4448113"/>
          </a:xfrm>
        </p:grpSpPr>
        <p:sp>
          <p:nvSpPr>
            <p:cNvPr id="6" name="Freeform 6"/>
            <p:cNvSpPr/>
            <p:nvPr/>
          </p:nvSpPr>
          <p:spPr>
            <a:xfrm>
              <a:off x="387734" y="0"/>
              <a:ext cx="2833173" cy="2737554"/>
            </a:xfrm>
            <a:custGeom>
              <a:avLst/>
              <a:gdLst/>
              <a:ahLst/>
              <a:cxnLst/>
              <a:rect l="l" t="t" r="r" b="b"/>
              <a:pathLst>
                <a:path w="2833173" h="2737554">
                  <a:moveTo>
                    <a:pt x="0" y="0"/>
                  </a:moveTo>
                  <a:lnTo>
                    <a:pt x="2833173" y="0"/>
                  </a:lnTo>
                  <a:lnTo>
                    <a:pt x="2833173" y="2737554"/>
                  </a:lnTo>
                  <a:lnTo>
                    <a:pt x="0" y="273755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7" name="Freeform 7"/>
            <p:cNvSpPr/>
            <p:nvPr/>
          </p:nvSpPr>
          <p:spPr>
            <a:xfrm rot="2903305">
              <a:off x="458059" y="1656465"/>
              <a:ext cx="2370244" cy="2290248"/>
            </a:xfrm>
            <a:custGeom>
              <a:avLst/>
              <a:gdLst/>
              <a:ahLst/>
              <a:cxnLst/>
              <a:rect l="l" t="t" r="r" b="b"/>
              <a:pathLst>
                <a:path w="2370244" h="2290248">
                  <a:moveTo>
                    <a:pt x="0" y="0"/>
                  </a:moveTo>
                  <a:lnTo>
                    <a:pt x="2370244" y="0"/>
                  </a:lnTo>
                  <a:lnTo>
                    <a:pt x="2370244" y="2290248"/>
                  </a:lnTo>
                  <a:lnTo>
                    <a:pt x="0" y="2290248"/>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grpSp>
      <p:grpSp>
        <p:nvGrpSpPr>
          <p:cNvPr id="8" name="Group 8"/>
          <p:cNvGrpSpPr/>
          <p:nvPr/>
        </p:nvGrpSpPr>
        <p:grpSpPr>
          <a:xfrm rot="-10655737">
            <a:off x="15599879" y="-1262767"/>
            <a:ext cx="2990573" cy="4047761"/>
            <a:chOff x="0" y="0"/>
            <a:chExt cx="3987430" cy="5397015"/>
          </a:xfrm>
        </p:grpSpPr>
        <p:sp>
          <p:nvSpPr>
            <p:cNvPr id="9" name="Freeform 9"/>
            <p:cNvSpPr/>
            <p:nvPr/>
          </p:nvSpPr>
          <p:spPr>
            <a:xfrm>
              <a:off x="470448" y="0"/>
              <a:ext cx="3437565" cy="3321547"/>
            </a:xfrm>
            <a:custGeom>
              <a:avLst/>
              <a:gdLst/>
              <a:ahLst/>
              <a:cxnLst/>
              <a:rect l="l" t="t" r="r" b="b"/>
              <a:pathLst>
                <a:path w="3437565" h="3321547">
                  <a:moveTo>
                    <a:pt x="0" y="0"/>
                  </a:moveTo>
                  <a:lnTo>
                    <a:pt x="3437565" y="0"/>
                  </a:lnTo>
                  <a:lnTo>
                    <a:pt x="3437565" y="3321547"/>
                  </a:lnTo>
                  <a:lnTo>
                    <a:pt x="0" y="3321547"/>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10" name="Freeform 10"/>
            <p:cNvSpPr/>
            <p:nvPr/>
          </p:nvSpPr>
          <p:spPr>
            <a:xfrm rot="2903305">
              <a:off x="555775" y="2009833"/>
              <a:ext cx="2875881" cy="2778820"/>
            </a:xfrm>
            <a:custGeom>
              <a:avLst/>
              <a:gdLst/>
              <a:ahLst/>
              <a:cxnLst/>
              <a:rect l="l" t="t" r="r" b="b"/>
              <a:pathLst>
                <a:path w="2875881" h="2778820">
                  <a:moveTo>
                    <a:pt x="0" y="0"/>
                  </a:moveTo>
                  <a:lnTo>
                    <a:pt x="2875880" y="0"/>
                  </a:lnTo>
                  <a:lnTo>
                    <a:pt x="2875880" y="2778820"/>
                  </a:lnTo>
                  <a:lnTo>
                    <a:pt x="0" y="277882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grpSp>
      <p:sp>
        <p:nvSpPr>
          <p:cNvPr id="11" name="Freeform 11"/>
          <p:cNvSpPr/>
          <p:nvPr/>
        </p:nvSpPr>
        <p:spPr>
          <a:xfrm rot="-1616693">
            <a:off x="15991528" y="967452"/>
            <a:ext cx="2094517" cy="3756982"/>
          </a:xfrm>
          <a:custGeom>
            <a:avLst/>
            <a:gdLst/>
            <a:ahLst/>
            <a:cxnLst/>
            <a:rect l="l" t="t" r="r" b="b"/>
            <a:pathLst>
              <a:path w="2094517" h="3756982">
                <a:moveTo>
                  <a:pt x="0" y="0"/>
                </a:moveTo>
                <a:lnTo>
                  <a:pt x="2094517" y="0"/>
                </a:lnTo>
                <a:lnTo>
                  <a:pt x="2094517" y="3756982"/>
                </a:lnTo>
                <a:lnTo>
                  <a:pt x="0" y="3756982"/>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12" name="Freeform 12"/>
          <p:cNvSpPr/>
          <p:nvPr/>
        </p:nvSpPr>
        <p:spPr>
          <a:xfrm rot="1353883" flipH="1">
            <a:off x="-617908" y="5164367"/>
            <a:ext cx="2094517" cy="3756982"/>
          </a:xfrm>
          <a:custGeom>
            <a:avLst/>
            <a:gdLst/>
            <a:ahLst/>
            <a:cxnLst/>
            <a:rect l="l" t="t" r="r" b="b"/>
            <a:pathLst>
              <a:path w="2094517" h="3756982">
                <a:moveTo>
                  <a:pt x="2094517" y="0"/>
                </a:moveTo>
                <a:lnTo>
                  <a:pt x="0" y="0"/>
                </a:lnTo>
                <a:lnTo>
                  <a:pt x="0" y="3756982"/>
                </a:lnTo>
                <a:lnTo>
                  <a:pt x="2094517" y="3756982"/>
                </a:lnTo>
                <a:lnTo>
                  <a:pt x="2094517" y="0"/>
                </a:lnTo>
                <a:close/>
              </a:path>
            </a:pathLst>
          </a:custGeom>
          <a:blipFill>
            <a:blip r:embed="rId12">
              <a:extLst>
                <a:ext uri="{96DAC541-7B7A-43D3-8B79-37D633B846F1}">
                  <asvg:svgBlip xmlns:asvg="http://schemas.microsoft.com/office/drawing/2016/SVG/main" r:embed="rId13"/>
                </a:ext>
              </a:extLst>
            </a:blip>
            <a:stretch>
              <a:fillRect/>
            </a:stretch>
          </a:blipFill>
        </p:spPr>
      </p:sp>
      <p:sp>
        <p:nvSpPr>
          <p:cNvPr id="13" name="Freeform 13"/>
          <p:cNvSpPr/>
          <p:nvPr/>
        </p:nvSpPr>
        <p:spPr>
          <a:xfrm rot="2443776">
            <a:off x="-2545835" y="-2664066"/>
            <a:ext cx="6090326" cy="5734260"/>
          </a:xfrm>
          <a:custGeom>
            <a:avLst/>
            <a:gdLst/>
            <a:ahLst/>
            <a:cxnLst/>
            <a:rect l="l" t="t" r="r" b="b"/>
            <a:pathLst>
              <a:path w="6090326" h="5734260">
                <a:moveTo>
                  <a:pt x="0" y="0"/>
                </a:moveTo>
                <a:lnTo>
                  <a:pt x="6090326" y="0"/>
                </a:lnTo>
                <a:lnTo>
                  <a:pt x="6090326" y="5734260"/>
                </a:lnTo>
                <a:lnTo>
                  <a:pt x="0" y="5734260"/>
                </a:lnTo>
                <a:lnTo>
                  <a:pt x="0" y="0"/>
                </a:lnTo>
                <a:close/>
              </a:path>
            </a:pathLst>
          </a:custGeom>
          <a:blipFill>
            <a:blip r:embed="rId14"/>
            <a:stretch>
              <a:fillRect/>
            </a:stretch>
          </a:blipFill>
        </p:spPr>
      </p:sp>
      <p:sp>
        <p:nvSpPr>
          <p:cNvPr id="14" name="Freeform 14"/>
          <p:cNvSpPr/>
          <p:nvPr/>
        </p:nvSpPr>
        <p:spPr>
          <a:xfrm>
            <a:off x="3474281" y="2073291"/>
            <a:ext cx="7627539" cy="4428893"/>
          </a:xfrm>
          <a:custGeom>
            <a:avLst/>
            <a:gdLst/>
            <a:ahLst/>
            <a:cxnLst/>
            <a:rect l="l" t="t" r="r" b="b"/>
            <a:pathLst>
              <a:path w="7627539" h="4428893">
                <a:moveTo>
                  <a:pt x="0" y="0"/>
                </a:moveTo>
                <a:lnTo>
                  <a:pt x="7627538" y="0"/>
                </a:lnTo>
                <a:lnTo>
                  <a:pt x="7627538" y="4428894"/>
                </a:lnTo>
                <a:lnTo>
                  <a:pt x="0" y="4428894"/>
                </a:lnTo>
                <a:lnTo>
                  <a:pt x="0" y="0"/>
                </a:lnTo>
                <a:close/>
              </a:path>
            </a:pathLst>
          </a:custGeom>
          <a:blipFill>
            <a:blip r:embed="rId15"/>
            <a:stretch>
              <a:fillRect/>
            </a:stretch>
          </a:blipFill>
        </p:spPr>
      </p:sp>
      <p:sp>
        <p:nvSpPr>
          <p:cNvPr id="15" name="Freeform 15"/>
          <p:cNvSpPr/>
          <p:nvPr/>
        </p:nvSpPr>
        <p:spPr>
          <a:xfrm>
            <a:off x="3820325" y="6930810"/>
            <a:ext cx="3276943" cy="2665033"/>
          </a:xfrm>
          <a:custGeom>
            <a:avLst/>
            <a:gdLst/>
            <a:ahLst/>
            <a:cxnLst/>
            <a:rect l="l" t="t" r="r" b="b"/>
            <a:pathLst>
              <a:path w="3276943" h="2665033">
                <a:moveTo>
                  <a:pt x="0" y="0"/>
                </a:moveTo>
                <a:lnTo>
                  <a:pt x="3276944" y="0"/>
                </a:lnTo>
                <a:lnTo>
                  <a:pt x="3276944" y="2665032"/>
                </a:lnTo>
                <a:lnTo>
                  <a:pt x="0" y="2665032"/>
                </a:lnTo>
                <a:lnTo>
                  <a:pt x="0" y="0"/>
                </a:lnTo>
                <a:close/>
              </a:path>
            </a:pathLst>
          </a:custGeom>
          <a:blipFill>
            <a:blip r:embed="rId16"/>
            <a:stretch>
              <a:fillRect/>
            </a:stretch>
          </a:blipFill>
        </p:spPr>
      </p:sp>
      <p:sp>
        <p:nvSpPr>
          <p:cNvPr id="16" name="Freeform 16"/>
          <p:cNvSpPr/>
          <p:nvPr/>
        </p:nvSpPr>
        <p:spPr>
          <a:xfrm>
            <a:off x="7711374" y="6732649"/>
            <a:ext cx="2658609" cy="2979297"/>
          </a:xfrm>
          <a:custGeom>
            <a:avLst/>
            <a:gdLst/>
            <a:ahLst/>
            <a:cxnLst/>
            <a:rect l="l" t="t" r="r" b="b"/>
            <a:pathLst>
              <a:path w="2658609" h="2979297">
                <a:moveTo>
                  <a:pt x="0" y="0"/>
                </a:moveTo>
                <a:lnTo>
                  <a:pt x="2658609" y="0"/>
                </a:lnTo>
                <a:lnTo>
                  <a:pt x="2658609" y="2979297"/>
                </a:lnTo>
                <a:lnTo>
                  <a:pt x="0" y="2979297"/>
                </a:lnTo>
                <a:lnTo>
                  <a:pt x="0" y="0"/>
                </a:lnTo>
                <a:close/>
              </a:path>
            </a:pathLst>
          </a:custGeom>
          <a:blipFill>
            <a:blip r:embed="rId17"/>
            <a:stretch>
              <a:fillRect/>
            </a:stretch>
          </a:blipFill>
        </p:spPr>
      </p:sp>
      <p:sp>
        <p:nvSpPr>
          <p:cNvPr id="17" name="TextBox 17"/>
          <p:cNvSpPr txBox="1"/>
          <p:nvPr/>
        </p:nvSpPr>
        <p:spPr>
          <a:xfrm>
            <a:off x="2721788" y="952500"/>
            <a:ext cx="13174563" cy="695961"/>
          </a:xfrm>
          <a:prstGeom prst="rect">
            <a:avLst/>
          </a:prstGeom>
        </p:spPr>
        <p:txBody>
          <a:bodyPr lIns="0" tIns="0" rIns="0" bIns="0" rtlCol="0" anchor="t">
            <a:spAutoFit/>
          </a:bodyPr>
          <a:lstStyle/>
          <a:p>
            <a:pPr algn="ctr">
              <a:lnSpc>
                <a:spcPts val="5739"/>
              </a:lnSpc>
              <a:spcBef>
                <a:spcPct val="0"/>
              </a:spcBef>
            </a:pPr>
            <a:r>
              <a:rPr lang="en-US" sz="4099" b="1">
                <a:solidFill>
                  <a:srgbClr val="364F2D"/>
                </a:solidFill>
                <a:latin typeface="Canva Sans Bold"/>
                <a:ea typeface="Canva Sans Bold"/>
                <a:cs typeface="Canva Sans Bold"/>
                <a:sym typeface="Canva Sans Bold"/>
              </a:rPr>
              <a:t>Didaktiskie materiāli – miofunkcionālie vingrinājumi</a:t>
            </a:r>
          </a:p>
        </p:txBody>
      </p:sp>
      <p:sp>
        <p:nvSpPr>
          <p:cNvPr id="18" name="TextBox 18"/>
          <p:cNvSpPr txBox="1"/>
          <p:nvPr/>
        </p:nvSpPr>
        <p:spPr>
          <a:xfrm>
            <a:off x="10984089" y="3279950"/>
            <a:ext cx="6111076" cy="3916045"/>
          </a:xfrm>
          <a:prstGeom prst="rect">
            <a:avLst/>
          </a:prstGeom>
        </p:spPr>
        <p:txBody>
          <a:bodyPr lIns="0" tIns="0" rIns="0" bIns="0" rtlCol="0" anchor="t">
            <a:spAutoFit/>
          </a:bodyPr>
          <a:lstStyle/>
          <a:p>
            <a:pPr algn="ctr">
              <a:lnSpc>
                <a:spcPts val="5179"/>
              </a:lnSpc>
              <a:spcBef>
                <a:spcPct val="0"/>
              </a:spcBef>
            </a:pPr>
            <a:r>
              <a:rPr lang="en-US" sz="3699">
                <a:solidFill>
                  <a:srgbClr val="364F2D"/>
                </a:solidFill>
                <a:latin typeface="Canva Sans"/>
                <a:ea typeface="Canva Sans"/>
                <a:cs typeface="Canva Sans"/>
                <a:sym typeface="Canva Sans"/>
              </a:rPr>
              <a:t>Ikdienā kā palīgu </a:t>
            </a:r>
          </a:p>
          <a:p>
            <a:pPr algn="ctr">
              <a:lnSpc>
                <a:spcPts val="5179"/>
              </a:lnSpc>
              <a:spcBef>
                <a:spcPct val="0"/>
              </a:spcBef>
            </a:pPr>
            <a:r>
              <a:rPr lang="en-US" sz="3699">
                <a:solidFill>
                  <a:srgbClr val="364F2D"/>
                </a:solidFill>
                <a:latin typeface="Canva Sans"/>
                <a:ea typeface="Canva Sans"/>
                <a:cs typeface="Canva Sans"/>
                <a:sym typeface="Canva Sans"/>
              </a:rPr>
              <a:t>artikulācijas vingrinājumu veikšanai </a:t>
            </a:r>
          </a:p>
          <a:p>
            <a:pPr algn="ctr">
              <a:lnSpc>
                <a:spcPts val="5179"/>
              </a:lnSpc>
              <a:spcBef>
                <a:spcPct val="0"/>
              </a:spcBef>
            </a:pPr>
            <a:r>
              <a:rPr lang="en-US" sz="3699">
                <a:solidFill>
                  <a:srgbClr val="364F2D"/>
                </a:solidFill>
                <a:latin typeface="Canva Sans"/>
                <a:ea typeface="Canva Sans"/>
                <a:cs typeface="Canva Sans"/>
                <a:sym typeface="Canva Sans"/>
              </a:rPr>
              <a:t>izmantoju Jeļenas Pērkones </a:t>
            </a:r>
          </a:p>
          <a:p>
            <a:pPr algn="ctr">
              <a:lnSpc>
                <a:spcPts val="5179"/>
              </a:lnSpc>
              <a:spcBef>
                <a:spcPct val="0"/>
              </a:spcBef>
            </a:pPr>
            <a:r>
              <a:rPr lang="en-US" sz="3699">
                <a:solidFill>
                  <a:srgbClr val="364F2D"/>
                </a:solidFill>
                <a:latin typeface="Canva Sans"/>
                <a:ea typeface="Canva Sans"/>
                <a:cs typeface="Canva Sans"/>
                <a:sym typeface="Canva Sans"/>
              </a:rPr>
              <a:t>Youtube kanālu «Valodiņa»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4442FC-2808-B0BB-74A8-32AFD1F21310}"/>
            </a:ext>
          </a:extLst>
        </p:cNvPr>
        <p:cNvGrpSpPr/>
        <p:nvPr/>
      </p:nvGrpSpPr>
      <p:grpSpPr>
        <a:xfrm>
          <a:off x="0" y="0"/>
          <a:ext cx="0" cy="0"/>
          <a:chOff x="0" y="0"/>
          <a:chExt cx="0" cy="0"/>
        </a:xfrm>
      </p:grpSpPr>
      <p:sp>
        <p:nvSpPr>
          <p:cNvPr id="2" name="Virsraksts 1">
            <a:extLst>
              <a:ext uri="{FF2B5EF4-FFF2-40B4-BE49-F238E27FC236}">
                <a16:creationId xmlns:a16="http://schemas.microsoft.com/office/drawing/2014/main" id="{FE75D780-7458-D448-3AF0-0B89EA8B5465}"/>
              </a:ext>
            </a:extLst>
          </p:cNvPr>
          <p:cNvSpPr>
            <a:spLocks noGrp="1"/>
          </p:cNvSpPr>
          <p:nvPr>
            <p:ph type="title"/>
          </p:nvPr>
        </p:nvSpPr>
        <p:spPr>
          <a:xfrm>
            <a:off x="2286000" y="0"/>
            <a:ext cx="12258600" cy="1579104"/>
          </a:xfrm>
        </p:spPr>
        <p:txBody>
          <a:bodyPr>
            <a:noAutofit/>
          </a:bodyPr>
          <a:lstStyle/>
          <a:p>
            <a:pPr marL="514350" indent="-514350">
              <a:lnSpc>
                <a:spcPct val="150000"/>
              </a:lnSpc>
              <a:spcBef>
                <a:spcPct val="20000"/>
              </a:spcBef>
              <a:defRPr/>
            </a:pPr>
            <a:r>
              <a:rPr lang="lv-LV" sz="3600" b="1" dirty="0">
                <a:latin typeface="Segoe UI Light" pitchFamily="34" charset="0"/>
              </a:rPr>
              <a:t>Didaktiskie materiāli – elpošanas vingrinājumi</a:t>
            </a:r>
          </a:p>
        </p:txBody>
      </p:sp>
      <p:sp>
        <p:nvSpPr>
          <p:cNvPr id="15" name="TextBox 14">
            <a:extLst>
              <a:ext uri="{FF2B5EF4-FFF2-40B4-BE49-F238E27FC236}">
                <a16:creationId xmlns:a16="http://schemas.microsoft.com/office/drawing/2014/main" id="{F564B609-878B-7910-05EA-A4BDBE8B5328}"/>
              </a:ext>
            </a:extLst>
          </p:cNvPr>
          <p:cNvSpPr txBox="1"/>
          <p:nvPr/>
        </p:nvSpPr>
        <p:spPr>
          <a:xfrm>
            <a:off x="7199784" y="6501179"/>
            <a:ext cx="2904962" cy="507831"/>
          </a:xfrm>
          <a:prstGeom prst="rect">
            <a:avLst/>
          </a:prstGeom>
          <a:noFill/>
        </p:spPr>
        <p:txBody>
          <a:bodyPr wrap="none" rtlCol="0">
            <a:spAutoFit/>
          </a:bodyPr>
          <a:lstStyle/>
          <a:p>
            <a:pPr lvl="0"/>
            <a:r>
              <a:rPr lang="lv-LV" sz="2700" dirty="0">
                <a:latin typeface="Segoe UI Light" pitchFamily="34" charset="0"/>
              </a:rPr>
              <a:t>Skaņu saklausīšana</a:t>
            </a:r>
            <a:endParaRPr lang="lv-LV" sz="2700" dirty="0"/>
          </a:p>
        </p:txBody>
      </p:sp>
      <p:pic>
        <p:nvPicPr>
          <p:cNvPr id="7" name="Picture 6">
            <a:extLst>
              <a:ext uri="{FF2B5EF4-FFF2-40B4-BE49-F238E27FC236}">
                <a16:creationId xmlns:a16="http://schemas.microsoft.com/office/drawing/2014/main" id="{E0A8195B-8D7C-E413-968F-4224CBA9E03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229427" y="7246871"/>
            <a:ext cx="3617640" cy="2713230"/>
          </a:xfrm>
          <a:prstGeom prst="rect">
            <a:avLst/>
          </a:prstGeom>
        </p:spPr>
      </p:pic>
      <p:pic>
        <p:nvPicPr>
          <p:cNvPr id="9" name="Picture 8">
            <a:extLst>
              <a:ext uri="{FF2B5EF4-FFF2-40B4-BE49-F238E27FC236}">
                <a16:creationId xmlns:a16="http://schemas.microsoft.com/office/drawing/2014/main" id="{649981FA-A6D5-4260-CA2A-78A4BE9B6B3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463964" y="7175504"/>
            <a:ext cx="3617640" cy="2713230"/>
          </a:xfrm>
          <a:prstGeom prst="rect">
            <a:avLst/>
          </a:prstGeom>
        </p:spPr>
      </p:pic>
      <p:grpSp>
        <p:nvGrpSpPr>
          <p:cNvPr id="17" name="Group 16">
            <a:extLst>
              <a:ext uri="{FF2B5EF4-FFF2-40B4-BE49-F238E27FC236}">
                <a16:creationId xmlns:a16="http://schemas.microsoft.com/office/drawing/2014/main" id="{44B25DC9-F074-BEF9-E545-B5B1F2615C86}"/>
              </a:ext>
            </a:extLst>
          </p:cNvPr>
          <p:cNvGrpSpPr/>
          <p:nvPr/>
        </p:nvGrpSpPr>
        <p:grpSpPr>
          <a:xfrm>
            <a:off x="2628242" y="1726717"/>
            <a:ext cx="3332969" cy="3846341"/>
            <a:chOff x="1701949" y="3573016"/>
            <a:chExt cx="1815158" cy="2420211"/>
          </a:xfrm>
        </p:grpSpPr>
        <p:pic>
          <p:nvPicPr>
            <p:cNvPr id="11" name="Picture 10">
              <a:extLst>
                <a:ext uri="{FF2B5EF4-FFF2-40B4-BE49-F238E27FC236}">
                  <a16:creationId xmlns:a16="http://schemas.microsoft.com/office/drawing/2014/main" id="{4CA2FAA3-DB3D-65B3-68C9-52F3DDB1293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01949" y="3573016"/>
              <a:ext cx="1815158" cy="2420211"/>
            </a:xfrm>
            <a:prstGeom prst="rect">
              <a:avLst/>
            </a:prstGeom>
          </p:spPr>
        </p:pic>
        <p:sp>
          <p:nvSpPr>
            <p:cNvPr id="12" name="Rectangle 11">
              <a:extLst>
                <a:ext uri="{FF2B5EF4-FFF2-40B4-BE49-F238E27FC236}">
                  <a16:creationId xmlns:a16="http://schemas.microsoft.com/office/drawing/2014/main" id="{257A1462-EC40-B797-1057-0DE72D70A753}"/>
                </a:ext>
              </a:extLst>
            </p:cNvPr>
            <p:cNvSpPr/>
            <p:nvPr/>
          </p:nvSpPr>
          <p:spPr>
            <a:xfrm>
              <a:off x="3090538" y="4508133"/>
              <a:ext cx="216024" cy="7200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sz="2700"/>
            </a:p>
          </p:txBody>
        </p:sp>
        <p:sp>
          <p:nvSpPr>
            <p:cNvPr id="13" name="Rectangle 12">
              <a:extLst>
                <a:ext uri="{FF2B5EF4-FFF2-40B4-BE49-F238E27FC236}">
                  <a16:creationId xmlns:a16="http://schemas.microsoft.com/office/drawing/2014/main" id="{09C60594-91B6-2C7F-7701-12A7770F51DD}"/>
                </a:ext>
              </a:extLst>
            </p:cNvPr>
            <p:cNvSpPr/>
            <p:nvPr/>
          </p:nvSpPr>
          <p:spPr>
            <a:xfrm>
              <a:off x="3090538" y="4645614"/>
              <a:ext cx="216024" cy="7200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sz="2700"/>
            </a:p>
          </p:txBody>
        </p:sp>
        <p:sp>
          <p:nvSpPr>
            <p:cNvPr id="14" name="Rectangle 13">
              <a:extLst>
                <a:ext uri="{FF2B5EF4-FFF2-40B4-BE49-F238E27FC236}">
                  <a16:creationId xmlns:a16="http://schemas.microsoft.com/office/drawing/2014/main" id="{69E6492A-188F-5DC7-3452-C8231144B794}"/>
                </a:ext>
              </a:extLst>
            </p:cNvPr>
            <p:cNvSpPr/>
            <p:nvPr/>
          </p:nvSpPr>
          <p:spPr>
            <a:xfrm>
              <a:off x="3119857" y="4797593"/>
              <a:ext cx="216024" cy="7200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sz="2700"/>
            </a:p>
          </p:txBody>
        </p:sp>
        <p:sp>
          <p:nvSpPr>
            <p:cNvPr id="16" name="Rectangle 15">
              <a:extLst>
                <a:ext uri="{FF2B5EF4-FFF2-40B4-BE49-F238E27FC236}">
                  <a16:creationId xmlns:a16="http://schemas.microsoft.com/office/drawing/2014/main" id="{F97AEB13-2549-B378-E9AA-E13D569ACC58}"/>
                </a:ext>
              </a:extLst>
            </p:cNvPr>
            <p:cNvSpPr/>
            <p:nvPr/>
          </p:nvSpPr>
          <p:spPr>
            <a:xfrm rot="712716">
              <a:off x="3054735" y="5060041"/>
              <a:ext cx="216024" cy="7200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sz="2700"/>
            </a:p>
          </p:txBody>
        </p:sp>
      </p:grpSp>
      <p:pic>
        <p:nvPicPr>
          <p:cNvPr id="20" name="Picture 19">
            <a:extLst>
              <a:ext uri="{FF2B5EF4-FFF2-40B4-BE49-F238E27FC236}">
                <a16:creationId xmlns:a16="http://schemas.microsoft.com/office/drawing/2014/main" id="{13239E91-CEED-79F2-A83D-6D9CCFD277D6}"/>
              </a:ext>
            </a:extLst>
          </p:cNvPr>
          <p:cNvPicPr>
            <a:picLocks noChangeAspect="1"/>
          </p:cNvPicPr>
          <p:nvPr/>
        </p:nvPicPr>
        <p:blipFill>
          <a:blip r:embed="rId5" cstate="print">
            <a:extLst>
              <a:ext uri="{28A0092B-C50C-407E-A947-70E740481C1C}">
                <a14:useLocalDpi xmlns:a14="http://schemas.microsoft.com/office/drawing/2010/main" val="0"/>
              </a:ext>
            </a:extLst>
          </a:blip>
          <a:srcRect t="25850" r="6688" b="38751"/>
          <a:stretch>
            <a:fillRect/>
          </a:stretch>
        </p:blipFill>
        <p:spPr>
          <a:xfrm>
            <a:off x="9463964" y="1263969"/>
            <a:ext cx="4049688" cy="1152216"/>
          </a:xfrm>
          <a:prstGeom prst="rect">
            <a:avLst/>
          </a:prstGeom>
        </p:spPr>
      </p:pic>
      <p:sp>
        <p:nvSpPr>
          <p:cNvPr id="21" name="TextBox 20">
            <a:extLst>
              <a:ext uri="{FF2B5EF4-FFF2-40B4-BE49-F238E27FC236}">
                <a16:creationId xmlns:a16="http://schemas.microsoft.com/office/drawing/2014/main" id="{B2503826-A9FC-79C9-78AA-96CD8BD63478}"/>
              </a:ext>
            </a:extLst>
          </p:cNvPr>
          <p:cNvSpPr txBox="1"/>
          <p:nvPr/>
        </p:nvSpPr>
        <p:spPr>
          <a:xfrm>
            <a:off x="9852299" y="2358324"/>
            <a:ext cx="3709670" cy="923330"/>
          </a:xfrm>
          <a:prstGeom prst="rect">
            <a:avLst/>
          </a:prstGeom>
          <a:noFill/>
        </p:spPr>
        <p:txBody>
          <a:bodyPr wrap="none" rtlCol="0">
            <a:spAutoFit/>
          </a:bodyPr>
          <a:lstStyle/>
          <a:p>
            <a:pPr lvl="0"/>
            <a:r>
              <a:rPr lang="lv-LV" sz="2700" dirty="0">
                <a:latin typeface="Segoe UI Light" panose="020B0502040204020203" pitchFamily="34" charset="0"/>
                <a:cs typeface="Segoe UI Light" panose="020B0502040204020203" pitchFamily="34" charset="0"/>
              </a:rPr>
              <a:t>Lai izkoptu runas elpu – </a:t>
            </a:r>
          </a:p>
          <a:p>
            <a:pPr lvl="0"/>
            <a:r>
              <a:rPr lang="lv-LV" sz="2700" dirty="0">
                <a:latin typeface="Segoe UI Light" panose="020B0502040204020203" pitchFamily="34" charset="0"/>
                <a:cs typeface="Segoe UI Light" panose="020B0502040204020203" pitchFamily="34" charset="0"/>
              </a:rPr>
              <a:t>dzied garos patskaņus</a:t>
            </a:r>
          </a:p>
        </p:txBody>
      </p:sp>
      <p:pic>
        <p:nvPicPr>
          <p:cNvPr id="25" name="Picture 24">
            <a:extLst>
              <a:ext uri="{FF2B5EF4-FFF2-40B4-BE49-F238E27FC236}">
                <a16:creationId xmlns:a16="http://schemas.microsoft.com/office/drawing/2014/main" id="{9BCBB079-B666-C4E9-D76F-8E7447DE127F}"/>
              </a:ext>
            </a:extLst>
          </p:cNvPr>
          <p:cNvPicPr>
            <a:picLocks noChangeAspect="1"/>
          </p:cNvPicPr>
          <p:nvPr/>
        </p:nvPicPr>
        <p:blipFill>
          <a:blip r:embed="rId6" cstate="print">
            <a:extLst>
              <a:ext uri="{28A0092B-C50C-407E-A947-70E740481C1C}">
                <a14:useLocalDpi xmlns:a14="http://schemas.microsoft.com/office/drawing/2010/main" val="0"/>
              </a:ext>
            </a:extLst>
          </a:blip>
          <a:srcRect t="37401" b="29367"/>
          <a:stretch>
            <a:fillRect/>
          </a:stretch>
        </p:blipFill>
        <p:spPr>
          <a:xfrm>
            <a:off x="6223670" y="2817222"/>
            <a:ext cx="2876213" cy="2122218"/>
          </a:xfrm>
          <a:prstGeom prst="rect">
            <a:avLst/>
          </a:prstGeom>
        </p:spPr>
      </p:pic>
      <p:pic>
        <p:nvPicPr>
          <p:cNvPr id="27" name="Picture 26">
            <a:extLst>
              <a:ext uri="{FF2B5EF4-FFF2-40B4-BE49-F238E27FC236}">
                <a16:creationId xmlns:a16="http://schemas.microsoft.com/office/drawing/2014/main" id="{070CAAF5-DB0C-451B-FA5D-E8D074CCF6AF}"/>
              </a:ext>
            </a:extLst>
          </p:cNvPr>
          <p:cNvPicPr>
            <a:picLocks noChangeAspect="1"/>
          </p:cNvPicPr>
          <p:nvPr/>
        </p:nvPicPr>
        <p:blipFill>
          <a:blip r:embed="rId7" cstate="print">
            <a:extLst>
              <a:ext uri="{28A0092B-C50C-407E-A947-70E740481C1C}">
                <a14:useLocalDpi xmlns:a14="http://schemas.microsoft.com/office/drawing/2010/main" val="0"/>
              </a:ext>
            </a:extLst>
          </a:blip>
          <a:srcRect l="37864" t="24371" r="22341"/>
          <a:stretch>
            <a:fillRect/>
          </a:stretch>
        </p:blipFill>
        <p:spPr>
          <a:xfrm>
            <a:off x="10476257" y="3309535"/>
            <a:ext cx="2418278" cy="2066771"/>
          </a:xfrm>
          <a:prstGeom prst="rect">
            <a:avLst/>
          </a:prstGeom>
        </p:spPr>
      </p:pic>
      <p:sp>
        <p:nvSpPr>
          <p:cNvPr id="3" name="Freeform 13">
            <a:extLst>
              <a:ext uri="{FF2B5EF4-FFF2-40B4-BE49-F238E27FC236}">
                <a16:creationId xmlns:a16="http://schemas.microsoft.com/office/drawing/2014/main" id="{BDB89616-9031-361F-BD03-A4B4DD2ADB01}"/>
              </a:ext>
            </a:extLst>
          </p:cNvPr>
          <p:cNvSpPr/>
          <p:nvPr/>
        </p:nvSpPr>
        <p:spPr>
          <a:xfrm rot="2443776">
            <a:off x="-3533271" y="-2873872"/>
            <a:ext cx="6090326" cy="5734260"/>
          </a:xfrm>
          <a:custGeom>
            <a:avLst/>
            <a:gdLst/>
            <a:ahLst/>
            <a:cxnLst/>
            <a:rect l="l" t="t" r="r" b="b"/>
            <a:pathLst>
              <a:path w="6090326" h="5734260">
                <a:moveTo>
                  <a:pt x="0" y="0"/>
                </a:moveTo>
                <a:lnTo>
                  <a:pt x="6090326" y="0"/>
                </a:lnTo>
                <a:lnTo>
                  <a:pt x="6090326" y="5734260"/>
                </a:lnTo>
                <a:lnTo>
                  <a:pt x="0" y="5734260"/>
                </a:lnTo>
                <a:lnTo>
                  <a:pt x="0" y="0"/>
                </a:lnTo>
                <a:close/>
              </a:path>
            </a:pathLst>
          </a:custGeom>
          <a:blipFill>
            <a:blip r:embed="rId8"/>
            <a:stretch>
              <a:fillRect/>
            </a:stretch>
          </a:blipFill>
        </p:spPr>
      </p:sp>
      <p:sp>
        <p:nvSpPr>
          <p:cNvPr id="4" name="Freeform 2">
            <a:extLst>
              <a:ext uri="{FF2B5EF4-FFF2-40B4-BE49-F238E27FC236}">
                <a16:creationId xmlns:a16="http://schemas.microsoft.com/office/drawing/2014/main" id="{D189DA13-80ED-A053-26C8-A80C592C7592}"/>
              </a:ext>
            </a:extLst>
          </p:cNvPr>
          <p:cNvSpPr/>
          <p:nvPr/>
        </p:nvSpPr>
        <p:spPr>
          <a:xfrm rot="-2700000">
            <a:off x="13645788" y="-3017577"/>
            <a:ext cx="16322154" cy="16322154"/>
          </a:xfrm>
          <a:custGeom>
            <a:avLst/>
            <a:gdLst/>
            <a:ahLst/>
            <a:cxnLst/>
            <a:rect l="l" t="t" r="r" b="b"/>
            <a:pathLst>
              <a:path w="16322154" h="16322154">
                <a:moveTo>
                  <a:pt x="0" y="0"/>
                </a:moveTo>
                <a:lnTo>
                  <a:pt x="16322154" y="0"/>
                </a:lnTo>
                <a:lnTo>
                  <a:pt x="16322154" y="16322154"/>
                </a:lnTo>
                <a:lnTo>
                  <a:pt x="0" y="16322154"/>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sp>
        <p:nvSpPr>
          <p:cNvPr id="5" name="Freeform 3">
            <a:extLst>
              <a:ext uri="{FF2B5EF4-FFF2-40B4-BE49-F238E27FC236}">
                <a16:creationId xmlns:a16="http://schemas.microsoft.com/office/drawing/2014/main" id="{279AB703-2B51-B4A6-F748-2C18E90F2735}"/>
              </a:ext>
            </a:extLst>
          </p:cNvPr>
          <p:cNvSpPr/>
          <p:nvPr/>
        </p:nvSpPr>
        <p:spPr>
          <a:xfrm rot="-8439967">
            <a:off x="-2061474" y="2094864"/>
            <a:ext cx="3494091" cy="6352892"/>
          </a:xfrm>
          <a:custGeom>
            <a:avLst/>
            <a:gdLst/>
            <a:ahLst/>
            <a:cxnLst/>
            <a:rect l="l" t="t" r="r" b="b"/>
            <a:pathLst>
              <a:path w="3494091" h="6352892">
                <a:moveTo>
                  <a:pt x="0" y="0"/>
                </a:moveTo>
                <a:lnTo>
                  <a:pt x="3494090" y="0"/>
                </a:lnTo>
                <a:lnTo>
                  <a:pt x="3494090" y="6352892"/>
                </a:lnTo>
                <a:lnTo>
                  <a:pt x="0" y="6352892"/>
                </a:lnTo>
                <a:lnTo>
                  <a:pt x="0" y="0"/>
                </a:lnTo>
                <a:close/>
              </a:path>
            </a:pathLst>
          </a:custGeom>
          <a:blipFill>
            <a:blip r:embed="rId11">
              <a:extLst>
                <a:ext uri="{96DAC541-7B7A-43D3-8B79-37D633B846F1}">
                  <asvg:svgBlip xmlns:asvg="http://schemas.microsoft.com/office/drawing/2016/SVG/main" r:embed="rId12"/>
                </a:ext>
              </a:extLst>
            </a:blip>
            <a:stretch>
              <a:fillRect/>
            </a:stretch>
          </a:blipFill>
          <a:ln cap="sq">
            <a:noFill/>
            <a:prstDash val="solid"/>
            <a:miter/>
          </a:ln>
        </p:spPr>
      </p:sp>
      <p:grpSp>
        <p:nvGrpSpPr>
          <p:cNvPr id="6" name="Group 5">
            <a:extLst>
              <a:ext uri="{FF2B5EF4-FFF2-40B4-BE49-F238E27FC236}">
                <a16:creationId xmlns:a16="http://schemas.microsoft.com/office/drawing/2014/main" id="{8620843F-D04B-4A8C-AE5A-A60D6C421D97}"/>
              </a:ext>
            </a:extLst>
          </p:cNvPr>
          <p:cNvGrpSpPr/>
          <p:nvPr/>
        </p:nvGrpSpPr>
        <p:grpSpPr>
          <a:xfrm>
            <a:off x="-488108" y="8043903"/>
            <a:ext cx="2464771" cy="3336085"/>
            <a:chOff x="0" y="0"/>
            <a:chExt cx="3286362" cy="4448113"/>
          </a:xfrm>
        </p:grpSpPr>
        <p:sp>
          <p:nvSpPr>
            <p:cNvPr id="8" name="Freeform 6">
              <a:extLst>
                <a:ext uri="{FF2B5EF4-FFF2-40B4-BE49-F238E27FC236}">
                  <a16:creationId xmlns:a16="http://schemas.microsoft.com/office/drawing/2014/main" id="{2CFAFE8A-9367-A5D9-F05B-1811E5130AB6}"/>
                </a:ext>
              </a:extLst>
            </p:cNvPr>
            <p:cNvSpPr/>
            <p:nvPr/>
          </p:nvSpPr>
          <p:spPr>
            <a:xfrm>
              <a:off x="387734" y="0"/>
              <a:ext cx="2833173" cy="2737554"/>
            </a:xfrm>
            <a:custGeom>
              <a:avLst/>
              <a:gdLst/>
              <a:ahLst/>
              <a:cxnLst/>
              <a:rect l="l" t="t" r="r" b="b"/>
              <a:pathLst>
                <a:path w="2833173" h="2737554">
                  <a:moveTo>
                    <a:pt x="0" y="0"/>
                  </a:moveTo>
                  <a:lnTo>
                    <a:pt x="2833173" y="0"/>
                  </a:lnTo>
                  <a:lnTo>
                    <a:pt x="2833173" y="2737554"/>
                  </a:lnTo>
                  <a:lnTo>
                    <a:pt x="0" y="2737554"/>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sp>
        <p:sp>
          <p:nvSpPr>
            <p:cNvPr id="10" name="Freeform 7">
              <a:extLst>
                <a:ext uri="{FF2B5EF4-FFF2-40B4-BE49-F238E27FC236}">
                  <a16:creationId xmlns:a16="http://schemas.microsoft.com/office/drawing/2014/main" id="{2A363CAC-1375-9907-84D7-D9B2E46DB652}"/>
                </a:ext>
              </a:extLst>
            </p:cNvPr>
            <p:cNvSpPr/>
            <p:nvPr/>
          </p:nvSpPr>
          <p:spPr>
            <a:xfrm rot="2903305">
              <a:off x="458059" y="1656465"/>
              <a:ext cx="2370244" cy="2290248"/>
            </a:xfrm>
            <a:custGeom>
              <a:avLst/>
              <a:gdLst/>
              <a:ahLst/>
              <a:cxnLst/>
              <a:rect l="l" t="t" r="r" b="b"/>
              <a:pathLst>
                <a:path w="2370244" h="2290248">
                  <a:moveTo>
                    <a:pt x="0" y="0"/>
                  </a:moveTo>
                  <a:lnTo>
                    <a:pt x="2370244" y="0"/>
                  </a:lnTo>
                  <a:lnTo>
                    <a:pt x="2370244" y="2290248"/>
                  </a:lnTo>
                  <a:lnTo>
                    <a:pt x="0" y="2290248"/>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sp>
      </p:grpSp>
      <p:grpSp>
        <p:nvGrpSpPr>
          <p:cNvPr id="18" name="Group 8">
            <a:extLst>
              <a:ext uri="{FF2B5EF4-FFF2-40B4-BE49-F238E27FC236}">
                <a16:creationId xmlns:a16="http://schemas.microsoft.com/office/drawing/2014/main" id="{1A285670-32C9-A993-AA8C-BB3AD74A347E}"/>
              </a:ext>
            </a:extLst>
          </p:cNvPr>
          <p:cNvGrpSpPr/>
          <p:nvPr/>
        </p:nvGrpSpPr>
        <p:grpSpPr>
          <a:xfrm rot="-10655737">
            <a:off x="15599879" y="-1262767"/>
            <a:ext cx="2990573" cy="4047761"/>
            <a:chOff x="0" y="0"/>
            <a:chExt cx="3987430" cy="5397015"/>
          </a:xfrm>
        </p:grpSpPr>
        <p:sp>
          <p:nvSpPr>
            <p:cNvPr id="19" name="Freeform 9">
              <a:extLst>
                <a:ext uri="{FF2B5EF4-FFF2-40B4-BE49-F238E27FC236}">
                  <a16:creationId xmlns:a16="http://schemas.microsoft.com/office/drawing/2014/main" id="{733C7897-ADBD-B18D-4758-E4B2E6B4CFF7}"/>
                </a:ext>
              </a:extLst>
            </p:cNvPr>
            <p:cNvSpPr/>
            <p:nvPr/>
          </p:nvSpPr>
          <p:spPr>
            <a:xfrm>
              <a:off x="470448" y="0"/>
              <a:ext cx="3437565" cy="3321547"/>
            </a:xfrm>
            <a:custGeom>
              <a:avLst/>
              <a:gdLst/>
              <a:ahLst/>
              <a:cxnLst/>
              <a:rect l="l" t="t" r="r" b="b"/>
              <a:pathLst>
                <a:path w="3437565" h="3321547">
                  <a:moveTo>
                    <a:pt x="0" y="0"/>
                  </a:moveTo>
                  <a:lnTo>
                    <a:pt x="3437565" y="0"/>
                  </a:lnTo>
                  <a:lnTo>
                    <a:pt x="3437565" y="3321547"/>
                  </a:lnTo>
                  <a:lnTo>
                    <a:pt x="0" y="3321547"/>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sp>
        <p:sp>
          <p:nvSpPr>
            <p:cNvPr id="22" name="Freeform 10">
              <a:extLst>
                <a:ext uri="{FF2B5EF4-FFF2-40B4-BE49-F238E27FC236}">
                  <a16:creationId xmlns:a16="http://schemas.microsoft.com/office/drawing/2014/main" id="{1505F6A3-DD1D-A16A-653D-F93B911E5D33}"/>
                </a:ext>
              </a:extLst>
            </p:cNvPr>
            <p:cNvSpPr/>
            <p:nvPr/>
          </p:nvSpPr>
          <p:spPr>
            <a:xfrm rot="2903305">
              <a:off x="555775" y="2009833"/>
              <a:ext cx="2875881" cy="2778820"/>
            </a:xfrm>
            <a:custGeom>
              <a:avLst/>
              <a:gdLst/>
              <a:ahLst/>
              <a:cxnLst/>
              <a:rect l="l" t="t" r="r" b="b"/>
              <a:pathLst>
                <a:path w="2875881" h="2778820">
                  <a:moveTo>
                    <a:pt x="0" y="0"/>
                  </a:moveTo>
                  <a:lnTo>
                    <a:pt x="2875880" y="0"/>
                  </a:lnTo>
                  <a:lnTo>
                    <a:pt x="2875880" y="2778820"/>
                  </a:lnTo>
                  <a:lnTo>
                    <a:pt x="0" y="2778820"/>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sp>
      </p:grpSp>
      <p:sp>
        <p:nvSpPr>
          <p:cNvPr id="23" name="Freeform 11">
            <a:extLst>
              <a:ext uri="{FF2B5EF4-FFF2-40B4-BE49-F238E27FC236}">
                <a16:creationId xmlns:a16="http://schemas.microsoft.com/office/drawing/2014/main" id="{3C74CB08-8FF5-2EF2-E406-A1D868886652}"/>
              </a:ext>
            </a:extLst>
          </p:cNvPr>
          <p:cNvSpPr/>
          <p:nvPr/>
        </p:nvSpPr>
        <p:spPr>
          <a:xfrm rot="-1616693">
            <a:off x="15991528" y="967452"/>
            <a:ext cx="2094517" cy="3756982"/>
          </a:xfrm>
          <a:custGeom>
            <a:avLst/>
            <a:gdLst/>
            <a:ahLst/>
            <a:cxnLst/>
            <a:rect l="l" t="t" r="r" b="b"/>
            <a:pathLst>
              <a:path w="2094517" h="3756982">
                <a:moveTo>
                  <a:pt x="0" y="0"/>
                </a:moveTo>
                <a:lnTo>
                  <a:pt x="2094517" y="0"/>
                </a:lnTo>
                <a:lnTo>
                  <a:pt x="2094517" y="3756982"/>
                </a:lnTo>
                <a:lnTo>
                  <a:pt x="0" y="3756982"/>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sp>
      <p:sp>
        <p:nvSpPr>
          <p:cNvPr id="24" name="Freeform 12">
            <a:extLst>
              <a:ext uri="{FF2B5EF4-FFF2-40B4-BE49-F238E27FC236}">
                <a16:creationId xmlns:a16="http://schemas.microsoft.com/office/drawing/2014/main" id="{AB719FDB-72D1-5A33-9129-803ECC6AAE8E}"/>
              </a:ext>
            </a:extLst>
          </p:cNvPr>
          <p:cNvSpPr/>
          <p:nvPr/>
        </p:nvSpPr>
        <p:spPr>
          <a:xfrm rot="1353883" flipH="1">
            <a:off x="-617908" y="5164367"/>
            <a:ext cx="2094517" cy="3756982"/>
          </a:xfrm>
          <a:custGeom>
            <a:avLst/>
            <a:gdLst/>
            <a:ahLst/>
            <a:cxnLst/>
            <a:rect l="l" t="t" r="r" b="b"/>
            <a:pathLst>
              <a:path w="2094517" h="3756982">
                <a:moveTo>
                  <a:pt x="2094517" y="0"/>
                </a:moveTo>
                <a:lnTo>
                  <a:pt x="0" y="0"/>
                </a:lnTo>
                <a:lnTo>
                  <a:pt x="0" y="3756982"/>
                </a:lnTo>
                <a:lnTo>
                  <a:pt x="2094517" y="3756982"/>
                </a:lnTo>
                <a:lnTo>
                  <a:pt x="2094517" y="0"/>
                </a:lnTo>
                <a:close/>
              </a:path>
            </a:pathLst>
          </a:custGeom>
          <a:blipFill>
            <a:blip r:embed="rId19">
              <a:extLst>
                <a:ext uri="{96DAC541-7B7A-43D3-8B79-37D633B846F1}">
                  <asvg:svgBlip xmlns:asvg="http://schemas.microsoft.com/office/drawing/2016/SVG/main" r:embed="rId20"/>
                </a:ext>
              </a:extLst>
            </a:blip>
            <a:stretch>
              <a:fillRect/>
            </a:stretch>
          </a:blipFill>
        </p:spPr>
      </p:sp>
    </p:spTree>
    <p:extLst>
      <p:ext uri="{BB962C8B-B14F-4D97-AF65-F5344CB8AC3E}">
        <p14:creationId xmlns:p14="http://schemas.microsoft.com/office/powerpoint/2010/main" val="107600977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2286000" y="0"/>
            <a:ext cx="11934564" cy="1579104"/>
          </a:xfrm>
        </p:spPr>
        <p:txBody>
          <a:bodyPr>
            <a:noAutofit/>
          </a:bodyPr>
          <a:lstStyle/>
          <a:p>
            <a:pPr marL="514350" indent="-514350">
              <a:lnSpc>
                <a:spcPct val="150000"/>
              </a:lnSpc>
              <a:spcBef>
                <a:spcPct val="20000"/>
              </a:spcBef>
              <a:defRPr/>
            </a:pPr>
            <a:r>
              <a:rPr lang="lv-LV" sz="3600" dirty="0">
                <a:latin typeface="Segoe UI Light" pitchFamily="34" charset="0"/>
              </a:rPr>
              <a:t>Didaktiskie materiāli</a:t>
            </a:r>
          </a:p>
        </p:txBody>
      </p:sp>
      <p:sp>
        <p:nvSpPr>
          <p:cNvPr id="9" name="TextBox 8"/>
          <p:cNvSpPr txBox="1"/>
          <p:nvPr/>
        </p:nvSpPr>
        <p:spPr>
          <a:xfrm>
            <a:off x="6011652" y="9463981"/>
            <a:ext cx="6429452" cy="507831"/>
          </a:xfrm>
          <a:prstGeom prst="rect">
            <a:avLst/>
          </a:prstGeom>
          <a:noFill/>
        </p:spPr>
        <p:txBody>
          <a:bodyPr wrap="none" rtlCol="0">
            <a:spAutoFit/>
          </a:bodyPr>
          <a:lstStyle/>
          <a:p>
            <a:pPr lvl="0"/>
            <a:r>
              <a:rPr lang="lv-LV" sz="2700" dirty="0">
                <a:latin typeface="Segoe UI Light" panose="020B0502040204020203" pitchFamily="34" charset="0"/>
                <a:cs typeface="Segoe UI Light" panose="020B0502040204020203" pitchFamily="34" charset="0"/>
              </a:rPr>
              <a:t>Mazo lietu krātuvīte – atrodi izvēlēto skaņu.</a:t>
            </a:r>
          </a:p>
        </p:txBody>
      </p:sp>
      <p:pic>
        <p:nvPicPr>
          <p:cNvPr id="11" name="Attēls 10" descr="DSCN0460.JPG"/>
          <p:cNvPicPr>
            <a:picLocks noChangeAspect="1"/>
          </p:cNvPicPr>
          <p:nvPr/>
        </p:nvPicPr>
        <p:blipFill>
          <a:blip r:embed="rId2" cstate="print"/>
          <a:stretch>
            <a:fillRect/>
          </a:stretch>
        </p:blipFill>
        <p:spPr>
          <a:xfrm>
            <a:off x="3095328" y="1471092"/>
            <a:ext cx="5040000" cy="3780000"/>
          </a:xfrm>
          <a:prstGeom prst="rect">
            <a:avLst/>
          </a:prstGeom>
        </p:spPr>
      </p:pic>
      <p:pic>
        <p:nvPicPr>
          <p:cNvPr id="12" name="Attēls 11" descr="DSCN0462.JPG"/>
          <p:cNvPicPr>
            <a:picLocks noChangeAspect="1"/>
          </p:cNvPicPr>
          <p:nvPr/>
        </p:nvPicPr>
        <p:blipFill>
          <a:blip r:embed="rId3" cstate="print"/>
          <a:stretch>
            <a:fillRect/>
          </a:stretch>
        </p:blipFill>
        <p:spPr>
          <a:xfrm>
            <a:off x="8603940" y="1471092"/>
            <a:ext cx="5040000" cy="3780000"/>
          </a:xfrm>
          <a:prstGeom prst="rect">
            <a:avLst/>
          </a:prstGeom>
        </p:spPr>
      </p:pic>
      <p:pic>
        <p:nvPicPr>
          <p:cNvPr id="13" name="Attēls 12" descr="DSCN0465.JPG"/>
          <p:cNvPicPr>
            <a:picLocks noChangeAspect="1"/>
          </p:cNvPicPr>
          <p:nvPr/>
        </p:nvPicPr>
        <p:blipFill>
          <a:blip r:embed="rId4" cstate="print"/>
          <a:stretch>
            <a:fillRect/>
          </a:stretch>
        </p:blipFill>
        <p:spPr>
          <a:xfrm>
            <a:off x="6011652" y="5575548"/>
            <a:ext cx="5040000" cy="3780000"/>
          </a:xfrm>
          <a:prstGeom prst="rect">
            <a:avLst/>
          </a:prstGeom>
        </p:spPr>
      </p:pic>
      <p:sp>
        <p:nvSpPr>
          <p:cNvPr id="3" name="Freeform 13">
            <a:extLst>
              <a:ext uri="{FF2B5EF4-FFF2-40B4-BE49-F238E27FC236}">
                <a16:creationId xmlns:a16="http://schemas.microsoft.com/office/drawing/2014/main" id="{8282A495-3BCA-9634-BD2C-9B839B6BBD92}"/>
              </a:ext>
            </a:extLst>
          </p:cNvPr>
          <p:cNvSpPr/>
          <p:nvPr/>
        </p:nvSpPr>
        <p:spPr>
          <a:xfrm rot="2443776">
            <a:off x="-3533271" y="-2952704"/>
            <a:ext cx="6090326" cy="5734260"/>
          </a:xfrm>
          <a:custGeom>
            <a:avLst/>
            <a:gdLst/>
            <a:ahLst/>
            <a:cxnLst/>
            <a:rect l="l" t="t" r="r" b="b"/>
            <a:pathLst>
              <a:path w="6090326" h="5734260">
                <a:moveTo>
                  <a:pt x="0" y="0"/>
                </a:moveTo>
                <a:lnTo>
                  <a:pt x="6090326" y="0"/>
                </a:lnTo>
                <a:lnTo>
                  <a:pt x="6090326" y="5734260"/>
                </a:lnTo>
                <a:lnTo>
                  <a:pt x="0" y="5734260"/>
                </a:lnTo>
                <a:lnTo>
                  <a:pt x="0" y="0"/>
                </a:lnTo>
                <a:close/>
              </a:path>
            </a:pathLst>
          </a:custGeom>
          <a:blipFill>
            <a:blip r:embed="rId5"/>
            <a:stretch>
              <a:fillRect/>
            </a:stretch>
          </a:blipFill>
        </p:spPr>
      </p:sp>
      <p:sp>
        <p:nvSpPr>
          <p:cNvPr id="4" name="Freeform 2">
            <a:extLst>
              <a:ext uri="{FF2B5EF4-FFF2-40B4-BE49-F238E27FC236}">
                <a16:creationId xmlns:a16="http://schemas.microsoft.com/office/drawing/2014/main" id="{164A7832-7524-9E47-5FA6-0E690A461D4D}"/>
              </a:ext>
            </a:extLst>
          </p:cNvPr>
          <p:cNvSpPr/>
          <p:nvPr/>
        </p:nvSpPr>
        <p:spPr>
          <a:xfrm rot="-2700000">
            <a:off x="13645788" y="-3017577"/>
            <a:ext cx="16322154" cy="16322154"/>
          </a:xfrm>
          <a:custGeom>
            <a:avLst/>
            <a:gdLst/>
            <a:ahLst/>
            <a:cxnLst/>
            <a:rect l="l" t="t" r="r" b="b"/>
            <a:pathLst>
              <a:path w="16322154" h="16322154">
                <a:moveTo>
                  <a:pt x="0" y="0"/>
                </a:moveTo>
                <a:lnTo>
                  <a:pt x="16322154" y="0"/>
                </a:lnTo>
                <a:lnTo>
                  <a:pt x="16322154" y="16322154"/>
                </a:lnTo>
                <a:lnTo>
                  <a:pt x="0" y="1632215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5" name="Freeform 3">
            <a:extLst>
              <a:ext uri="{FF2B5EF4-FFF2-40B4-BE49-F238E27FC236}">
                <a16:creationId xmlns:a16="http://schemas.microsoft.com/office/drawing/2014/main" id="{F8766F4F-5931-F47A-FA07-345F7E999E02}"/>
              </a:ext>
            </a:extLst>
          </p:cNvPr>
          <p:cNvSpPr/>
          <p:nvPr/>
        </p:nvSpPr>
        <p:spPr>
          <a:xfrm rot="-8439967">
            <a:off x="-2061474" y="2094864"/>
            <a:ext cx="3494091" cy="6352892"/>
          </a:xfrm>
          <a:custGeom>
            <a:avLst/>
            <a:gdLst/>
            <a:ahLst/>
            <a:cxnLst/>
            <a:rect l="l" t="t" r="r" b="b"/>
            <a:pathLst>
              <a:path w="3494091" h="6352892">
                <a:moveTo>
                  <a:pt x="0" y="0"/>
                </a:moveTo>
                <a:lnTo>
                  <a:pt x="3494090" y="0"/>
                </a:lnTo>
                <a:lnTo>
                  <a:pt x="3494090" y="6352892"/>
                </a:lnTo>
                <a:lnTo>
                  <a:pt x="0" y="6352892"/>
                </a:lnTo>
                <a:lnTo>
                  <a:pt x="0" y="0"/>
                </a:lnTo>
                <a:close/>
              </a:path>
            </a:pathLst>
          </a:custGeom>
          <a:blipFill>
            <a:blip r:embed="rId8">
              <a:extLst>
                <a:ext uri="{96DAC541-7B7A-43D3-8B79-37D633B846F1}">
                  <asvg:svgBlip xmlns:asvg="http://schemas.microsoft.com/office/drawing/2016/SVG/main" r:embed="rId9"/>
                </a:ext>
              </a:extLst>
            </a:blip>
            <a:stretch>
              <a:fillRect/>
            </a:stretch>
          </a:blipFill>
          <a:ln cap="sq">
            <a:noFill/>
            <a:prstDash val="solid"/>
            <a:miter/>
          </a:ln>
        </p:spPr>
      </p:sp>
      <p:grpSp>
        <p:nvGrpSpPr>
          <p:cNvPr id="6" name="Group 5">
            <a:extLst>
              <a:ext uri="{FF2B5EF4-FFF2-40B4-BE49-F238E27FC236}">
                <a16:creationId xmlns:a16="http://schemas.microsoft.com/office/drawing/2014/main" id="{7B0E43FE-11BA-6EBC-C274-B88A26B33716}"/>
              </a:ext>
            </a:extLst>
          </p:cNvPr>
          <p:cNvGrpSpPr/>
          <p:nvPr/>
        </p:nvGrpSpPr>
        <p:grpSpPr>
          <a:xfrm>
            <a:off x="-488108" y="8043903"/>
            <a:ext cx="2464771" cy="3336085"/>
            <a:chOff x="0" y="0"/>
            <a:chExt cx="3286362" cy="4448113"/>
          </a:xfrm>
        </p:grpSpPr>
        <p:sp>
          <p:nvSpPr>
            <p:cNvPr id="7" name="Freeform 6">
              <a:extLst>
                <a:ext uri="{FF2B5EF4-FFF2-40B4-BE49-F238E27FC236}">
                  <a16:creationId xmlns:a16="http://schemas.microsoft.com/office/drawing/2014/main" id="{1E250038-4C9F-1F5F-D8FD-653CA4CD9DA1}"/>
                </a:ext>
              </a:extLst>
            </p:cNvPr>
            <p:cNvSpPr/>
            <p:nvPr/>
          </p:nvSpPr>
          <p:spPr>
            <a:xfrm>
              <a:off x="387734" y="0"/>
              <a:ext cx="2833173" cy="2737554"/>
            </a:xfrm>
            <a:custGeom>
              <a:avLst/>
              <a:gdLst/>
              <a:ahLst/>
              <a:cxnLst/>
              <a:rect l="l" t="t" r="r" b="b"/>
              <a:pathLst>
                <a:path w="2833173" h="2737554">
                  <a:moveTo>
                    <a:pt x="0" y="0"/>
                  </a:moveTo>
                  <a:lnTo>
                    <a:pt x="2833173" y="0"/>
                  </a:lnTo>
                  <a:lnTo>
                    <a:pt x="2833173" y="2737554"/>
                  </a:lnTo>
                  <a:lnTo>
                    <a:pt x="0" y="2737554"/>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8" name="Freeform 7">
              <a:extLst>
                <a:ext uri="{FF2B5EF4-FFF2-40B4-BE49-F238E27FC236}">
                  <a16:creationId xmlns:a16="http://schemas.microsoft.com/office/drawing/2014/main" id="{0212F79C-48B8-96B3-5D5B-9508EDBAB28B}"/>
                </a:ext>
              </a:extLst>
            </p:cNvPr>
            <p:cNvSpPr/>
            <p:nvPr/>
          </p:nvSpPr>
          <p:spPr>
            <a:xfrm rot="2903305">
              <a:off x="458059" y="1656465"/>
              <a:ext cx="2370244" cy="2290248"/>
            </a:xfrm>
            <a:custGeom>
              <a:avLst/>
              <a:gdLst/>
              <a:ahLst/>
              <a:cxnLst/>
              <a:rect l="l" t="t" r="r" b="b"/>
              <a:pathLst>
                <a:path w="2370244" h="2290248">
                  <a:moveTo>
                    <a:pt x="0" y="0"/>
                  </a:moveTo>
                  <a:lnTo>
                    <a:pt x="2370244" y="0"/>
                  </a:lnTo>
                  <a:lnTo>
                    <a:pt x="2370244" y="2290248"/>
                  </a:lnTo>
                  <a:lnTo>
                    <a:pt x="0" y="2290248"/>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sp>
      </p:grpSp>
      <p:grpSp>
        <p:nvGrpSpPr>
          <p:cNvPr id="10" name="Group 8">
            <a:extLst>
              <a:ext uri="{FF2B5EF4-FFF2-40B4-BE49-F238E27FC236}">
                <a16:creationId xmlns:a16="http://schemas.microsoft.com/office/drawing/2014/main" id="{4CFBC3C7-6DB0-2EB3-4F88-608DA0F71BEA}"/>
              </a:ext>
            </a:extLst>
          </p:cNvPr>
          <p:cNvGrpSpPr/>
          <p:nvPr/>
        </p:nvGrpSpPr>
        <p:grpSpPr>
          <a:xfrm rot="-10655737">
            <a:off x="15599879" y="-1262767"/>
            <a:ext cx="2990573" cy="4047761"/>
            <a:chOff x="0" y="0"/>
            <a:chExt cx="3987430" cy="5397015"/>
          </a:xfrm>
        </p:grpSpPr>
        <p:sp>
          <p:nvSpPr>
            <p:cNvPr id="14" name="Freeform 9">
              <a:extLst>
                <a:ext uri="{FF2B5EF4-FFF2-40B4-BE49-F238E27FC236}">
                  <a16:creationId xmlns:a16="http://schemas.microsoft.com/office/drawing/2014/main" id="{6FB8AA38-F409-9E1C-3F16-2F22814A1BA0}"/>
                </a:ext>
              </a:extLst>
            </p:cNvPr>
            <p:cNvSpPr/>
            <p:nvPr/>
          </p:nvSpPr>
          <p:spPr>
            <a:xfrm>
              <a:off x="470448" y="0"/>
              <a:ext cx="3437565" cy="3321547"/>
            </a:xfrm>
            <a:custGeom>
              <a:avLst/>
              <a:gdLst/>
              <a:ahLst/>
              <a:cxnLst/>
              <a:rect l="l" t="t" r="r" b="b"/>
              <a:pathLst>
                <a:path w="3437565" h="3321547">
                  <a:moveTo>
                    <a:pt x="0" y="0"/>
                  </a:moveTo>
                  <a:lnTo>
                    <a:pt x="3437565" y="0"/>
                  </a:lnTo>
                  <a:lnTo>
                    <a:pt x="3437565" y="3321547"/>
                  </a:lnTo>
                  <a:lnTo>
                    <a:pt x="0" y="3321547"/>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15" name="Freeform 10">
              <a:extLst>
                <a:ext uri="{FF2B5EF4-FFF2-40B4-BE49-F238E27FC236}">
                  <a16:creationId xmlns:a16="http://schemas.microsoft.com/office/drawing/2014/main" id="{F49A6F28-529F-AB55-4EAD-84F283F1A9A7}"/>
                </a:ext>
              </a:extLst>
            </p:cNvPr>
            <p:cNvSpPr/>
            <p:nvPr/>
          </p:nvSpPr>
          <p:spPr>
            <a:xfrm rot="2903305">
              <a:off x="555775" y="2009833"/>
              <a:ext cx="2875881" cy="2778820"/>
            </a:xfrm>
            <a:custGeom>
              <a:avLst/>
              <a:gdLst/>
              <a:ahLst/>
              <a:cxnLst/>
              <a:rect l="l" t="t" r="r" b="b"/>
              <a:pathLst>
                <a:path w="2875881" h="2778820">
                  <a:moveTo>
                    <a:pt x="0" y="0"/>
                  </a:moveTo>
                  <a:lnTo>
                    <a:pt x="2875880" y="0"/>
                  </a:lnTo>
                  <a:lnTo>
                    <a:pt x="2875880" y="2778820"/>
                  </a:lnTo>
                  <a:lnTo>
                    <a:pt x="0" y="2778820"/>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sp>
      </p:grpSp>
      <p:sp>
        <p:nvSpPr>
          <p:cNvPr id="16" name="Freeform 11">
            <a:extLst>
              <a:ext uri="{FF2B5EF4-FFF2-40B4-BE49-F238E27FC236}">
                <a16:creationId xmlns:a16="http://schemas.microsoft.com/office/drawing/2014/main" id="{917A4D75-DFFC-084D-0444-00D841BA4649}"/>
              </a:ext>
            </a:extLst>
          </p:cNvPr>
          <p:cNvSpPr/>
          <p:nvPr/>
        </p:nvSpPr>
        <p:spPr>
          <a:xfrm rot="-1616693">
            <a:off x="15991528" y="967452"/>
            <a:ext cx="2094517" cy="3756982"/>
          </a:xfrm>
          <a:custGeom>
            <a:avLst/>
            <a:gdLst/>
            <a:ahLst/>
            <a:cxnLst/>
            <a:rect l="l" t="t" r="r" b="b"/>
            <a:pathLst>
              <a:path w="2094517" h="3756982">
                <a:moveTo>
                  <a:pt x="0" y="0"/>
                </a:moveTo>
                <a:lnTo>
                  <a:pt x="2094517" y="0"/>
                </a:lnTo>
                <a:lnTo>
                  <a:pt x="2094517" y="3756982"/>
                </a:lnTo>
                <a:lnTo>
                  <a:pt x="0" y="3756982"/>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sp>
      <p:sp>
        <p:nvSpPr>
          <p:cNvPr id="17" name="Freeform 12">
            <a:extLst>
              <a:ext uri="{FF2B5EF4-FFF2-40B4-BE49-F238E27FC236}">
                <a16:creationId xmlns:a16="http://schemas.microsoft.com/office/drawing/2014/main" id="{F42912D8-946E-8F10-D96F-F397D3FFAB79}"/>
              </a:ext>
            </a:extLst>
          </p:cNvPr>
          <p:cNvSpPr/>
          <p:nvPr/>
        </p:nvSpPr>
        <p:spPr>
          <a:xfrm rot="1353883" flipH="1">
            <a:off x="-617908" y="5164367"/>
            <a:ext cx="2094517" cy="3756982"/>
          </a:xfrm>
          <a:custGeom>
            <a:avLst/>
            <a:gdLst/>
            <a:ahLst/>
            <a:cxnLst/>
            <a:rect l="l" t="t" r="r" b="b"/>
            <a:pathLst>
              <a:path w="2094517" h="3756982">
                <a:moveTo>
                  <a:pt x="2094517" y="0"/>
                </a:moveTo>
                <a:lnTo>
                  <a:pt x="0" y="0"/>
                </a:lnTo>
                <a:lnTo>
                  <a:pt x="0" y="3756982"/>
                </a:lnTo>
                <a:lnTo>
                  <a:pt x="2094517" y="3756982"/>
                </a:lnTo>
                <a:lnTo>
                  <a:pt x="2094517" y="0"/>
                </a:lnTo>
                <a:close/>
              </a:path>
            </a:pathLst>
          </a:custGeom>
          <a:blipFill>
            <a:blip r:embed="rId16">
              <a:extLst>
                <a:ext uri="{96DAC541-7B7A-43D3-8B79-37D633B846F1}">
                  <asvg:svgBlip xmlns:asvg="http://schemas.microsoft.com/office/drawing/2016/SVG/main" r:embed="rId17"/>
                </a:ext>
              </a:extLst>
            </a:blip>
            <a:stretch>
              <a:fillRect/>
            </a:stretch>
          </a:blipFill>
        </p:spPr>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2286000" y="0"/>
            <a:ext cx="13716000" cy="1579104"/>
          </a:xfrm>
        </p:spPr>
        <p:txBody>
          <a:bodyPr>
            <a:noAutofit/>
          </a:bodyPr>
          <a:lstStyle/>
          <a:p>
            <a:pPr marL="514350" indent="-514350">
              <a:lnSpc>
                <a:spcPct val="150000"/>
              </a:lnSpc>
              <a:spcBef>
                <a:spcPct val="20000"/>
              </a:spcBef>
              <a:defRPr/>
            </a:pPr>
            <a:r>
              <a:rPr lang="lv-LV" sz="3600" b="1" dirty="0">
                <a:latin typeface="Segoe UI Light" pitchFamily="34" charset="0"/>
              </a:rPr>
              <a:t>Didaktiskie materiāli</a:t>
            </a:r>
          </a:p>
        </p:txBody>
      </p:sp>
      <p:sp>
        <p:nvSpPr>
          <p:cNvPr id="9" name="TextBox 8"/>
          <p:cNvSpPr txBox="1"/>
          <p:nvPr/>
        </p:nvSpPr>
        <p:spPr>
          <a:xfrm>
            <a:off x="7199784" y="4927477"/>
            <a:ext cx="3143296" cy="507831"/>
          </a:xfrm>
          <a:prstGeom prst="rect">
            <a:avLst/>
          </a:prstGeom>
          <a:noFill/>
        </p:spPr>
        <p:txBody>
          <a:bodyPr wrap="none" rtlCol="0">
            <a:spAutoFit/>
          </a:bodyPr>
          <a:lstStyle/>
          <a:p>
            <a:pPr lvl="0"/>
            <a:r>
              <a:rPr lang="lv-LV" sz="2700" dirty="0">
                <a:latin typeface="Segoe UI Light" panose="020B0502040204020203" pitchFamily="34" charset="0"/>
                <a:cs typeface="Segoe UI Light" panose="020B0502040204020203" pitchFamily="34" charset="0"/>
              </a:rPr>
              <a:t>Skaņu diferencēšana</a:t>
            </a:r>
          </a:p>
        </p:txBody>
      </p:sp>
      <p:pic>
        <p:nvPicPr>
          <p:cNvPr id="8" name="Attēls 7" descr="DSCN0458.JPG"/>
          <p:cNvPicPr>
            <a:picLocks noChangeAspect="1"/>
          </p:cNvPicPr>
          <p:nvPr/>
        </p:nvPicPr>
        <p:blipFill>
          <a:blip r:embed="rId2" cstate="print"/>
          <a:stretch>
            <a:fillRect/>
          </a:stretch>
        </p:blipFill>
        <p:spPr>
          <a:xfrm>
            <a:off x="6875748" y="5791572"/>
            <a:ext cx="4320000" cy="3240000"/>
          </a:xfrm>
          <a:prstGeom prst="rect">
            <a:avLst/>
          </a:prstGeom>
        </p:spPr>
      </p:pic>
      <p:pic>
        <p:nvPicPr>
          <p:cNvPr id="10" name="Attēls 9" descr="DSCN0485.JPG"/>
          <p:cNvPicPr>
            <a:picLocks noChangeAspect="1"/>
          </p:cNvPicPr>
          <p:nvPr/>
        </p:nvPicPr>
        <p:blipFill>
          <a:blip r:embed="rId3" cstate="print"/>
          <a:stretch>
            <a:fillRect/>
          </a:stretch>
        </p:blipFill>
        <p:spPr>
          <a:xfrm>
            <a:off x="3851412" y="1579104"/>
            <a:ext cx="4320000" cy="3240000"/>
          </a:xfrm>
          <a:prstGeom prst="rect">
            <a:avLst/>
          </a:prstGeom>
        </p:spPr>
      </p:pic>
      <p:pic>
        <p:nvPicPr>
          <p:cNvPr id="14" name="Attēls 13" descr="DSCN0486.JPG"/>
          <p:cNvPicPr>
            <a:picLocks noChangeAspect="1"/>
          </p:cNvPicPr>
          <p:nvPr/>
        </p:nvPicPr>
        <p:blipFill>
          <a:blip r:embed="rId4" cstate="print"/>
          <a:stretch>
            <a:fillRect/>
          </a:stretch>
        </p:blipFill>
        <p:spPr>
          <a:xfrm>
            <a:off x="9360024" y="1579104"/>
            <a:ext cx="4320000" cy="3240000"/>
          </a:xfrm>
          <a:prstGeom prst="rect">
            <a:avLst/>
          </a:prstGeom>
        </p:spPr>
      </p:pic>
      <p:sp>
        <p:nvSpPr>
          <p:cNvPr id="15" name="TextBox 14"/>
          <p:cNvSpPr txBox="1"/>
          <p:nvPr/>
        </p:nvSpPr>
        <p:spPr>
          <a:xfrm>
            <a:off x="6875748" y="9139945"/>
            <a:ext cx="4471096" cy="507831"/>
          </a:xfrm>
          <a:prstGeom prst="rect">
            <a:avLst/>
          </a:prstGeom>
          <a:noFill/>
        </p:spPr>
        <p:txBody>
          <a:bodyPr wrap="none" rtlCol="0">
            <a:spAutoFit/>
          </a:bodyPr>
          <a:lstStyle/>
          <a:p>
            <a:pPr lvl="0"/>
            <a:r>
              <a:rPr lang="lv-LV" sz="2700" dirty="0">
                <a:latin typeface="Segoe UI Light" panose="020B0502040204020203" pitchFamily="34" charset="0"/>
                <a:cs typeface="Segoe UI Light" panose="020B0502040204020203" pitchFamily="34" charset="0"/>
              </a:rPr>
              <a:t>Skaņa – sākumā, vidū, beigās.</a:t>
            </a:r>
          </a:p>
        </p:txBody>
      </p:sp>
      <p:sp>
        <p:nvSpPr>
          <p:cNvPr id="3" name="Freeform 13">
            <a:extLst>
              <a:ext uri="{FF2B5EF4-FFF2-40B4-BE49-F238E27FC236}">
                <a16:creationId xmlns:a16="http://schemas.microsoft.com/office/drawing/2014/main" id="{F1DE3EA0-E031-24A8-3099-42D2FE01575E}"/>
              </a:ext>
            </a:extLst>
          </p:cNvPr>
          <p:cNvSpPr/>
          <p:nvPr/>
        </p:nvSpPr>
        <p:spPr>
          <a:xfrm rot="2443776">
            <a:off x="-3533271" y="-2952704"/>
            <a:ext cx="6090326" cy="5734260"/>
          </a:xfrm>
          <a:custGeom>
            <a:avLst/>
            <a:gdLst/>
            <a:ahLst/>
            <a:cxnLst/>
            <a:rect l="l" t="t" r="r" b="b"/>
            <a:pathLst>
              <a:path w="6090326" h="5734260">
                <a:moveTo>
                  <a:pt x="0" y="0"/>
                </a:moveTo>
                <a:lnTo>
                  <a:pt x="6090326" y="0"/>
                </a:lnTo>
                <a:lnTo>
                  <a:pt x="6090326" y="5734260"/>
                </a:lnTo>
                <a:lnTo>
                  <a:pt x="0" y="5734260"/>
                </a:lnTo>
                <a:lnTo>
                  <a:pt x="0" y="0"/>
                </a:lnTo>
                <a:close/>
              </a:path>
            </a:pathLst>
          </a:custGeom>
          <a:blipFill>
            <a:blip r:embed="rId5"/>
            <a:stretch>
              <a:fillRect/>
            </a:stretch>
          </a:blipFill>
        </p:spPr>
      </p:sp>
      <p:sp>
        <p:nvSpPr>
          <p:cNvPr id="4" name="Freeform 2">
            <a:extLst>
              <a:ext uri="{FF2B5EF4-FFF2-40B4-BE49-F238E27FC236}">
                <a16:creationId xmlns:a16="http://schemas.microsoft.com/office/drawing/2014/main" id="{0EE7DC4C-57AA-7E58-70BD-59F3170B656E}"/>
              </a:ext>
            </a:extLst>
          </p:cNvPr>
          <p:cNvSpPr/>
          <p:nvPr/>
        </p:nvSpPr>
        <p:spPr>
          <a:xfrm rot="-2700000">
            <a:off x="13645788" y="-3017577"/>
            <a:ext cx="16322154" cy="16322154"/>
          </a:xfrm>
          <a:custGeom>
            <a:avLst/>
            <a:gdLst/>
            <a:ahLst/>
            <a:cxnLst/>
            <a:rect l="l" t="t" r="r" b="b"/>
            <a:pathLst>
              <a:path w="16322154" h="16322154">
                <a:moveTo>
                  <a:pt x="0" y="0"/>
                </a:moveTo>
                <a:lnTo>
                  <a:pt x="16322154" y="0"/>
                </a:lnTo>
                <a:lnTo>
                  <a:pt x="16322154" y="16322154"/>
                </a:lnTo>
                <a:lnTo>
                  <a:pt x="0" y="1632215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5" name="Freeform 3">
            <a:extLst>
              <a:ext uri="{FF2B5EF4-FFF2-40B4-BE49-F238E27FC236}">
                <a16:creationId xmlns:a16="http://schemas.microsoft.com/office/drawing/2014/main" id="{5B3183CE-3EBE-DB42-BE53-4E386DEFACC5}"/>
              </a:ext>
            </a:extLst>
          </p:cNvPr>
          <p:cNvSpPr/>
          <p:nvPr/>
        </p:nvSpPr>
        <p:spPr>
          <a:xfrm rot="-8439967">
            <a:off x="-2061474" y="2094864"/>
            <a:ext cx="3494091" cy="6352892"/>
          </a:xfrm>
          <a:custGeom>
            <a:avLst/>
            <a:gdLst/>
            <a:ahLst/>
            <a:cxnLst/>
            <a:rect l="l" t="t" r="r" b="b"/>
            <a:pathLst>
              <a:path w="3494091" h="6352892">
                <a:moveTo>
                  <a:pt x="0" y="0"/>
                </a:moveTo>
                <a:lnTo>
                  <a:pt x="3494090" y="0"/>
                </a:lnTo>
                <a:lnTo>
                  <a:pt x="3494090" y="6352892"/>
                </a:lnTo>
                <a:lnTo>
                  <a:pt x="0" y="6352892"/>
                </a:lnTo>
                <a:lnTo>
                  <a:pt x="0" y="0"/>
                </a:lnTo>
                <a:close/>
              </a:path>
            </a:pathLst>
          </a:custGeom>
          <a:blipFill>
            <a:blip r:embed="rId8">
              <a:extLst>
                <a:ext uri="{96DAC541-7B7A-43D3-8B79-37D633B846F1}">
                  <asvg:svgBlip xmlns:asvg="http://schemas.microsoft.com/office/drawing/2016/SVG/main" r:embed="rId9"/>
                </a:ext>
              </a:extLst>
            </a:blip>
            <a:stretch>
              <a:fillRect/>
            </a:stretch>
          </a:blipFill>
          <a:ln cap="sq">
            <a:noFill/>
            <a:prstDash val="solid"/>
            <a:miter/>
          </a:ln>
        </p:spPr>
      </p:sp>
      <p:grpSp>
        <p:nvGrpSpPr>
          <p:cNvPr id="6" name="Group 5">
            <a:extLst>
              <a:ext uri="{FF2B5EF4-FFF2-40B4-BE49-F238E27FC236}">
                <a16:creationId xmlns:a16="http://schemas.microsoft.com/office/drawing/2014/main" id="{2925A2B1-59E6-4F3F-4D63-C0C7BDD6F706}"/>
              </a:ext>
            </a:extLst>
          </p:cNvPr>
          <p:cNvGrpSpPr/>
          <p:nvPr/>
        </p:nvGrpSpPr>
        <p:grpSpPr>
          <a:xfrm>
            <a:off x="-488108" y="8043903"/>
            <a:ext cx="2464771" cy="3336085"/>
            <a:chOff x="0" y="0"/>
            <a:chExt cx="3286362" cy="4448113"/>
          </a:xfrm>
        </p:grpSpPr>
        <p:sp>
          <p:nvSpPr>
            <p:cNvPr id="7" name="Freeform 6">
              <a:extLst>
                <a:ext uri="{FF2B5EF4-FFF2-40B4-BE49-F238E27FC236}">
                  <a16:creationId xmlns:a16="http://schemas.microsoft.com/office/drawing/2014/main" id="{4F6FEEBF-0E12-D941-F6BE-C9C5FD25B42C}"/>
                </a:ext>
              </a:extLst>
            </p:cNvPr>
            <p:cNvSpPr/>
            <p:nvPr/>
          </p:nvSpPr>
          <p:spPr>
            <a:xfrm>
              <a:off x="387734" y="0"/>
              <a:ext cx="2833173" cy="2737554"/>
            </a:xfrm>
            <a:custGeom>
              <a:avLst/>
              <a:gdLst/>
              <a:ahLst/>
              <a:cxnLst/>
              <a:rect l="l" t="t" r="r" b="b"/>
              <a:pathLst>
                <a:path w="2833173" h="2737554">
                  <a:moveTo>
                    <a:pt x="0" y="0"/>
                  </a:moveTo>
                  <a:lnTo>
                    <a:pt x="2833173" y="0"/>
                  </a:lnTo>
                  <a:lnTo>
                    <a:pt x="2833173" y="2737554"/>
                  </a:lnTo>
                  <a:lnTo>
                    <a:pt x="0" y="2737554"/>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11" name="Freeform 7">
              <a:extLst>
                <a:ext uri="{FF2B5EF4-FFF2-40B4-BE49-F238E27FC236}">
                  <a16:creationId xmlns:a16="http://schemas.microsoft.com/office/drawing/2014/main" id="{EA8207B6-FF55-6296-5137-0E93EA78A2DF}"/>
                </a:ext>
              </a:extLst>
            </p:cNvPr>
            <p:cNvSpPr/>
            <p:nvPr/>
          </p:nvSpPr>
          <p:spPr>
            <a:xfrm rot="2903305">
              <a:off x="458059" y="1656465"/>
              <a:ext cx="2370244" cy="2290248"/>
            </a:xfrm>
            <a:custGeom>
              <a:avLst/>
              <a:gdLst/>
              <a:ahLst/>
              <a:cxnLst/>
              <a:rect l="l" t="t" r="r" b="b"/>
              <a:pathLst>
                <a:path w="2370244" h="2290248">
                  <a:moveTo>
                    <a:pt x="0" y="0"/>
                  </a:moveTo>
                  <a:lnTo>
                    <a:pt x="2370244" y="0"/>
                  </a:lnTo>
                  <a:lnTo>
                    <a:pt x="2370244" y="2290248"/>
                  </a:lnTo>
                  <a:lnTo>
                    <a:pt x="0" y="2290248"/>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sp>
      </p:grpSp>
      <p:grpSp>
        <p:nvGrpSpPr>
          <p:cNvPr id="12" name="Group 8">
            <a:extLst>
              <a:ext uri="{FF2B5EF4-FFF2-40B4-BE49-F238E27FC236}">
                <a16:creationId xmlns:a16="http://schemas.microsoft.com/office/drawing/2014/main" id="{7CBC65D0-B90C-FC8A-780E-FBB306F78458}"/>
              </a:ext>
            </a:extLst>
          </p:cNvPr>
          <p:cNvGrpSpPr/>
          <p:nvPr/>
        </p:nvGrpSpPr>
        <p:grpSpPr>
          <a:xfrm rot="-10655737">
            <a:off x="15599879" y="-1262767"/>
            <a:ext cx="2990573" cy="4047761"/>
            <a:chOff x="0" y="0"/>
            <a:chExt cx="3987430" cy="5397015"/>
          </a:xfrm>
        </p:grpSpPr>
        <p:sp>
          <p:nvSpPr>
            <p:cNvPr id="13" name="Freeform 9">
              <a:extLst>
                <a:ext uri="{FF2B5EF4-FFF2-40B4-BE49-F238E27FC236}">
                  <a16:creationId xmlns:a16="http://schemas.microsoft.com/office/drawing/2014/main" id="{BD33B9C5-324E-2CC1-2B5C-8ADB5758248E}"/>
                </a:ext>
              </a:extLst>
            </p:cNvPr>
            <p:cNvSpPr/>
            <p:nvPr/>
          </p:nvSpPr>
          <p:spPr>
            <a:xfrm>
              <a:off x="470448" y="0"/>
              <a:ext cx="3437565" cy="3321547"/>
            </a:xfrm>
            <a:custGeom>
              <a:avLst/>
              <a:gdLst/>
              <a:ahLst/>
              <a:cxnLst/>
              <a:rect l="l" t="t" r="r" b="b"/>
              <a:pathLst>
                <a:path w="3437565" h="3321547">
                  <a:moveTo>
                    <a:pt x="0" y="0"/>
                  </a:moveTo>
                  <a:lnTo>
                    <a:pt x="3437565" y="0"/>
                  </a:lnTo>
                  <a:lnTo>
                    <a:pt x="3437565" y="3321547"/>
                  </a:lnTo>
                  <a:lnTo>
                    <a:pt x="0" y="3321547"/>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16" name="Freeform 10">
              <a:extLst>
                <a:ext uri="{FF2B5EF4-FFF2-40B4-BE49-F238E27FC236}">
                  <a16:creationId xmlns:a16="http://schemas.microsoft.com/office/drawing/2014/main" id="{31093FEE-796D-64AF-E642-10F5F6CC0F8D}"/>
                </a:ext>
              </a:extLst>
            </p:cNvPr>
            <p:cNvSpPr/>
            <p:nvPr/>
          </p:nvSpPr>
          <p:spPr>
            <a:xfrm rot="2903305">
              <a:off x="555775" y="2009833"/>
              <a:ext cx="2875881" cy="2778820"/>
            </a:xfrm>
            <a:custGeom>
              <a:avLst/>
              <a:gdLst/>
              <a:ahLst/>
              <a:cxnLst/>
              <a:rect l="l" t="t" r="r" b="b"/>
              <a:pathLst>
                <a:path w="2875881" h="2778820">
                  <a:moveTo>
                    <a:pt x="0" y="0"/>
                  </a:moveTo>
                  <a:lnTo>
                    <a:pt x="2875880" y="0"/>
                  </a:lnTo>
                  <a:lnTo>
                    <a:pt x="2875880" y="2778820"/>
                  </a:lnTo>
                  <a:lnTo>
                    <a:pt x="0" y="2778820"/>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sp>
      </p:grpSp>
      <p:sp>
        <p:nvSpPr>
          <p:cNvPr id="17" name="Freeform 11">
            <a:extLst>
              <a:ext uri="{FF2B5EF4-FFF2-40B4-BE49-F238E27FC236}">
                <a16:creationId xmlns:a16="http://schemas.microsoft.com/office/drawing/2014/main" id="{6643988D-001F-21EE-287A-A7772EFC08E8}"/>
              </a:ext>
            </a:extLst>
          </p:cNvPr>
          <p:cNvSpPr/>
          <p:nvPr/>
        </p:nvSpPr>
        <p:spPr>
          <a:xfrm rot="-1616693">
            <a:off x="15991528" y="967452"/>
            <a:ext cx="2094517" cy="3756982"/>
          </a:xfrm>
          <a:custGeom>
            <a:avLst/>
            <a:gdLst/>
            <a:ahLst/>
            <a:cxnLst/>
            <a:rect l="l" t="t" r="r" b="b"/>
            <a:pathLst>
              <a:path w="2094517" h="3756982">
                <a:moveTo>
                  <a:pt x="0" y="0"/>
                </a:moveTo>
                <a:lnTo>
                  <a:pt x="2094517" y="0"/>
                </a:lnTo>
                <a:lnTo>
                  <a:pt x="2094517" y="3756982"/>
                </a:lnTo>
                <a:lnTo>
                  <a:pt x="0" y="3756982"/>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sp>
      <p:sp>
        <p:nvSpPr>
          <p:cNvPr id="18" name="Freeform 12">
            <a:extLst>
              <a:ext uri="{FF2B5EF4-FFF2-40B4-BE49-F238E27FC236}">
                <a16:creationId xmlns:a16="http://schemas.microsoft.com/office/drawing/2014/main" id="{9D272E25-A4C0-4935-90C9-39990A66FA1B}"/>
              </a:ext>
            </a:extLst>
          </p:cNvPr>
          <p:cNvSpPr/>
          <p:nvPr/>
        </p:nvSpPr>
        <p:spPr>
          <a:xfrm rot="1353883" flipH="1">
            <a:off x="-617908" y="5164367"/>
            <a:ext cx="2094517" cy="3756982"/>
          </a:xfrm>
          <a:custGeom>
            <a:avLst/>
            <a:gdLst/>
            <a:ahLst/>
            <a:cxnLst/>
            <a:rect l="l" t="t" r="r" b="b"/>
            <a:pathLst>
              <a:path w="2094517" h="3756982">
                <a:moveTo>
                  <a:pt x="2094517" y="0"/>
                </a:moveTo>
                <a:lnTo>
                  <a:pt x="0" y="0"/>
                </a:lnTo>
                <a:lnTo>
                  <a:pt x="0" y="3756982"/>
                </a:lnTo>
                <a:lnTo>
                  <a:pt x="2094517" y="3756982"/>
                </a:lnTo>
                <a:lnTo>
                  <a:pt x="2094517" y="0"/>
                </a:lnTo>
                <a:close/>
              </a:path>
            </a:pathLst>
          </a:custGeom>
          <a:blipFill>
            <a:blip r:embed="rId16">
              <a:extLst>
                <a:ext uri="{96DAC541-7B7A-43D3-8B79-37D633B846F1}">
                  <asvg:svgBlip xmlns:asvg="http://schemas.microsoft.com/office/drawing/2016/SVG/main" r:embed="rId17"/>
                </a:ext>
              </a:extLst>
            </a:blip>
            <a:stretch>
              <a:fillRect/>
            </a:stretch>
          </a:blipFill>
        </p:spPr>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2286000" y="0"/>
            <a:ext cx="13716000" cy="1579104"/>
          </a:xfrm>
        </p:spPr>
        <p:txBody>
          <a:bodyPr>
            <a:noAutofit/>
          </a:bodyPr>
          <a:lstStyle/>
          <a:p>
            <a:pPr marL="514350" indent="-514350">
              <a:lnSpc>
                <a:spcPct val="150000"/>
              </a:lnSpc>
              <a:spcBef>
                <a:spcPct val="20000"/>
              </a:spcBef>
              <a:defRPr/>
            </a:pPr>
            <a:r>
              <a:rPr lang="lv-LV" sz="3600" dirty="0">
                <a:latin typeface="Segoe UI Light" pitchFamily="34" charset="0"/>
              </a:rPr>
              <a:t>Didaktiskie materiāli</a:t>
            </a:r>
          </a:p>
        </p:txBody>
      </p:sp>
      <p:sp>
        <p:nvSpPr>
          <p:cNvPr id="9" name="TextBox 8"/>
          <p:cNvSpPr txBox="1"/>
          <p:nvPr/>
        </p:nvSpPr>
        <p:spPr>
          <a:xfrm>
            <a:off x="9792072" y="4279405"/>
            <a:ext cx="2763000" cy="507831"/>
          </a:xfrm>
          <a:prstGeom prst="rect">
            <a:avLst/>
          </a:prstGeom>
          <a:noFill/>
        </p:spPr>
        <p:txBody>
          <a:bodyPr wrap="none" rtlCol="0">
            <a:spAutoFit/>
          </a:bodyPr>
          <a:lstStyle/>
          <a:p>
            <a:pPr lvl="0"/>
            <a:r>
              <a:rPr lang="lv-LV" sz="2700" dirty="0">
                <a:latin typeface="Segoe UI Light" panose="020B0502040204020203" pitchFamily="34" charset="0"/>
                <a:cs typeface="Segoe UI Light" panose="020B0502040204020203" pitchFamily="34" charset="0"/>
              </a:rPr>
              <a:t>Pārbaudi padarīto</a:t>
            </a:r>
          </a:p>
        </p:txBody>
      </p:sp>
      <p:sp>
        <p:nvSpPr>
          <p:cNvPr id="15" name="TextBox 14"/>
          <p:cNvSpPr txBox="1"/>
          <p:nvPr/>
        </p:nvSpPr>
        <p:spPr>
          <a:xfrm>
            <a:off x="2987317" y="9139945"/>
            <a:ext cx="12171665" cy="507831"/>
          </a:xfrm>
          <a:prstGeom prst="rect">
            <a:avLst/>
          </a:prstGeom>
          <a:noFill/>
        </p:spPr>
        <p:txBody>
          <a:bodyPr wrap="none" rtlCol="0">
            <a:spAutoFit/>
          </a:bodyPr>
          <a:lstStyle/>
          <a:p>
            <a:pPr lvl="0"/>
            <a:r>
              <a:rPr lang="lv-LV" sz="2700" dirty="0">
                <a:latin typeface="Segoe UI Light" panose="020B0502040204020203" pitchFamily="34" charset="0"/>
                <a:cs typeface="Segoe UI Light" panose="020B0502040204020203" pitchFamily="34" charset="0"/>
              </a:rPr>
              <a:t>Bērni strādā ar baltās tāfeles flomāsteriem uz darba burtnīcu “Es varu” darba lapām</a:t>
            </a:r>
          </a:p>
        </p:txBody>
      </p:sp>
      <p:pic>
        <p:nvPicPr>
          <p:cNvPr id="11" name="Attēls 10" descr="DSCN0471.JPG"/>
          <p:cNvPicPr>
            <a:picLocks noChangeAspect="1"/>
          </p:cNvPicPr>
          <p:nvPr/>
        </p:nvPicPr>
        <p:blipFill>
          <a:blip r:embed="rId2" cstate="print"/>
          <a:stretch>
            <a:fillRect/>
          </a:stretch>
        </p:blipFill>
        <p:spPr>
          <a:xfrm>
            <a:off x="4175448" y="1471092"/>
            <a:ext cx="3600000" cy="2700000"/>
          </a:xfrm>
          <a:prstGeom prst="rect">
            <a:avLst/>
          </a:prstGeom>
        </p:spPr>
      </p:pic>
      <p:pic>
        <p:nvPicPr>
          <p:cNvPr id="12" name="Attēls 11" descr="DSCN0473.JPG"/>
          <p:cNvPicPr>
            <a:picLocks noChangeAspect="1"/>
          </p:cNvPicPr>
          <p:nvPr/>
        </p:nvPicPr>
        <p:blipFill>
          <a:blip r:embed="rId3" cstate="print"/>
          <a:stretch>
            <a:fillRect/>
          </a:stretch>
        </p:blipFill>
        <p:spPr>
          <a:xfrm>
            <a:off x="9360024" y="1471092"/>
            <a:ext cx="3600000" cy="2700000"/>
          </a:xfrm>
          <a:prstGeom prst="rect">
            <a:avLst/>
          </a:prstGeom>
        </p:spPr>
      </p:pic>
      <p:pic>
        <p:nvPicPr>
          <p:cNvPr id="13" name="Attēls 12" descr="DSCN0492.JPG"/>
          <p:cNvPicPr>
            <a:picLocks noChangeAspect="1"/>
          </p:cNvPicPr>
          <p:nvPr/>
        </p:nvPicPr>
        <p:blipFill>
          <a:blip r:embed="rId4" cstate="print"/>
          <a:stretch>
            <a:fillRect/>
          </a:stretch>
        </p:blipFill>
        <p:spPr>
          <a:xfrm>
            <a:off x="6875748" y="6007596"/>
            <a:ext cx="3600000" cy="2700000"/>
          </a:xfrm>
          <a:prstGeom prst="rect">
            <a:avLst/>
          </a:prstGeom>
        </p:spPr>
      </p:pic>
      <p:pic>
        <p:nvPicPr>
          <p:cNvPr id="16" name="Attēls 15" descr="DSCN0493.JPG"/>
          <p:cNvPicPr>
            <a:picLocks noChangeAspect="1"/>
          </p:cNvPicPr>
          <p:nvPr/>
        </p:nvPicPr>
        <p:blipFill>
          <a:blip r:embed="rId5" cstate="print"/>
          <a:stretch>
            <a:fillRect/>
          </a:stretch>
        </p:blipFill>
        <p:spPr>
          <a:xfrm>
            <a:off x="10656168" y="6007596"/>
            <a:ext cx="3600000" cy="2700000"/>
          </a:xfrm>
          <a:prstGeom prst="rect">
            <a:avLst/>
          </a:prstGeom>
        </p:spPr>
      </p:pic>
      <p:pic>
        <p:nvPicPr>
          <p:cNvPr id="17" name="Picture 1" descr="DSC01327"/>
          <p:cNvPicPr>
            <a:picLocks noChangeAspect="1" noChangeArrowheads="1"/>
          </p:cNvPicPr>
          <p:nvPr/>
        </p:nvPicPr>
        <p:blipFill>
          <a:blip r:embed="rId6" cstate="print"/>
          <a:srcRect/>
          <a:stretch>
            <a:fillRect/>
          </a:stretch>
        </p:blipFill>
        <p:spPr bwMode="auto">
          <a:xfrm>
            <a:off x="3203340" y="6007596"/>
            <a:ext cx="3573315" cy="2700000"/>
          </a:xfrm>
          <a:prstGeom prst="rect">
            <a:avLst/>
          </a:prstGeom>
          <a:noFill/>
          <a:ln w="9525">
            <a:noFill/>
            <a:miter lim="800000"/>
            <a:headEnd/>
            <a:tailEnd/>
          </a:ln>
        </p:spPr>
      </p:pic>
      <p:sp>
        <p:nvSpPr>
          <p:cNvPr id="18" name="TextBox 17"/>
          <p:cNvSpPr txBox="1"/>
          <p:nvPr/>
        </p:nvSpPr>
        <p:spPr>
          <a:xfrm>
            <a:off x="4499484" y="4387417"/>
            <a:ext cx="3143809" cy="507831"/>
          </a:xfrm>
          <a:prstGeom prst="rect">
            <a:avLst/>
          </a:prstGeom>
          <a:noFill/>
        </p:spPr>
        <p:txBody>
          <a:bodyPr wrap="none" rtlCol="0">
            <a:spAutoFit/>
          </a:bodyPr>
          <a:lstStyle/>
          <a:p>
            <a:pPr lvl="0"/>
            <a:r>
              <a:rPr lang="lv-LV" sz="2700" dirty="0">
                <a:latin typeface="Segoe UI Light" panose="020B0502040204020203" pitchFamily="34" charset="0"/>
                <a:cs typeface="Segoe UI Light" panose="020B0502040204020203" pitchFamily="34" charset="0"/>
              </a:rPr>
              <a:t>Saklausi skaņu vārdā</a:t>
            </a:r>
          </a:p>
        </p:txBody>
      </p:sp>
      <p:sp>
        <p:nvSpPr>
          <p:cNvPr id="3" name="Freeform 13">
            <a:extLst>
              <a:ext uri="{FF2B5EF4-FFF2-40B4-BE49-F238E27FC236}">
                <a16:creationId xmlns:a16="http://schemas.microsoft.com/office/drawing/2014/main" id="{7283B294-E91A-9103-CF7D-8D3E9E8A7E4C}"/>
              </a:ext>
            </a:extLst>
          </p:cNvPr>
          <p:cNvSpPr/>
          <p:nvPr/>
        </p:nvSpPr>
        <p:spPr>
          <a:xfrm rot="2443776">
            <a:off x="-3533271" y="-2952704"/>
            <a:ext cx="6090326" cy="5734260"/>
          </a:xfrm>
          <a:custGeom>
            <a:avLst/>
            <a:gdLst/>
            <a:ahLst/>
            <a:cxnLst/>
            <a:rect l="l" t="t" r="r" b="b"/>
            <a:pathLst>
              <a:path w="6090326" h="5734260">
                <a:moveTo>
                  <a:pt x="0" y="0"/>
                </a:moveTo>
                <a:lnTo>
                  <a:pt x="6090326" y="0"/>
                </a:lnTo>
                <a:lnTo>
                  <a:pt x="6090326" y="5734260"/>
                </a:lnTo>
                <a:lnTo>
                  <a:pt x="0" y="5734260"/>
                </a:lnTo>
                <a:lnTo>
                  <a:pt x="0" y="0"/>
                </a:lnTo>
                <a:close/>
              </a:path>
            </a:pathLst>
          </a:custGeom>
          <a:blipFill>
            <a:blip r:embed="rId7"/>
            <a:stretch>
              <a:fillRect/>
            </a:stretch>
          </a:blipFill>
        </p:spPr>
      </p:sp>
      <p:sp>
        <p:nvSpPr>
          <p:cNvPr id="4" name="Freeform 2">
            <a:extLst>
              <a:ext uri="{FF2B5EF4-FFF2-40B4-BE49-F238E27FC236}">
                <a16:creationId xmlns:a16="http://schemas.microsoft.com/office/drawing/2014/main" id="{1AC29837-D8B3-0CF2-6428-C161EC0011AE}"/>
              </a:ext>
            </a:extLst>
          </p:cNvPr>
          <p:cNvSpPr/>
          <p:nvPr/>
        </p:nvSpPr>
        <p:spPr>
          <a:xfrm rot="-2700000">
            <a:off x="13645788" y="-3017577"/>
            <a:ext cx="16322154" cy="16322154"/>
          </a:xfrm>
          <a:custGeom>
            <a:avLst/>
            <a:gdLst/>
            <a:ahLst/>
            <a:cxnLst/>
            <a:rect l="l" t="t" r="r" b="b"/>
            <a:pathLst>
              <a:path w="16322154" h="16322154">
                <a:moveTo>
                  <a:pt x="0" y="0"/>
                </a:moveTo>
                <a:lnTo>
                  <a:pt x="16322154" y="0"/>
                </a:lnTo>
                <a:lnTo>
                  <a:pt x="16322154" y="16322154"/>
                </a:lnTo>
                <a:lnTo>
                  <a:pt x="0" y="16322154"/>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5" name="Freeform 3">
            <a:extLst>
              <a:ext uri="{FF2B5EF4-FFF2-40B4-BE49-F238E27FC236}">
                <a16:creationId xmlns:a16="http://schemas.microsoft.com/office/drawing/2014/main" id="{9C70982F-F2D0-07E5-45C8-6791170B800A}"/>
              </a:ext>
            </a:extLst>
          </p:cNvPr>
          <p:cNvSpPr/>
          <p:nvPr/>
        </p:nvSpPr>
        <p:spPr>
          <a:xfrm rot="-8439967">
            <a:off x="-2061474" y="2094864"/>
            <a:ext cx="3494091" cy="6352892"/>
          </a:xfrm>
          <a:custGeom>
            <a:avLst/>
            <a:gdLst/>
            <a:ahLst/>
            <a:cxnLst/>
            <a:rect l="l" t="t" r="r" b="b"/>
            <a:pathLst>
              <a:path w="3494091" h="6352892">
                <a:moveTo>
                  <a:pt x="0" y="0"/>
                </a:moveTo>
                <a:lnTo>
                  <a:pt x="3494090" y="0"/>
                </a:lnTo>
                <a:lnTo>
                  <a:pt x="3494090" y="6352892"/>
                </a:lnTo>
                <a:lnTo>
                  <a:pt x="0" y="6352892"/>
                </a:lnTo>
                <a:lnTo>
                  <a:pt x="0" y="0"/>
                </a:lnTo>
                <a:close/>
              </a:path>
            </a:pathLst>
          </a:custGeom>
          <a:blipFill>
            <a:blip r:embed="rId10">
              <a:extLst>
                <a:ext uri="{96DAC541-7B7A-43D3-8B79-37D633B846F1}">
                  <asvg:svgBlip xmlns:asvg="http://schemas.microsoft.com/office/drawing/2016/SVG/main" r:embed="rId11"/>
                </a:ext>
              </a:extLst>
            </a:blip>
            <a:stretch>
              <a:fillRect/>
            </a:stretch>
          </a:blipFill>
          <a:ln cap="sq">
            <a:noFill/>
            <a:prstDash val="solid"/>
            <a:miter/>
          </a:ln>
        </p:spPr>
      </p:sp>
      <p:grpSp>
        <p:nvGrpSpPr>
          <p:cNvPr id="6" name="Group 5">
            <a:extLst>
              <a:ext uri="{FF2B5EF4-FFF2-40B4-BE49-F238E27FC236}">
                <a16:creationId xmlns:a16="http://schemas.microsoft.com/office/drawing/2014/main" id="{7330CF9A-123C-A4FD-104C-574EFFCF36F5}"/>
              </a:ext>
            </a:extLst>
          </p:cNvPr>
          <p:cNvGrpSpPr/>
          <p:nvPr/>
        </p:nvGrpSpPr>
        <p:grpSpPr>
          <a:xfrm>
            <a:off x="-488108" y="8043903"/>
            <a:ext cx="2464771" cy="3336085"/>
            <a:chOff x="0" y="0"/>
            <a:chExt cx="3286362" cy="4448113"/>
          </a:xfrm>
        </p:grpSpPr>
        <p:sp>
          <p:nvSpPr>
            <p:cNvPr id="7" name="Freeform 6">
              <a:extLst>
                <a:ext uri="{FF2B5EF4-FFF2-40B4-BE49-F238E27FC236}">
                  <a16:creationId xmlns:a16="http://schemas.microsoft.com/office/drawing/2014/main" id="{C7894062-6F5A-2ECF-AEC3-BE0209A5198D}"/>
                </a:ext>
              </a:extLst>
            </p:cNvPr>
            <p:cNvSpPr/>
            <p:nvPr/>
          </p:nvSpPr>
          <p:spPr>
            <a:xfrm>
              <a:off x="387734" y="0"/>
              <a:ext cx="2833173" cy="2737554"/>
            </a:xfrm>
            <a:custGeom>
              <a:avLst/>
              <a:gdLst/>
              <a:ahLst/>
              <a:cxnLst/>
              <a:rect l="l" t="t" r="r" b="b"/>
              <a:pathLst>
                <a:path w="2833173" h="2737554">
                  <a:moveTo>
                    <a:pt x="0" y="0"/>
                  </a:moveTo>
                  <a:lnTo>
                    <a:pt x="2833173" y="0"/>
                  </a:lnTo>
                  <a:lnTo>
                    <a:pt x="2833173" y="2737554"/>
                  </a:lnTo>
                  <a:lnTo>
                    <a:pt x="0" y="2737554"/>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sp>
        <p:sp>
          <p:nvSpPr>
            <p:cNvPr id="8" name="Freeform 7">
              <a:extLst>
                <a:ext uri="{FF2B5EF4-FFF2-40B4-BE49-F238E27FC236}">
                  <a16:creationId xmlns:a16="http://schemas.microsoft.com/office/drawing/2014/main" id="{FB8BC2D1-6369-E60F-B6F0-62F64984B453}"/>
                </a:ext>
              </a:extLst>
            </p:cNvPr>
            <p:cNvSpPr/>
            <p:nvPr/>
          </p:nvSpPr>
          <p:spPr>
            <a:xfrm rot="2903305">
              <a:off x="458059" y="1656465"/>
              <a:ext cx="2370244" cy="2290248"/>
            </a:xfrm>
            <a:custGeom>
              <a:avLst/>
              <a:gdLst/>
              <a:ahLst/>
              <a:cxnLst/>
              <a:rect l="l" t="t" r="r" b="b"/>
              <a:pathLst>
                <a:path w="2370244" h="2290248">
                  <a:moveTo>
                    <a:pt x="0" y="0"/>
                  </a:moveTo>
                  <a:lnTo>
                    <a:pt x="2370244" y="0"/>
                  </a:lnTo>
                  <a:lnTo>
                    <a:pt x="2370244" y="2290248"/>
                  </a:lnTo>
                  <a:lnTo>
                    <a:pt x="0" y="2290248"/>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sp>
      </p:grpSp>
      <p:grpSp>
        <p:nvGrpSpPr>
          <p:cNvPr id="10" name="Group 8">
            <a:extLst>
              <a:ext uri="{FF2B5EF4-FFF2-40B4-BE49-F238E27FC236}">
                <a16:creationId xmlns:a16="http://schemas.microsoft.com/office/drawing/2014/main" id="{BD721F20-05CB-5C0E-CDA4-7A042EA8C75F}"/>
              </a:ext>
            </a:extLst>
          </p:cNvPr>
          <p:cNvGrpSpPr/>
          <p:nvPr/>
        </p:nvGrpSpPr>
        <p:grpSpPr>
          <a:xfrm rot="-10655737">
            <a:off x="15599879" y="-1262767"/>
            <a:ext cx="2990573" cy="4047761"/>
            <a:chOff x="0" y="0"/>
            <a:chExt cx="3987430" cy="5397015"/>
          </a:xfrm>
        </p:grpSpPr>
        <p:sp>
          <p:nvSpPr>
            <p:cNvPr id="14" name="Freeform 9">
              <a:extLst>
                <a:ext uri="{FF2B5EF4-FFF2-40B4-BE49-F238E27FC236}">
                  <a16:creationId xmlns:a16="http://schemas.microsoft.com/office/drawing/2014/main" id="{507D1649-F29B-004E-E873-69D8757AE754}"/>
                </a:ext>
              </a:extLst>
            </p:cNvPr>
            <p:cNvSpPr/>
            <p:nvPr/>
          </p:nvSpPr>
          <p:spPr>
            <a:xfrm>
              <a:off x="470448" y="0"/>
              <a:ext cx="3437565" cy="3321547"/>
            </a:xfrm>
            <a:custGeom>
              <a:avLst/>
              <a:gdLst/>
              <a:ahLst/>
              <a:cxnLst/>
              <a:rect l="l" t="t" r="r" b="b"/>
              <a:pathLst>
                <a:path w="3437565" h="3321547">
                  <a:moveTo>
                    <a:pt x="0" y="0"/>
                  </a:moveTo>
                  <a:lnTo>
                    <a:pt x="3437565" y="0"/>
                  </a:lnTo>
                  <a:lnTo>
                    <a:pt x="3437565" y="3321547"/>
                  </a:lnTo>
                  <a:lnTo>
                    <a:pt x="0" y="3321547"/>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sp>
        <p:sp>
          <p:nvSpPr>
            <p:cNvPr id="19" name="Freeform 10">
              <a:extLst>
                <a:ext uri="{FF2B5EF4-FFF2-40B4-BE49-F238E27FC236}">
                  <a16:creationId xmlns:a16="http://schemas.microsoft.com/office/drawing/2014/main" id="{89E91740-E838-8AB7-6C76-94F903C8F5A8}"/>
                </a:ext>
              </a:extLst>
            </p:cNvPr>
            <p:cNvSpPr/>
            <p:nvPr/>
          </p:nvSpPr>
          <p:spPr>
            <a:xfrm rot="2903305">
              <a:off x="555775" y="2009833"/>
              <a:ext cx="2875881" cy="2778820"/>
            </a:xfrm>
            <a:custGeom>
              <a:avLst/>
              <a:gdLst/>
              <a:ahLst/>
              <a:cxnLst/>
              <a:rect l="l" t="t" r="r" b="b"/>
              <a:pathLst>
                <a:path w="2875881" h="2778820">
                  <a:moveTo>
                    <a:pt x="0" y="0"/>
                  </a:moveTo>
                  <a:lnTo>
                    <a:pt x="2875880" y="0"/>
                  </a:lnTo>
                  <a:lnTo>
                    <a:pt x="2875880" y="2778820"/>
                  </a:lnTo>
                  <a:lnTo>
                    <a:pt x="0" y="2778820"/>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sp>
      </p:grpSp>
      <p:sp>
        <p:nvSpPr>
          <p:cNvPr id="20" name="Freeform 11">
            <a:extLst>
              <a:ext uri="{FF2B5EF4-FFF2-40B4-BE49-F238E27FC236}">
                <a16:creationId xmlns:a16="http://schemas.microsoft.com/office/drawing/2014/main" id="{2BA5432D-910F-2CD7-7BFB-E96F20275663}"/>
              </a:ext>
            </a:extLst>
          </p:cNvPr>
          <p:cNvSpPr/>
          <p:nvPr/>
        </p:nvSpPr>
        <p:spPr>
          <a:xfrm rot="-1616693">
            <a:off x="15991528" y="967452"/>
            <a:ext cx="2094517" cy="3756982"/>
          </a:xfrm>
          <a:custGeom>
            <a:avLst/>
            <a:gdLst/>
            <a:ahLst/>
            <a:cxnLst/>
            <a:rect l="l" t="t" r="r" b="b"/>
            <a:pathLst>
              <a:path w="2094517" h="3756982">
                <a:moveTo>
                  <a:pt x="0" y="0"/>
                </a:moveTo>
                <a:lnTo>
                  <a:pt x="2094517" y="0"/>
                </a:lnTo>
                <a:lnTo>
                  <a:pt x="2094517" y="3756982"/>
                </a:lnTo>
                <a:lnTo>
                  <a:pt x="0" y="3756982"/>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sp>
      <p:sp>
        <p:nvSpPr>
          <p:cNvPr id="21" name="Freeform 12">
            <a:extLst>
              <a:ext uri="{FF2B5EF4-FFF2-40B4-BE49-F238E27FC236}">
                <a16:creationId xmlns:a16="http://schemas.microsoft.com/office/drawing/2014/main" id="{611EFB1E-DDB6-0DB5-CCD2-1BF7C4C475D7}"/>
              </a:ext>
            </a:extLst>
          </p:cNvPr>
          <p:cNvSpPr/>
          <p:nvPr/>
        </p:nvSpPr>
        <p:spPr>
          <a:xfrm rot="1353883" flipH="1">
            <a:off x="-617908" y="5164367"/>
            <a:ext cx="2094517" cy="3756982"/>
          </a:xfrm>
          <a:custGeom>
            <a:avLst/>
            <a:gdLst/>
            <a:ahLst/>
            <a:cxnLst/>
            <a:rect l="l" t="t" r="r" b="b"/>
            <a:pathLst>
              <a:path w="2094517" h="3756982">
                <a:moveTo>
                  <a:pt x="2094517" y="0"/>
                </a:moveTo>
                <a:lnTo>
                  <a:pt x="0" y="0"/>
                </a:lnTo>
                <a:lnTo>
                  <a:pt x="0" y="3756982"/>
                </a:lnTo>
                <a:lnTo>
                  <a:pt x="2094517" y="3756982"/>
                </a:lnTo>
                <a:lnTo>
                  <a:pt x="2094517" y="0"/>
                </a:lnTo>
                <a:close/>
              </a:path>
            </a:pathLst>
          </a:custGeom>
          <a:blipFill>
            <a:blip r:embed="rId18">
              <a:extLst>
                <a:ext uri="{96DAC541-7B7A-43D3-8B79-37D633B846F1}">
                  <asvg:svgBlip xmlns:asvg="http://schemas.microsoft.com/office/drawing/2016/SVG/main" r:embed="rId19"/>
                </a:ext>
              </a:extLst>
            </a:blip>
            <a:stretch>
              <a:fillRect/>
            </a:stretch>
          </a:blipFill>
        </p:spPr>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F85B0E-9F13-E674-7041-C1ED74E62E7C}"/>
            </a:ext>
          </a:extLst>
        </p:cNvPr>
        <p:cNvGrpSpPr/>
        <p:nvPr/>
      </p:nvGrpSpPr>
      <p:grpSpPr>
        <a:xfrm>
          <a:off x="0" y="0"/>
          <a:ext cx="0" cy="0"/>
          <a:chOff x="0" y="0"/>
          <a:chExt cx="0" cy="0"/>
        </a:xfrm>
      </p:grpSpPr>
      <p:sp>
        <p:nvSpPr>
          <p:cNvPr id="2" name="Virsraksts 1">
            <a:extLst>
              <a:ext uri="{FF2B5EF4-FFF2-40B4-BE49-F238E27FC236}">
                <a16:creationId xmlns:a16="http://schemas.microsoft.com/office/drawing/2014/main" id="{B9856793-D2EB-EC04-7A4F-37F63D5AF9D7}"/>
              </a:ext>
            </a:extLst>
          </p:cNvPr>
          <p:cNvSpPr>
            <a:spLocks noGrp="1"/>
          </p:cNvSpPr>
          <p:nvPr>
            <p:ph type="title"/>
          </p:nvPr>
        </p:nvSpPr>
        <p:spPr>
          <a:xfrm>
            <a:off x="2286000" y="0"/>
            <a:ext cx="13716000" cy="1579104"/>
          </a:xfrm>
        </p:spPr>
        <p:txBody>
          <a:bodyPr>
            <a:noAutofit/>
          </a:bodyPr>
          <a:lstStyle/>
          <a:p>
            <a:pPr marL="514350" indent="-514350">
              <a:lnSpc>
                <a:spcPct val="150000"/>
              </a:lnSpc>
              <a:spcBef>
                <a:spcPct val="20000"/>
              </a:spcBef>
              <a:defRPr/>
            </a:pPr>
            <a:r>
              <a:rPr lang="lv-LV" sz="3600" b="1" dirty="0">
                <a:latin typeface="Segoe UI Light" pitchFamily="34" charset="0"/>
              </a:rPr>
              <a:t>Didaktiskie materiāli</a:t>
            </a:r>
          </a:p>
        </p:txBody>
      </p:sp>
      <p:pic>
        <p:nvPicPr>
          <p:cNvPr id="7" name="Picture 6">
            <a:extLst>
              <a:ext uri="{FF2B5EF4-FFF2-40B4-BE49-F238E27FC236}">
                <a16:creationId xmlns:a16="http://schemas.microsoft.com/office/drawing/2014/main" id="{D269CF37-1326-4515-6824-1B7049827918}"/>
              </a:ext>
            </a:extLst>
          </p:cNvPr>
          <p:cNvPicPr>
            <a:picLocks noChangeAspect="1"/>
          </p:cNvPicPr>
          <p:nvPr/>
        </p:nvPicPr>
        <p:blipFill>
          <a:blip r:embed="rId2" cstate="print">
            <a:extLst>
              <a:ext uri="{28A0092B-C50C-407E-A947-70E740481C1C}">
                <a14:useLocalDpi xmlns:a14="http://schemas.microsoft.com/office/drawing/2010/main" val="0"/>
              </a:ext>
            </a:extLst>
          </a:blip>
          <a:srcRect r="20075"/>
          <a:stretch>
            <a:fillRect/>
          </a:stretch>
        </p:blipFill>
        <p:spPr>
          <a:xfrm>
            <a:off x="3333527" y="4584979"/>
            <a:ext cx="4982231" cy="2807624"/>
          </a:xfrm>
          <a:prstGeom prst="rect">
            <a:avLst/>
          </a:prstGeom>
        </p:spPr>
      </p:pic>
      <p:pic>
        <p:nvPicPr>
          <p:cNvPr id="10" name="Picture 9">
            <a:extLst>
              <a:ext uri="{FF2B5EF4-FFF2-40B4-BE49-F238E27FC236}">
                <a16:creationId xmlns:a16="http://schemas.microsoft.com/office/drawing/2014/main" id="{7B4CA3B6-6C9E-3421-FB07-48033674BEB3}"/>
              </a:ext>
            </a:extLst>
          </p:cNvPr>
          <p:cNvPicPr>
            <a:picLocks noChangeAspect="1"/>
          </p:cNvPicPr>
          <p:nvPr/>
        </p:nvPicPr>
        <p:blipFill>
          <a:blip r:embed="rId3" cstate="print">
            <a:extLst>
              <a:ext uri="{28A0092B-C50C-407E-A947-70E740481C1C}">
                <a14:useLocalDpi xmlns:a14="http://schemas.microsoft.com/office/drawing/2010/main" val="0"/>
              </a:ext>
            </a:extLst>
          </a:blip>
          <a:srcRect l="21538" r="12988"/>
          <a:stretch>
            <a:fillRect/>
          </a:stretch>
        </p:blipFill>
        <p:spPr>
          <a:xfrm>
            <a:off x="9360024" y="1676658"/>
            <a:ext cx="3795870" cy="2611176"/>
          </a:xfrm>
          <a:prstGeom prst="rect">
            <a:avLst/>
          </a:prstGeom>
        </p:spPr>
      </p:pic>
      <p:pic>
        <p:nvPicPr>
          <p:cNvPr id="19" name="Picture 18">
            <a:extLst>
              <a:ext uri="{FF2B5EF4-FFF2-40B4-BE49-F238E27FC236}">
                <a16:creationId xmlns:a16="http://schemas.microsoft.com/office/drawing/2014/main" id="{462B616E-28C9-01EA-45F6-33EC180A78EB}"/>
              </a:ext>
            </a:extLst>
          </p:cNvPr>
          <p:cNvPicPr>
            <a:picLocks noChangeAspect="1"/>
          </p:cNvPicPr>
          <p:nvPr/>
        </p:nvPicPr>
        <p:blipFill>
          <a:blip r:embed="rId4" cstate="print">
            <a:extLst>
              <a:ext uri="{28A0092B-C50C-407E-A947-70E740481C1C}">
                <a14:useLocalDpi xmlns:a14="http://schemas.microsoft.com/office/drawing/2010/main" val="0"/>
              </a:ext>
            </a:extLst>
          </a:blip>
          <a:srcRect l="32676" t="34240" r="15350"/>
          <a:stretch>
            <a:fillRect/>
          </a:stretch>
        </p:blipFill>
        <p:spPr>
          <a:xfrm>
            <a:off x="3522779" y="1701386"/>
            <a:ext cx="4545698" cy="2586449"/>
          </a:xfrm>
          <a:prstGeom prst="rect">
            <a:avLst/>
          </a:prstGeom>
        </p:spPr>
      </p:pic>
      <p:pic>
        <p:nvPicPr>
          <p:cNvPr id="21" name="Picture 20">
            <a:extLst>
              <a:ext uri="{FF2B5EF4-FFF2-40B4-BE49-F238E27FC236}">
                <a16:creationId xmlns:a16="http://schemas.microsoft.com/office/drawing/2014/main" id="{267F964A-348B-4C74-E4C0-62483D657122}"/>
              </a:ext>
            </a:extLst>
          </p:cNvPr>
          <p:cNvPicPr>
            <a:picLocks noChangeAspect="1"/>
          </p:cNvPicPr>
          <p:nvPr/>
        </p:nvPicPr>
        <p:blipFill>
          <a:blip r:embed="rId5" cstate="print">
            <a:extLst>
              <a:ext uri="{28A0092B-C50C-407E-A947-70E740481C1C}">
                <a14:useLocalDpi xmlns:a14="http://schemas.microsoft.com/office/drawing/2010/main" val="0"/>
              </a:ext>
            </a:extLst>
          </a:blip>
          <a:srcRect l="21650" t="44747" r="24013"/>
          <a:stretch>
            <a:fillRect/>
          </a:stretch>
        </p:blipFill>
        <p:spPr>
          <a:xfrm>
            <a:off x="6421766" y="7689746"/>
            <a:ext cx="4927148" cy="2253150"/>
          </a:xfrm>
          <a:prstGeom prst="rect">
            <a:avLst/>
          </a:prstGeom>
        </p:spPr>
      </p:pic>
      <p:pic>
        <p:nvPicPr>
          <p:cNvPr id="23" name="Picture 22">
            <a:extLst>
              <a:ext uri="{FF2B5EF4-FFF2-40B4-BE49-F238E27FC236}">
                <a16:creationId xmlns:a16="http://schemas.microsoft.com/office/drawing/2014/main" id="{36A2D5EC-547B-987B-ADF6-DA3E5A1FCA23}"/>
              </a:ext>
            </a:extLst>
          </p:cNvPr>
          <p:cNvPicPr>
            <a:picLocks noChangeAspect="1"/>
          </p:cNvPicPr>
          <p:nvPr/>
        </p:nvPicPr>
        <p:blipFill>
          <a:blip r:embed="rId6" cstate="print">
            <a:extLst>
              <a:ext uri="{28A0092B-C50C-407E-A947-70E740481C1C}">
                <a14:useLocalDpi xmlns:a14="http://schemas.microsoft.com/office/drawing/2010/main" val="0"/>
              </a:ext>
            </a:extLst>
          </a:blip>
          <a:srcRect l="29525" t="36529" r="22325"/>
          <a:stretch>
            <a:fillRect/>
          </a:stretch>
        </p:blipFill>
        <p:spPr>
          <a:xfrm>
            <a:off x="8885340" y="4648394"/>
            <a:ext cx="4623876" cy="2741082"/>
          </a:xfrm>
          <a:prstGeom prst="rect">
            <a:avLst/>
          </a:prstGeom>
        </p:spPr>
      </p:pic>
      <p:sp>
        <p:nvSpPr>
          <p:cNvPr id="3" name="Freeform 13">
            <a:extLst>
              <a:ext uri="{FF2B5EF4-FFF2-40B4-BE49-F238E27FC236}">
                <a16:creationId xmlns:a16="http://schemas.microsoft.com/office/drawing/2014/main" id="{537C5F14-4854-83C6-DCAE-FB90E7660A1F}"/>
              </a:ext>
            </a:extLst>
          </p:cNvPr>
          <p:cNvSpPr/>
          <p:nvPr/>
        </p:nvSpPr>
        <p:spPr>
          <a:xfrm rot="2443776">
            <a:off x="-3533271" y="-2952704"/>
            <a:ext cx="6090326" cy="5734260"/>
          </a:xfrm>
          <a:custGeom>
            <a:avLst/>
            <a:gdLst/>
            <a:ahLst/>
            <a:cxnLst/>
            <a:rect l="l" t="t" r="r" b="b"/>
            <a:pathLst>
              <a:path w="6090326" h="5734260">
                <a:moveTo>
                  <a:pt x="0" y="0"/>
                </a:moveTo>
                <a:lnTo>
                  <a:pt x="6090326" y="0"/>
                </a:lnTo>
                <a:lnTo>
                  <a:pt x="6090326" y="5734260"/>
                </a:lnTo>
                <a:lnTo>
                  <a:pt x="0" y="5734260"/>
                </a:lnTo>
                <a:lnTo>
                  <a:pt x="0" y="0"/>
                </a:lnTo>
                <a:close/>
              </a:path>
            </a:pathLst>
          </a:custGeom>
          <a:blipFill>
            <a:blip r:embed="rId7"/>
            <a:stretch>
              <a:fillRect/>
            </a:stretch>
          </a:blipFill>
        </p:spPr>
      </p:sp>
      <p:sp>
        <p:nvSpPr>
          <p:cNvPr id="4" name="Freeform 2">
            <a:extLst>
              <a:ext uri="{FF2B5EF4-FFF2-40B4-BE49-F238E27FC236}">
                <a16:creationId xmlns:a16="http://schemas.microsoft.com/office/drawing/2014/main" id="{53921D59-EB14-B7FF-8A99-0769F77401BC}"/>
              </a:ext>
            </a:extLst>
          </p:cNvPr>
          <p:cNvSpPr/>
          <p:nvPr/>
        </p:nvSpPr>
        <p:spPr>
          <a:xfrm rot="-2700000">
            <a:off x="13645788" y="-3017577"/>
            <a:ext cx="16322154" cy="16322154"/>
          </a:xfrm>
          <a:custGeom>
            <a:avLst/>
            <a:gdLst/>
            <a:ahLst/>
            <a:cxnLst/>
            <a:rect l="l" t="t" r="r" b="b"/>
            <a:pathLst>
              <a:path w="16322154" h="16322154">
                <a:moveTo>
                  <a:pt x="0" y="0"/>
                </a:moveTo>
                <a:lnTo>
                  <a:pt x="16322154" y="0"/>
                </a:lnTo>
                <a:lnTo>
                  <a:pt x="16322154" y="16322154"/>
                </a:lnTo>
                <a:lnTo>
                  <a:pt x="0" y="16322154"/>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5" name="Freeform 3">
            <a:extLst>
              <a:ext uri="{FF2B5EF4-FFF2-40B4-BE49-F238E27FC236}">
                <a16:creationId xmlns:a16="http://schemas.microsoft.com/office/drawing/2014/main" id="{A96AA209-D488-64AC-C693-BC829871E1E4}"/>
              </a:ext>
            </a:extLst>
          </p:cNvPr>
          <p:cNvSpPr/>
          <p:nvPr/>
        </p:nvSpPr>
        <p:spPr>
          <a:xfrm rot="-8439967">
            <a:off x="-2061474" y="2094864"/>
            <a:ext cx="3494091" cy="6352892"/>
          </a:xfrm>
          <a:custGeom>
            <a:avLst/>
            <a:gdLst/>
            <a:ahLst/>
            <a:cxnLst/>
            <a:rect l="l" t="t" r="r" b="b"/>
            <a:pathLst>
              <a:path w="3494091" h="6352892">
                <a:moveTo>
                  <a:pt x="0" y="0"/>
                </a:moveTo>
                <a:lnTo>
                  <a:pt x="3494090" y="0"/>
                </a:lnTo>
                <a:lnTo>
                  <a:pt x="3494090" y="6352892"/>
                </a:lnTo>
                <a:lnTo>
                  <a:pt x="0" y="6352892"/>
                </a:lnTo>
                <a:lnTo>
                  <a:pt x="0" y="0"/>
                </a:lnTo>
                <a:close/>
              </a:path>
            </a:pathLst>
          </a:custGeom>
          <a:blipFill>
            <a:blip r:embed="rId10">
              <a:extLst>
                <a:ext uri="{96DAC541-7B7A-43D3-8B79-37D633B846F1}">
                  <asvg:svgBlip xmlns:asvg="http://schemas.microsoft.com/office/drawing/2016/SVG/main" r:embed="rId11"/>
                </a:ext>
              </a:extLst>
            </a:blip>
            <a:stretch>
              <a:fillRect/>
            </a:stretch>
          </a:blipFill>
          <a:ln cap="sq">
            <a:noFill/>
            <a:prstDash val="solid"/>
            <a:miter/>
          </a:ln>
        </p:spPr>
      </p:sp>
      <p:grpSp>
        <p:nvGrpSpPr>
          <p:cNvPr id="6" name="Group 5">
            <a:extLst>
              <a:ext uri="{FF2B5EF4-FFF2-40B4-BE49-F238E27FC236}">
                <a16:creationId xmlns:a16="http://schemas.microsoft.com/office/drawing/2014/main" id="{E3633D1D-A3E3-9543-E92F-58E866AC08E8}"/>
              </a:ext>
            </a:extLst>
          </p:cNvPr>
          <p:cNvGrpSpPr/>
          <p:nvPr/>
        </p:nvGrpSpPr>
        <p:grpSpPr>
          <a:xfrm>
            <a:off x="-488108" y="8043903"/>
            <a:ext cx="2464771" cy="3336085"/>
            <a:chOff x="0" y="0"/>
            <a:chExt cx="3286362" cy="4448113"/>
          </a:xfrm>
        </p:grpSpPr>
        <p:sp>
          <p:nvSpPr>
            <p:cNvPr id="8" name="Freeform 6">
              <a:extLst>
                <a:ext uri="{FF2B5EF4-FFF2-40B4-BE49-F238E27FC236}">
                  <a16:creationId xmlns:a16="http://schemas.microsoft.com/office/drawing/2014/main" id="{62768E84-4C59-7A08-5D20-B3341C720048}"/>
                </a:ext>
              </a:extLst>
            </p:cNvPr>
            <p:cNvSpPr/>
            <p:nvPr/>
          </p:nvSpPr>
          <p:spPr>
            <a:xfrm>
              <a:off x="387734" y="0"/>
              <a:ext cx="2833173" cy="2737554"/>
            </a:xfrm>
            <a:custGeom>
              <a:avLst/>
              <a:gdLst/>
              <a:ahLst/>
              <a:cxnLst/>
              <a:rect l="l" t="t" r="r" b="b"/>
              <a:pathLst>
                <a:path w="2833173" h="2737554">
                  <a:moveTo>
                    <a:pt x="0" y="0"/>
                  </a:moveTo>
                  <a:lnTo>
                    <a:pt x="2833173" y="0"/>
                  </a:lnTo>
                  <a:lnTo>
                    <a:pt x="2833173" y="2737554"/>
                  </a:lnTo>
                  <a:lnTo>
                    <a:pt x="0" y="2737554"/>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sp>
        <p:sp>
          <p:nvSpPr>
            <p:cNvPr id="9" name="Freeform 7">
              <a:extLst>
                <a:ext uri="{FF2B5EF4-FFF2-40B4-BE49-F238E27FC236}">
                  <a16:creationId xmlns:a16="http://schemas.microsoft.com/office/drawing/2014/main" id="{4DDF7F84-B336-C38B-B2C9-04801AE48F70}"/>
                </a:ext>
              </a:extLst>
            </p:cNvPr>
            <p:cNvSpPr/>
            <p:nvPr/>
          </p:nvSpPr>
          <p:spPr>
            <a:xfrm rot="2903305">
              <a:off x="458059" y="1656465"/>
              <a:ext cx="2370244" cy="2290248"/>
            </a:xfrm>
            <a:custGeom>
              <a:avLst/>
              <a:gdLst/>
              <a:ahLst/>
              <a:cxnLst/>
              <a:rect l="l" t="t" r="r" b="b"/>
              <a:pathLst>
                <a:path w="2370244" h="2290248">
                  <a:moveTo>
                    <a:pt x="0" y="0"/>
                  </a:moveTo>
                  <a:lnTo>
                    <a:pt x="2370244" y="0"/>
                  </a:lnTo>
                  <a:lnTo>
                    <a:pt x="2370244" y="2290248"/>
                  </a:lnTo>
                  <a:lnTo>
                    <a:pt x="0" y="2290248"/>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sp>
      </p:grpSp>
      <p:grpSp>
        <p:nvGrpSpPr>
          <p:cNvPr id="11" name="Group 8">
            <a:extLst>
              <a:ext uri="{FF2B5EF4-FFF2-40B4-BE49-F238E27FC236}">
                <a16:creationId xmlns:a16="http://schemas.microsoft.com/office/drawing/2014/main" id="{2FB04589-7918-DBA5-C4FD-24B4E2C447C3}"/>
              </a:ext>
            </a:extLst>
          </p:cNvPr>
          <p:cNvGrpSpPr/>
          <p:nvPr/>
        </p:nvGrpSpPr>
        <p:grpSpPr>
          <a:xfrm rot="-10655737">
            <a:off x="15599879" y="-1262767"/>
            <a:ext cx="2990573" cy="4047761"/>
            <a:chOff x="0" y="0"/>
            <a:chExt cx="3987430" cy="5397015"/>
          </a:xfrm>
        </p:grpSpPr>
        <p:sp>
          <p:nvSpPr>
            <p:cNvPr id="12" name="Freeform 9">
              <a:extLst>
                <a:ext uri="{FF2B5EF4-FFF2-40B4-BE49-F238E27FC236}">
                  <a16:creationId xmlns:a16="http://schemas.microsoft.com/office/drawing/2014/main" id="{218074EE-F58A-1C1D-9F93-54320DB05D9C}"/>
                </a:ext>
              </a:extLst>
            </p:cNvPr>
            <p:cNvSpPr/>
            <p:nvPr/>
          </p:nvSpPr>
          <p:spPr>
            <a:xfrm>
              <a:off x="470448" y="0"/>
              <a:ext cx="3437565" cy="3321547"/>
            </a:xfrm>
            <a:custGeom>
              <a:avLst/>
              <a:gdLst/>
              <a:ahLst/>
              <a:cxnLst/>
              <a:rect l="l" t="t" r="r" b="b"/>
              <a:pathLst>
                <a:path w="3437565" h="3321547">
                  <a:moveTo>
                    <a:pt x="0" y="0"/>
                  </a:moveTo>
                  <a:lnTo>
                    <a:pt x="3437565" y="0"/>
                  </a:lnTo>
                  <a:lnTo>
                    <a:pt x="3437565" y="3321547"/>
                  </a:lnTo>
                  <a:lnTo>
                    <a:pt x="0" y="3321547"/>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sp>
        <p:sp>
          <p:nvSpPr>
            <p:cNvPr id="13" name="Freeform 10">
              <a:extLst>
                <a:ext uri="{FF2B5EF4-FFF2-40B4-BE49-F238E27FC236}">
                  <a16:creationId xmlns:a16="http://schemas.microsoft.com/office/drawing/2014/main" id="{59C9DFA1-C744-6022-2B1A-7ED3537AAC64}"/>
                </a:ext>
              </a:extLst>
            </p:cNvPr>
            <p:cNvSpPr/>
            <p:nvPr/>
          </p:nvSpPr>
          <p:spPr>
            <a:xfrm rot="2903305">
              <a:off x="555775" y="2009833"/>
              <a:ext cx="2875881" cy="2778820"/>
            </a:xfrm>
            <a:custGeom>
              <a:avLst/>
              <a:gdLst/>
              <a:ahLst/>
              <a:cxnLst/>
              <a:rect l="l" t="t" r="r" b="b"/>
              <a:pathLst>
                <a:path w="2875881" h="2778820">
                  <a:moveTo>
                    <a:pt x="0" y="0"/>
                  </a:moveTo>
                  <a:lnTo>
                    <a:pt x="2875880" y="0"/>
                  </a:lnTo>
                  <a:lnTo>
                    <a:pt x="2875880" y="2778820"/>
                  </a:lnTo>
                  <a:lnTo>
                    <a:pt x="0" y="2778820"/>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sp>
      </p:grpSp>
      <p:sp>
        <p:nvSpPr>
          <p:cNvPr id="14" name="Freeform 11">
            <a:extLst>
              <a:ext uri="{FF2B5EF4-FFF2-40B4-BE49-F238E27FC236}">
                <a16:creationId xmlns:a16="http://schemas.microsoft.com/office/drawing/2014/main" id="{F33DDC7E-3083-DA53-44BB-E06126744F55}"/>
              </a:ext>
            </a:extLst>
          </p:cNvPr>
          <p:cNvSpPr/>
          <p:nvPr/>
        </p:nvSpPr>
        <p:spPr>
          <a:xfrm rot="-1616693">
            <a:off x="15991528" y="967452"/>
            <a:ext cx="2094517" cy="3756982"/>
          </a:xfrm>
          <a:custGeom>
            <a:avLst/>
            <a:gdLst/>
            <a:ahLst/>
            <a:cxnLst/>
            <a:rect l="l" t="t" r="r" b="b"/>
            <a:pathLst>
              <a:path w="2094517" h="3756982">
                <a:moveTo>
                  <a:pt x="0" y="0"/>
                </a:moveTo>
                <a:lnTo>
                  <a:pt x="2094517" y="0"/>
                </a:lnTo>
                <a:lnTo>
                  <a:pt x="2094517" y="3756982"/>
                </a:lnTo>
                <a:lnTo>
                  <a:pt x="0" y="3756982"/>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sp>
      <p:sp>
        <p:nvSpPr>
          <p:cNvPr id="15" name="Freeform 12">
            <a:extLst>
              <a:ext uri="{FF2B5EF4-FFF2-40B4-BE49-F238E27FC236}">
                <a16:creationId xmlns:a16="http://schemas.microsoft.com/office/drawing/2014/main" id="{89D47A4A-7A96-FAEE-2837-F88554C058A3}"/>
              </a:ext>
            </a:extLst>
          </p:cNvPr>
          <p:cNvSpPr/>
          <p:nvPr/>
        </p:nvSpPr>
        <p:spPr>
          <a:xfrm rot="1353883" flipH="1">
            <a:off x="-617908" y="5164367"/>
            <a:ext cx="2094517" cy="3756982"/>
          </a:xfrm>
          <a:custGeom>
            <a:avLst/>
            <a:gdLst/>
            <a:ahLst/>
            <a:cxnLst/>
            <a:rect l="l" t="t" r="r" b="b"/>
            <a:pathLst>
              <a:path w="2094517" h="3756982">
                <a:moveTo>
                  <a:pt x="2094517" y="0"/>
                </a:moveTo>
                <a:lnTo>
                  <a:pt x="0" y="0"/>
                </a:lnTo>
                <a:lnTo>
                  <a:pt x="0" y="3756982"/>
                </a:lnTo>
                <a:lnTo>
                  <a:pt x="2094517" y="3756982"/>
                </a:lnTo>
                <a:lnTo>
                  <a:pt x="2094517" y="0"/>
                </a:lnTo>
                <a:close/>
              </a:path>
            </a:pathLst>
          </a:custGeom>
          <a:blipFill>
            <a:blip r:embed="rId18">
              <a:extLst>
                <a:ext uri="{96DAC541-7B7A-43D3-8B79-37D633B846F1}">
                  <asvg:svgBlip xmlns:asvg="http://schemas.microsoft.com/office/drawing/2016/SVG/main" r:embed="rId19"/>
                </a:ext>
              </a:extLst>
            </a:blip>
            <a:stretch>
              <a:fillRect/>
            </a:stretch>
          </a:blipFill>
        </p:spPr>
      </p:sp>
    </p:spTree>
    <p:extLst>
      <p:ext uri="{BB962C8B-B14F-4D97-AF65-F5344CB8AC3E}">
        <p14:creationId xmlns:p14="http://schemas.microsoft.com/office/powerpoint/2010/main" val="248846363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2286000" y="0"/>
            <a:ext cx="13716000" cy="1579104"/>
          </a:xfrm>
        </p:spPr>
        <p:txBody>
          <a:bodyPr>
            <a:noAutofit/>
          </a:bodyPr>
          <a:lstStyle/>
          <a:p>
            <a:pPr marL="514350" indent="-514350">
              <a:lnSpc>
                <a:spcPct val="150000"/>
              </a:lnSpc>
              <a:spcBef>
                <a:spcPct val="20000"/>
              </a:spcBef>
              <a:defRPr/>
            </a:pPr>
            <a:r>
              <a:rPr lang="lv-LV" sz="3600" dirty="0">
                <a:effectLst>
                  <a:outerShdw blurRad="38100" dist="38100" dir="2700000" algn="tl">
                    <a:srgbClr val="000000">
                      <a:alpha val="43137"/>
                    </a:srgbClr>
                  </a:outerShdw>
                </a:effectLst>
                <a:latin typeface="Segoe UI Light" pitchFamily="34" charset="0"/>
              </a:rPr>
              <a:t>Didaktiskie materiāli – vārdu krājuma paplašināšana</a:t>
            </a:r>
          </a:p>
        </p:txBody>
      </p:sp>
      <p:pic>
        <p:nvPicPr>
          <p:cNvPr id="3" name="Picture 2" descr="D:\Noras mape\Universitāte\Diplomdarbs\berni bildes 2011\DSC07656.JP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663280" y="1363080"/>
            <a:ext cx="2808312" cy="2160000"/>
          </a:xfrm>
          <a:prstGeom prst="rect">
            <a:avLst/>
          </a:prstGeom>
          <a:noFill/>
          <a:ln w="9525">
            <a:noFill/>
            <a:miter lim="800000"/>
            <a:headEnd/>
            <a:tailEnd/>
          </a:ln>
        </p:spPr>
      </p:pic>
      <p:pic>
        <p:nvPicPr>
          <p:cNvPr id="4" name="Picture 1" descr="D:\Noras mape\Universitāte\Diplomdarbs\berni bildes 2011\DSC07652.JP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61042" y="1363080"/>
            <a:ext cx="2847300" cy="2160000"/>
          </a:xfrm>
          <a:prstGeom prst="rect">
            <a:avLst/>
          </a:prstGeom>
          <a:noFill/>
          <a:ln w="9525">
            <a:noFill/>
            <a:miter lim="800000"/>
            <a:headEnd/>
            <a:tailEnd/>
          </a:ln>
        </p:spPr>
      </p:pic>
      <p:pic>
        <p:nvPicPr>
          <p:cNvPr id="5" name="Picture 2" descr="D:\Noras mape\Universitāte\Diplomdarbs\berni bildes 2011\DSC07663.JP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23520" y="4495428"/>
            <a:ext cx="2880000" cy="2160000"/>
          </a:xfrm>
          <a:prstGeom prst="rect">
            <a:avLst/>
          </a:prstGeom>
          <a:noFill/>
          <a:ln w="9525">
            <a:noFill/>
            <a:miter lim="800000"/>
            <a:headEnd/>
            <a:tailEnd/>
          </a:ln>
        </p:spPr>
      </p:pic>
      <p:pic>
        <p:nvPicPr>
          <p:cNvPr id="6" name="Picture 1" descr="D:\Noras mape\Universitāte\Diplomdarbs\berni bildes 2011\DSC07675.JPG"/>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097792" y="1350885"/>
            <a:ext cx="2880000" cy="2160000"/>
          </a:xfrm>
          <a:prstGeom prst="rect">
            <a:avLst/>
          </a:prstGeom>
          <a:noFill/>
          <a:ln w="9525">
            <a:noFill/>
            <a:miter lim="800000"/>
            <a:headEnd/>
            <a:tailEnd/>
          </a:ln>
        </p:spPr>
      </p:pic>
      <p:sp>
        <p:nvSpPr>
          <p:cNvPr id="7" name="TextBox 6"/>
          <p:cNvSpPr txBox="1"/>
          <p:nvPr/>
        </p:nvSpPr>
        <p:spPr>
          <a:xfrm>
            <a:off x="2286001" y="3631332"/>
            <a:ext cx="4265711" cy="923330"/>
          </a:xfrm>
          <a:prstGeom prst="rect">
            <a:avLst/>
          </a:prstGeom>
          <a:noFill/>
        </p:spPr>
        <p:txBody>
          <a:bodyPr wrap="square" rtlCol="0">
            <a:spAutoFit/>
          </a:bodyPr>
          <a:lstStyle/>
          <a:p>
            <a:pPr lvl="0" algn="ctr"/>
            <a:r>
              <a:rPr lang="lv-LV" sz="2700" dirty="0">
                <a:latin typeface="Segoe UI Light" panose="020B0502040204020203" pitchFamily="34" charset="0"/>
                <a:cs typeface="Segoe UI Light" panose="020B0502040204020203" pitchFamily="34" charset="0"/>
              </a:rPr>
              <a:t>sarkana </a:t>
            </a:r>
          </a:p>
          <a:p>
            <a:pPr lvl="0" algn="ctr"/>
            <a:r>
              <a:rPr lang="lv-LV" sz="2700" dirty="0">
                <a:latin typeface="Segoe UI Light" panose="020B0502040204020203" pitchFamily="34" charset="0"/>
                <a:cs typeface="Segoe UI Light" panose="020B0502040204020203" pitchFamily="34" charset="0"/>
              </a:rPr>
              <a:t>(fauna – dzīvo būtņu valsts) </a:t>
            </a:r>
          </a:p>
        </p:txBody>
      </p:sp>
      <p:sp>
        <p:nvSpPr>
          <p:cNvPr id="8" name="TextBox 7"/>
          <p:cNvSpPr txBox="1"/>
          <p:nvPr/>
        </p:nvSpPr>
        <p:spPr>
          <a:xfrm>
            <a:off x="6464337" y="3570238"/>
            <a:ext cx="3659976" cy="507831"/>
          </a:xfrm>
          <a:prstGeom prst="rect">
            <a:avLst/>
          </a:prstGeom>
          <a:noFill/>
        </p:spPr>
        <p:txBody>
          <a:bodyPr wrap="none" rtlCol="0">
            <a:spAutoFit/>
          </a:bodyPr>
          <a:lstStyle/>
          <a:p>
            <a:pPr lvl="0"/>
            <a:r>
              <a:rPr lang="lv-LV" sz="2700" dirty="0">
                <a:latin typeface="Segoe UI Light" panose="020B0502040204020203" pitchFamily="34" charset="0"/>
                <a:cs typeface="Segoe UI Light" panose="020B0502040204020203" pitchFamily="34" charset="0"/>
              </a:rPr>
              <a:t>zaļa (flora – augu valsts)</a:t>
            </a:r>
          </a:p>
        </p:txBody>
      </p:sp>
      <p:sp>
        <p:nvSpPr>
          <p:cNvPr id="9" name="TextBox 8"/>
          <p:cNvSpPr txBox="1"/>
          <p:nvPr/>
        </p:nvSpPr>
        <p:spPr>
          <a:xfrm>
            <a:off x="3743400" y="6655669"/>
            <a:ext cx="4830168" cy="507831"/>
          </a:xfrm>
          <a:prstGeom prst="rect">
            <a:avLst/>
          </a:prstGeom>
          <a:noFill/>
        </p:spPr>
        <p:txBody>
          <a:bodyPr wrap="none" rtlCol="0">
            <a:spAutoFit/>
          </a:bodyPr>
          <a:lstStyle/>
          <a:p>
            <a:pPr lvl="0"/>
            <a:r>
              <a:rPr lang="lv-LV" sz="2700" dirty="0">
                <a:latin typeface="Segoe UI Light" panose="020B0502040204020203" pitchFamily="34" charset="0"/>
                <a:cs typeface="Segoe UI Light" panose="020B0502040204020203" pitchFamily="34" charset="0"/>
              </a:rPr>
              <a:t>dzeltena (cilvēku darbības joma)</a:t>
            </a:r>
          </a:p>
        </p:txBody>
      </p:sp>
      <p:sp>
        <p:nvSpPr>
          <p:cNvPr id="10" name="TextBox 9"/>
          <p:cNvSpPr txBox="1"/>
          <p:nvPr/>
        </p:nvSpPr>
        <p:spPr>
          <a:xfrm>
            <a:off x="10937143" y="3649376"/>
            <a:ext cx="3443571" cy="507831"/>
          </a:xfrm>
          <a:prstGeom prst="rect">
            <a:avLst/>
          </a:prstGeom>
          <a:noFill/>
        </p:spPr>
        <p:txBody>
          <a:bodyPr wrap="none" rtlCol="0">
            <a:spAutoFit/>
          </a:bodyPr>
          <a:lstStyle/>
          <a:p>
            <a:r>
              <a:rPr lang="lv-LV" sz="2700" dirty="0">
                <a:latin typeface="Segoe UI Light" panose="020B0502040204020203" pitchFamily="34" charset="0"/>
                <a:cs typeface="Segoe UI Light" panose="020B0502040204020203" pitchFamily="34" charset="0"/>
              </a:rPr>
              <a:t>zila (kosmiskā pasaule)</a:t>
            </a:r>
          </a:p>
        </p:txBody>
      </p:sp>
      <p:pic>
        <p:nvPicPr>
          <p:cNvPr id="1026" name="Picture 2" descr="DSC07667"/>
          <p:cNvPicPr>
            <a:picLocks noChangeAspect="1" noChangeArrowheads="1"/>
          </p:cNvPicPr>
          <p:nvPr/>
        </p:nvPicPr>
        <p:blipFill>
          <a:blip r:embed="rId6" cstate="print"/>
          <a:srcRect/>
          <a:stretch>
            <a:fillRect/>
          </a:stretch>
        </p:blipFill>
        <p:spPr bwMode="auto">
          <a:xfrm>
            <a:off x="4870524" y="7268325"/>
            <a:ext cx="2879040" cy="2160000"/>
          </a:xfrm>
          <a:prstGeom prst="rect">
            <a:avLst/>
          </a:prstGeom>
          <a:noFill/>
          <a:ln w="9525">
            <a:noFill/>
            <a:miter lim="800000"/>
            <a:headEnd/>
            <a:tailEnd/>
          </a:ln>
        </p:spPr>
      </p:pic>
      <p:pic>
        <p:nvPicPr>
          <p:cNvPr id="1027" name="Picture 3" descr="DSC07671"/>
          <p:cNvPicPr>
            <a:picLocks noChangeAspect="1" noChangeArrowheads="1"/>
          </p:cNvPicPr>
          <p:nvPr/>
        </p:nvPicPr>
        <p:blipFill>
          <a:blip r:embed="rId7" cstate="print"/>
          <a:srcRect/>
          <a:stretch>
            <a:fillRect/>
          </a:stretch>
        </p:blipFill>
        <p:spPr bwMode="auto">
          <a:xfrm>
            <a:off x="9191262" y="7195728"/>
            <a:ext cx="2879040" cy="2160000"/>
          </a:xfrm>
          <a:prstGeom prst="rect">
            <a:avLst/>
          </a:prstGeom>
          <a:noFill/>
          <a:ln w="9525">
            <a:noFill/>
            <a:miter lim="800000"/>
            <a:headEnd/>
            <a:tailEnd/>
          </a:ln>
        </p:spPr>
      </p:pic>
      <p:pic>
        <p:nvPicPr>
          <p:cNvPr id="1028" name="Picture 4" descr="DSC07685"/>
          <p:cNvPicPr>
            <a:picLocks noChangeAspect="1" noChangeArrowheads="1"/>
          </p:cNvPicPr>
          <p:nvPr/>
        </p:nvPicPr>
        <p:blipFill>
          <a:blip r:embed="rId8" cstate="print"/>
          <a:srcRect/>
          <a:stretch>
            <a:fillRect/>
          </a:stretch>
        </p:blipFill>
        <p:spPr bwMode="auto">
          <a:xfrm>
            <a:off x="9191262" y="4494110"/>
            <a:ext cx="2856300" cy="2160000"/>
          </a:xfrm>
          <a:prstGeom prst="rect">
            <a:avLst/>
          </a:prstGeom>
          <a:noFill/>
          <a:ln w="9525">
            <a:noFill/>
            <a:miter lim="800000"/>
            <a:headEnd/>
            <a:tailEnd/>
          </a:ln>
        </p:spPr>
      </p:pic>
      <p:sp>
        <p:nvSpPr>
          <p:cNvPr id="14" name="TextBox 13"/>
          <p:cNvSpPr txBox="1"/>
          <p:nvPr/>
        </p:nvSpPr>
        <p:spPr>
          <a:xfrm>
            <a:off x="6505752" y="9455893"/>
            <a:ext cx="4267002" cy="507831"/>
          </a:xfrm>
          <a:prstGeom prst="rect">
            <a:avLst/>
          </a:prstGeom>
          <a:noFill/>
        </p:spPr>
        <p:txBody>
          <a:bodyPr wrap="none" rtlCol="0">
            <a:spAutoFit/>
          </a:bodyPr>
          <a:lstStyle/>
          <a:p>
            <a:pPr lvl="0"/>
            <a:r>
              <a:rPr lang="lv-LV" sz="2700" dirty="0">
                <a:latin typeface="Segoe UI Light" panose="020B0502040204020203" pitchFamily="34" charset="0"/>
                <a:cs typeface="Segoe UI Light" panose="020B0502040204020203" pitchFamily="34" charset="0"/>
              </a:rPr>
              <a:t>īpašības vārdi un to pakāpes</a:t>
            </a:r>
          </a:p>
        </p:txBody>
      </p:sp>
      <p:sp>
        <p:nvSpPr>
          <p:cNvPr id="15" name="TextBox 14"/>
          <p:cNvSpPr txBox="1"/>
          <p:nvPr/>
        </p:nvSpPr>
        <p:spPr>
          <a:xfrm>
            <a:off x="9325374" y="6587605"/>
            <a:ext cx="2651175" cy="507831"/>
          </a:xfrm>
          <a:prstGeom prst="rect">
            <a:avLst/>
          </a:prstGeom>
          <a:noFill/>
        </p:spPr>
        <p:txBody>
          <a:bodyPr wrap="none" rtlCol="0">
            <a:spAutoFit/>
          </a:bodyPr>
          <a:lstStyle/>
          <a:p>
            <a:pPr lvl="0"/>
            <a:r>
              <a:rPr lang="lv-LV" sz="2700" dirty="0">
                <a:latin typeface="Segoe UI Light" panose="020B0502040204020203" pitchFamily="34" charset="0"/>
                <a:cs typeface="Segoe UI Light" panose="020B0502040204020203" pitchFamily="34" charset="0"/>
              </a:rPr>
              <a:t>vispārinošie vārdi</a:t>
            </a:r>
          </a:p>
        </p:txBody>
      </p:sp>
      <p:sp>
        <p:nvSpPr>
          <p:cNvPr id="11" name="Freeform 13">
            <a:extLst>
              <a:ext uri="{FF2B5EF4-FFF2-40B4-BE49-F238E27FC236}">
                <a16:creationId xmlns:a16="http://schemas.microsoft.com/office/drawing/2014/main" id="{B9B79567-9AA9-4C12-D8A6-7D39629EE445}"/>
              </a:ext>
            </a:extLst>
          </p:cNvPr>
          <p:cNvSpPr/>
          <p:nvPr/>
        </p:nvSpPr>
        <p:spPr>
          <a:xfrm rot="2443776">
            <a:off x="-3533271" y="-2952704"/>
            <a:ext cx="6090326" cy="5734260"/>
          </a:xfrm>
          <a:custGeom>
            <a:avLst/>
            <a:gdLst/>
            <a:ahLst/>
            <a:cxnLst/>
            <a:rect l="l" t="t" r="r" b="b"/>
            <a:pathLst>
              <a:path w="6090326" h="5734260">
                <a:moveTo>
                  <a:pt x="0" y="0"/>
                </a:moveTo>
                <a:lnTo>
                  <a:pt x="6090326" y="0"/>
                </a:lnTo>
                <a:lnTo>
                  <a:pt x="6090326" y="5734260"/>
                </a:lnTo>
                <a:lnTo>
                  <a:pt x="0" y="5734260"/>
                </a:lnTo>
                <a:lnTo>
                  <a:pt x="0" y="0"/>
                </a:lnTo>
                <a:close/>
              </a:path>
            </a:pathLst>
          </a:custGeom>
          <a:blipFill>
            <a:blip r:embed="rId9"/>
            <a:stretch>
              <a:fillRect/>
            </a:stretch>
          </a:blipFill>
        </p:spPr>
      </p:sp>
      <p:sp>
        <p:nvSpPr>
          <p:cNvPr id="12" name="Freeform 2">
            <a:extLst>
              <a:ext uri="{FF2B5EF4-FFF2-40B4-BE49-F238E27FC236}">
                <a16:creationId xmlns:a16="http://schemas.microsoft.com/office/drawing/2014/main" id="{96571B09-7B58-0DC7-C460-2097C4AC2DB8}"/>
              </a:ext>
            </a:extLst>
          </p:cNvPr>
          <p:cNvSpPr/>
          <p:nvPr/>
        </p:nvSpPr>
        <p:spPr>
          <a:xfrm rot="-2700000">
            <a:off x="13645788" y="-3017577"/>
            <a:ext cx="16322154" cy="16322154"/>
          </a:xfrm>
          <a:custGeom>
            <a:avLst/>
            <a:gdLst/>
            <a:ahLst/>
            <a:cxnLst/>
            <a:rect l="l" t="t" r="r" b="b"/>
            <a:pathLst>
              <a:path w="16322154" h="16322154">
                <a:moveTo>
                  <a:pt x="0" y="0"/>
                </a:moveTo>
                <a:lnTo>
                  <a:pt x="16322154" y="0"/>
                </a:lnTo>
                <a:lnTo>
                  <a:pt x="16322154" y="16322154"/>
                </a:lnTo>
                <a:lnTo>
                  <a:pt x="0" y="16322154"/>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13" name="Freeform 3">
            <a:extLst>
              <a:ext uri="{FF2B5EF4-FFF2-40B4-BE49-F238E27FC236}">
                <a16:creationId xmlns:a16="http://schemas.microsoft.com/office/drawing/2014/main" id="{9435CB6B-8B87-125E-68A9-F7C10E0B1246}"/>
              </a:ext>
            </a:extLst>
          </p:cNvPr>
          <p:cNvSpPr/>
          <p:nvPr/>
        </p:nvSpPr>
        <p:spPr>
          <a:xfrm rot="-8439967">
            <a:off x="-2061474" y="2094864"/>
            <a:ext cx="3494091" cy="6352892"/>
          </a:xfrm>
          <a:custGeom>
            <a:avLst/>
            <a:gdLst/>
            <a:ahLst/>
            <a:cxnLst/>
            <a:rect l="l" t="t" r="r" b="b"/>
            <a:pathLst>
              <a:path w="3494091" h="6352892">
                <a:moveTo>
                  <a:pt x="0" y="0"/>
                </a:moveTo>
                <a:lnTo>
                  <a:pt x="3494090" y="0"/>
                </a:lnTo>
                <a:lnTo>
                  <a:pt x="3494090" y="6352892"/>
                </a:lnTo>
                <a:lnTo>
                  <a:pt x="0" y="6352892"/>
                </a:lnTo>
                <a:lnTo>
                  <a:pt x="0" y="0"/>
                </a:lnTo>
                <a:close/>
              </a:path>
            </a:pathLst>
          </a:custGeom>
          <a:blipFill>
            <a:blip r:embed="rId12">
              <a:extLst>
                <a:ext uri="{96DAC541-7B7A-43D3-8B79-37D633B846F1}">
                  <asvg:svgBlip xmlns:asvg="http://schemas.microsoft.com/office/drawing/2016/SVG/main" r:embed="rId13"/>
                </a:ext>
              </a:extLst>
            </a:blip>
            <a:stretch>
              <a:fillRect/>
            </a:stretch>
          </a:blipFill>
          <a:ln cap="sq">
            <a:noFill/>
            <a:prstDash val="solid"/>
            <a:miter/>
          </a:ln>
        </p:spPr>
      </p:sp>
      <p:grpSp>
        <p:nvGrpSpPr>
          <p:cNvPr id="16" name="Group 5">
            <a:extLst>
              <a:ext uri="{FF2B5EF4-FFF2-40B4-BE49-F238E27FC236}">
                <a16:creationId xmlns:a16="http://schemas.microsoft.com/office/drawing/2014/main" id="{F7DB7D21-62E8-ED1E-5FB4-3491BDEA1468}"/>
              </a:ext>
            </a:extLst>
          </p:cNvPr>
          <p:cNvGrpSpPr/>
          <p:nvPr/>
        </p:nvGrpSpPr>
        <p:grpSpPr>
          <a:xfrm>
            <a:off x="-488108" y="8043903"/>
            <a:ext cx="2464771" cy="3336085"/>
            <a:chOff x="0" y="0"/>
            <a:chExt cx="3286362" cy="4448113"/>
          </a:xfrm>
        </p:grpSpPr>
        <p:sp>
          <p:nvSpPr>
            <p:cNvPr id="17" name="Freeform 6">
              <a:extLst>
                <a:ext uri="{FF2B5EF4-FFF2-40B4-BE49-F238E27FC236}">
                  <a16:creationId xmlns:a16="http://schemas.microsoft.com/office/drawing/2014/main" id="{A9ABF89E-AD3B-65F7-CD03-17593FC419A9}"/>
                </a:ext>
              </a:extLst>
            </p:cNvPr>
            <p:cNvSpPr/>
            <p:nvPr/>
          </p:nvSpPr>
          <p:spPr>
            <a:xfrm>
              <a:off x="387734" y="0"/>
              <a:ext cx="2833173" cy="2737554"/>
            </a:xfrm>
            <a:custGeom>
              <a:avLst/>
              <a:gdLst/>
              <a:ahLst/>
              <a:cxnLst/>
              <a:rect l="l" t="t" r="r" b="b"/>
              <a:pathLst>
                <a:path w="2833173" h="2737554">
                  <a:moveTo>
                    <a:pt x="0" y="0"/>
                  </a:moveTo>
                  <a:lnTo>
                    <a:pt x="2833173" y="0"/>
                  </a:lnTo>
                  <a:lnTo>
                    <a:pt x="2833173" y="2737554"/>
                  </a:lnTo>
                  <a:lnTo>
                    <a:pt x="0" y="2737554"/>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sp>
        <p:sp>
          <p:nvSpPr>
            <p:cNvPr id="18" name="Freeform 7">
              <a:extLst>
                <a:ext uri="{FF2B5EF4-FFF2-40B4-BE49-F238E27FC236}">
                  <a16:creationId xmlns:a16="http://schemas.microsoft.com/office/drawing/2014/main" id="{DF92302F-79AC-A73B-CB28-1EEB26639FB6}"/>
                </a:ext>
              </a:extLst>
            </p:cNvPr>
            <p:cNvSpPr/>
            <p:nvPr/>
          </p:nvSpPr>
          <p:spPr>
            <a:xfrm rot="2903305">
              <a:off x="458059" y="1656465"/>
              <a:ext cx="2370244" cy="2290248"/>
            </a:xfrm>
            <a:custGeom>
              <a:avLst/>
              <a:gdLst/>
              <a:ahLst/>
              <a:cxnLst/>
              <a:rect l="l" t="t" r="r" b="b"/>
              <a:pathLst>
                <a:path w="2370244" h="2290248">
                  <a:moveTo>
                    <a:pt x="0" y="0"/>
                  </a:moveTo>
                  <a:lnTo>
                    <a:pt x="2370244" y="0"/>
                  </a:lnTo>
                  <a:lnTo>
                    <a:pt x="2370244" y="2290248"/>
                  </a:lnTo>
                  <a:lnTo>
                    <a:pt x="0" y="2290248"/>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sp>
      </p:grpSp>
      <p:grpSp>
        <p:nvGrpSpPr>
          <p:cNvPr id="19" name="Group 8">
            <a:extLst>
              <a:ext uri="{FF2B5EF4-FFF2-40B4-BE49-F238E27FC236}">
                <a16:creationId xmlns:a16="http://schemas.microsoft.com/office/drawing/2014/main" id="{8DC479DD-A12A-A24E-E928-A14227507AE2}"/>
              </a:ext>
            </a:extLst>
          </p:cNvPr>
          <p:cNvGrpSpPr/>
          <p:nvPr/>
        </p:nvGrpSpPr>
        <p:grpSpPr>
          <a:xfrm rot="-10655737">
            <a:off x="15599879" y="-1262767"/>
            <a:ext cx="2990573" cy="4047761"/>
            <a:chOff x="0" y="0"/>
            <a:chExt cx="3987430" cy="5397015"/>
          </a:xfrm>
        </p:grpSpPr>
        <p:sp>
          <p:nvSpPr>
            <p:cNvPr id="20" name="Freeform 9">
              <a:extLst>
                <a:ext uri="{FF2B5EF4-FFF2-40B4-BE49-F238E27FC236}">
                  <a16:creationId xmlns:a16="http://schemas.microsoft.com/office/drawing/2014/main" id="{FC0006D8-DA67-3818-202A-A417230A4125}"/>
                </a:ext>
              </a:extLst>
            </p:cNvPr>
            <p:cNvSpPr/>
            <p:nvPr/>
          </p:nvSpPr>
          <p:spPr>
            <a:xfrm>
              <a:off x="470448" y="0"/>
              <a:ext cx="3437565" cy="3321547"/>
            </a:xfrm>
            <a:custGeom>
              <a:avLst/>
              <a:gdLst/>
              <a:ahLst/>
              <a:cxnLst/>
              <a:rect l="l" t="t" r="r" b="b"/>
              <a:pathLst>
                <a:path w="3437565" h="3321547">
                  <a:moveTo>
                    <a:pt x="0" y="0"/>
                  </a:moveTo>
                  <a:lnTo>
                    <a:pt x="3437565" y="0"/>
                  </a:lnTo>
                  <a:lnTo>
                    <a:pt x="3437565" y="3321547"/>
                  </a:lnTo>
                  <a:lnTo>
                    <a:pt x="0" y="3321547"/>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sp>
        <p:sp>
          <p:nvSpPr>
            <p:cNvPr id="21" name="Freeform 10">
              <a:extLst>
                <a:ext uri="{FF2B5EF4-FFF2-40B4-BE49-F238E27FC236}">
                  <a16:creationId xmlns:a16="http://schemas.microsoft.com/office/drawing/2014/main" id="{A6372FC0-9D1E-446F-1AB5-6410CA6BC336}"/>
                </a:ext>
              </a:extLst>
            </p:cNvPr>
            <p:cNvSpPr/>
            <p:nvPr/>
          </p:nvSpPr>
          <p:spPr>
            <a:xfrm rot="2903305">
              <a:off x="555775" y="2009833"/>
              <a:ext cx="2875881" cy="2778820"/>
            </a:xfrm>
            <a:custGeom>
              <a:avLst/>
              <a:gdLst/>
              <a:ahLst/>
              <a:cxnLst/>
              <a:rect l="l" t="t" r="r" b="b"/>
              <a:pathLst>
                <a:path w="2875881" h="2778820">
                  <a:moveTo>
                    <a:pt x="0" y="0"/>
                  </a:moveTo>
                  <a:lnTo>
                    <a:pt x="2875880" y="0"/>
                  </a:lnTo>
                  <a:lnTo>
                    <a:pt x="2875880" y="2778820"/>
                  </a:lnTo>
                  <a:lnTo>
                    <a:pt x="0" y="2778820"/>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sp>
      </p:grpSp>
      <p:sp>
        <p:nvSpPr>
          <p:cNvPr id="22" name="Freeform 11">
            <a:extLst>
              <a:ext uri="{FF2B5EF4-FFF2-40B4-BE49-F238E27FC236}">
                <a16:creationId xmlns:a16="http://schemas.microsoft.com/office/drawing/2014/main" id="{8B84AEF0-A85D-9C1F-A1E1-33E94B87DAF4}"/>
              </a:ext>
            </a:extLst>
          </p:cNvPr>
          <p:cNvSpPr/>
          <p:nvPr/>
        </p:nvSpPr>
        <p:spPr>
          <a:xfrm rot="-1616693">
            <a:off x="15991528" y="967452"/>
            <a:ext cx="2094517" cy="3756982"/>
          </a:xfrm>
          <a:custGeom>
            <a:avLst/>
            <a:gdLst/>
            <a:ahLst/>
            <a:cxnLst/>
            <a:rect l="l" t="t" r="r" b="b"/>
            <a:pathLst>
              <a:path w="2094517" h="3756982">
                <a:moveTo>
                  <a:pt x="0" y="0"/>
                </a:moveTo>
                <a:lnTo>
                  <a:pt x="2094517" y="0"/>
                </a:lnTo>
                <a:lnTo>
                  <a:pt x="2094517" y="3756982"/>
                </a:lnTo>
                <a:lnTo>
                  <a:pt x="0" y="3756982"/>
                </a:lnTo>
                <a:lnTo>
                  <a:pt x="0" y="0"/>
                </a:lnTo>
                <a:close/>
              </a:path>
            </a:pathLst>
          </a:custGeom>
          <a:blipFill>
            <a:blip r:embed="rId18">
              <a:extLst>
                <a:ext uri="{96DAC541-7B7A-43D3-8B79-37D633B846F1}">
                  <asvg:svgBlip xmlns:asvg="http://schemas.microsoft.com/office/drawing/2016/SVG/main" r:embed="rId19"/>
                </a:ext>
              </a:extLst>
            </a:blip>
            <a:stretch>
              <a:fillRect/>
            </a:stretch>
          </a:blipFill>
        </p:spPr>
      </p:sp>
      <p:sp>
        <p:nvSpPr>
          <p:cNvPr id="23" name="Freeform 12">
            <a:extLst>
              <a:ext uri="{FF2B5EF4-FFF2-40B4-BE49-F238E27FC236}">
                <a16:creationId xmlns:a16="http://schemas.microsoft.com/office/drawing/2014/main" id="{5D712599-E87B-9C21-5165-FA775574D370}"/>
              </a:ext>
            </a:extLst>
          </p:cNvPr>
          <p:cNvSpPr/>
          <p:nvPr/>
        </p:nvSpPr>
        <p:spPr>
          <a:xfrm rot="1353883" flipH="1">
            <a:off x="-617908" y="5164367"/>
            <a:ext cx="2094517" cy="3756982"/>
          </a:xfrm>
          <a:custGeom>
            <a:avLst/>
            <a:gdLst/>
            <a:ahLst/>
            <a:cxnLst/>
            <a:rect l="l" t="t" r="r" b="b"/>
            <a:pathLst>
              <a:path w="2094517" h="3756982">
                <a:moveTo>
                  <a:pt x="2094517" y="0"/>
                </a:moveTo>
                <a:lnTo>
                  <a:pt x="0" y="0"/>
                </a:lnTo>
                <a:lnTo>
                  <a:pt x="0" y="3756982"/>
                </a:lnTo>
                <a:lnTo>
                  <a:pt x="2094517" y="3756982"/>
                </a:lnTo>
                <a:lnTo>
                  <a:pt x="2094517" y="0"/>
                </a:lnTo>
                <a:close/>
              </a:path>
            </a:pathLst>
          </a:custGeom>
          <a:blipFill>
            <a:blip r:embed="rId20">
              <a:extLst>
                <a:ext uri="{96DAC541-7B7A-43D3-8B79-37D633B846F1}">
                  <asvg:svgBlip xmlns:asvg="http://schemas.microsoft.com/office/drawing/2016/SVG/main" r:embed="rId21"/>
                </a:ext>
              </a:extLst>
            </a:blip>
            <a:stretch>
              <a:fillRect/>
            </a:stretch>
          </a:blipFill>
        </p:spPr>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ADB275-E090-ECE8-D943-7886373EF9A9}"/>
            </a:ext>
          </a:extLst>
        </p:cNvPr>
        <p:cNvGrpSpPr/>
        <p:nvPr/>
      </p:nvGrpSpPr>
      <p:grpSpPr>
        <a:xfrm>
          <a:off x="0" y="0"/>
          <a:ext cx="0" cy="0"/>
          <a:chOff x="0" y="0"/>
          <a:chExt cx="0" cy="0"/>
        </a:xfrm>
      </p:grpSpPr>
      <p:sp>
        <p:nvSpPr>
          <p:cNvPr id="2" name="Virsraksts 1">
            <a:extLst>
              <a:ext uri="{FF2B5EF4-FFF2-40B4-BE49-F238E27FC236}">
                <a16:creationId xmlns:a16="http://schemas.microsoft.com/office/drawing/2014/main" id="{DC599F98-6F8F-BFE8-BD62-2B8F5EC8DD8C}"/>
              </a:ext>
            </a:extLst>
          </p:cNvPr>
          <p:cNvSpPr>
            <a:spLocks noGrp="1"/>
          </p:cNvSpPr>
          <p:nvPr>
            <p:ph type="title"/>
          </p:nvPr>
        </p:nvSpPr>
        <p:spPr>
          <a:xfrm>
            <a:off x="2286000" y="0"/>
            <a:ext cx="13716000" cy="1579104"/>
          </a:xfrm>
        </p:spPr>
        <p:txBody>
          <a:bodyPr>
            <a:noAutofit/>
          </a:bodyPr>
          <a:lstStyle/>
          <a:p>
            <a:pPr marL="514350" indent="-514350">
              <a:lnSpc>
                <a:spcPct val="150000"/>
              </a:lnSpc>
              <a:spcBef>
                <a:spcPct val="20000"/>
              </a:spcBef>
              <a:defRPr/>
            </a:pPr>
            <a:r>
              <a:rPr lang="lv-LV" sz="3600" dirty="0">
                <a:effectLst>
                  <a:outerShdw blurRad="38100" dist="38100" dir="2700000" algn="tl">
                    <a:srgbClr val="000000">
                      <a:alpha val="43137"/>
                    </a:srgbClr>
                  </a:outerShdw>
                </a:effectLst>
                <a:latin typeface="Segoe UI Light" pitchFamily="34" charset="0"/>
              </a:rPr>
              <a:t>Didaktiskie materiāli</a:t>
            </a:r>
          </a:p>
        </p:txBody>
      </p:sp>
      <p:sp>
        <p:nvSpPr>
          <p:cNvPr id="18" name="TextBox 17">
            <a:extLst>
              <a:ext uri="{FF2B5EF4-FFF2-40B4-BE49-F238E27FC236}">
                <a16:creationId xmlns:a16="http://schemas.microsoft.com/office/drawing/2014/main" id="{FF76198B-2715-D61B-1D01-B3C9AC8B9060}"/>
              </a:ext>
            </a:extLst>
          </p:cNvPr>
          <p:cNvSpPr txBox="1"/>
          <p:nvPr/>
        </p:nvSpPr>
        <p:spPr>
          <a:xfrm>
            <a:off x="4391472" y="5467537"/>
            <a:ext cx="8711616" cy="507831"/>
          </a:xfrm>
          <a:prstGeom prst="rect">
            <a:avLst/>
          </a:prstGeom>
          <a:noFill/>
        </p:spPr>
        <p:txBody>
          <a:bodyPr wrap="none" rtlCol="0">
            <a:spAutoFit/>
          </a:bodyPr>
          <a:lstStyle/>
          <a:p>
            <a:pPr lvl="0"/>
            <a:r>
              <a:rPr lang="lv-LV" sz="2700" dirty="0">
                <a:latin typeface="Segoe UI Light" panose="020B0502040204020203" pitchFamily="34" charset="0"/>
                <a:cs typeface="Segoe UI Light" panose="020B0502040204020203" pitchFamily="34" charset="0"/>
              </a:rPr>
              <a:t>Vārdu darināšanas, teikumu veidošanas programma Widgit</a:t>
            </a:r>
          </a:p>
        </p:txBody>
      </p:sp>
      <p:pic>
        <p:nvPicPr>
          <p:cNvPr id="4" name="Picture 3">
            <a:extLst>
              <a:ext uri="{FF2B5EF4-FFF2-40B4-BE49-F238E27FC236}">
                <a16:creationId xmlns:a16="http://schemas.microsoft.com/office/drawing/2014/main" id="{E6406784-95E3-A49C-7453-936CCCFECC34}"/>
              </a:ext>
            </a:extLst>
          </p:cNvPr>
          <p:cNvPicPr>
            <a:picLocks noChangeAspect="1"/>
          </p:cNvPicPr>
          <p:nvPr/>
        </p:nvPicPr>
        <p:blipFill>
          <a:blip r:embed="rId2" cstate="print">
            <a:extLst>
              <a:ext uri="{28A0092B-C50C-407E-A947-70E740481C1C}">
                <a14:useLocalDpi xmlns:a14="http://schemas.microsoft.com/office/drawing/2010/main" val="0"/>
              </a:ext>
            </a:extLst>
          </a:blip>
          <a:srcRect t="25908" r="6750" b="20543"/>
          <a:stretch>
            <a:fillRect/>
          </a:stretch>
        </p:blipFill>
        <p:spPr>
          <a:xfrm>
            <a:off x="3527377" y="6331632"/>
            <a:ext cx="2626175" cy="3348372"/>
          </a:xfrm>
          <a:prstGeom prst="rect">
            <a:avLst/>
          </a:prstGeom>
        </p:spPr>
      </p:pic>
      <p:pic>
        <p:nvPicPr>
          <p:cNvPr id="5" name="Picture 4">
            <a:extLst>
              <a:ext uri="{FF2B5EF4-FFF2-40B4-BE49-F238E27FC236}">
                <a16:creationId xmlns:a16="http://schemas.microsoft.com/office/drawing/2014/main" id="{3C3531D0-DFAF-8DA2-2577-ADFCF622691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23820" y="6826269"/>
            <a:ext cx="5237820" cy="2359098"/>
          </a:xfrm>
          <a:prstGeom prst="rect">
            <a:avLst/>
          </a:prstGeom>
        </p:spPr>
      </p:pic>
      <p:pic>
        <p:nvPicPr>
          <p:cNvPr id="3" name="Picture 2">
            <a:extLst>
              <a:ext uri="{FF2B5EF4-FFF2-40B4-BE49-F238E27FC236}">
                <a16:creationId xmlns:a16="http://schemas.microsoft.com/office/drawing/2014/main" id="{C37C7A3B-7FF9-0260-D382-CA438114D12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81555" y="1255070"/>
            <a:ext cx="6302805" cy="4130703"/>
          </a:xfrm>
          <a:prstGeom prst="rect">
            <a:avLst/>
          </a:prstGeom>
        </p:spPr>
      </p:pic>
      <p:sp>
        <p:nvSpPr>
          <p:cNvPr id="6" name="Freeform 13">
            <a:extLst>
              <a:ext uri="{FF2B5EF4-FFF2-40B4-BE49-F238E27FC236}">
                <a16:creationId xmlns:a16="http://schemas.microsoft.com/office/drawing/2014/main" id="{AA1F4A34-B8C4-D3BF-FCA1-46F541461241}"/>
              </a:ext>
            </a:extLst>
          </p:cNvPr>
          <p:cNvSpPr/>
          <p:nvPr/>
        </p:nvSpPr>
        <p:spPr>
          <a:xfrm rot="2443776">
            <a:off x="-3533271" y="-2952704"/>
            <a:ext cx="6090326" cy="5734260"/>
          </a:xfrm>
          <a:custGeom>
            <a:avLst/>
            <a:gdLst/>
            <a:ahLst/>
            <a:cxnLst/>
            <a:rect l="l" t="t" r="r" b="b"/>
            <a:pathLst>
              <a:path w="6090326" h="5734260">
                <a:moveTo>
                  <a:pt x="0" y="0"/>
                </a:moveTo>
                <a:lnTo>
                  <a:pt x="6090326" y="0"/>
                </a:lnTo>
                <a:lnTo>
                  <a:pt x="6090326" y="5734260"/>
                </a:lnTo>
                <a:lnTo>
                  <a:pt x="0" y="5734260"/>
                </a:lnTo>
                <a:lnTo>
                  <a:pt x="0" y="0"/>
                </a:lnTo>
                <a:close/>
              </a:path>
            </a:pathLst>
          </a:custGeom>
          <a:blipFill>
            <a:blip r:embed="rId5"/>
            <a:stretch>
              <a:fillRect/>
            </a:stretch>
          </a:blipFill>
        </p:spPr>
      </p:sp>
      <p:sp>
        <p:nvSpPr>
          <p:cNvPr id="7" name="Freeform 2">
            <a:extLst>
              <a:ext uri="{FF2B5EF4-FFF2-40B4-BE49-F238E27FC236}">
                <a16:creationId xmlns:a16="http://schemas.microsoft.com/office/drawing/2014/main" id="{C64C3470-3B9D-AB0B-F5F4-E4A5B5274900}"/>
              </a:ext>
            </a:extLst>
          </p:cNvPr>
          <p:cNvSpPr/>
          <p:nvPr/>
        </p:nvSpPr>
        <p:spPr>
          <a:xfrm rot="-2700000">
            <a:off x="13645788" y="-3017577"/>
            <a:ext cx="16322154" cy="16322154"/>
          </a:xfrm>
          <a:custGeom>
            <a:avLst/>
            <a:gdLst/>
            <a:ahLst/>
            <a:cxnLst/>
            <a:rect l="l" t="t" r="r" b="b"/>
            <a:pathLst>
              <a:path w="16322154" h="16322154">
                <a:moveTo>
                  <a:pt x="0" y="0"/>
                </a:moveTo>
                <a:lnTo>
                  <a:pt x="16322154" y="0"/>
                </a:lnTo>
                <a:lnTo>
                  <a:pt x="16322154" y="16322154"/>
                </a:lnTo>
                <a:lnTo>
                  <a:pt x="0" y="1632215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8" name="Freeform 3">
            <a:extLst>
              <a:ext uri="{FF2B5EF4-FFF2-40B4-BE49-F238E27FC236}">
                <a16:creationId xmlns:a16="http://schemas.microsoft.com/office/drawing/2014/main" id="{1F7F9699-0546-5488-37C4-22A25F9E7DA9}"/>
              </a:ext>
            </a:extLst>
          </p:cNvPr>
          <p:cNvSpPr/>
          <p:nvPr/>
        </p:nvSpPr>
        <p:spPr>
          <a:xfrm rot="-8439967">
            <a:off x="-2061474" y="2094864"/>
            <a:ext cx="3494091" cy="6352892"/>
          </a:xfrm>
          <a:custGeom>
            <a:avLst/>
            <a:gdLst/>
            <a:ahLst/>
            <a:cxnLst/>
            <a:rect l="l" t="t" r="r" b="b"/>
            <a:pathLst>
              <a:path w="3494091" h="6352892">
                <a:moveTo>
                  <a:pt x="0" y="0"/>
                </a:moveTo>
                <a:lnTo>
                  <a:pt x="3494090" y="0"/>
                </a:lnTo>
                <a:lnTo>
                  <a:pt x="3494090" y="6352892"/>
                </a:lnTo>
                <a:lnTo>
                  <a:pt x="0" y="6352892"/>
                </a:lnTo>
                <a:lnTo>
                  <a:pt x="0" y="0"/>
                </a:lnTo>
                <a:close/>
              </a:path>
            </a:pathLst>
          </a:custGeom>
          <a:blipFill>
            <a:blip r:embed="rId8">
              <a:extLst>
                <a:ext uri="{96DAC541-7B7A-43D3-8B79-37D633B846F1}">
                  <asvg:svgBlip xmlns:asvg="http://schemas.microsoft.com/office/drawing/2016/SVG/main" r:embed="rId9"/>
                </a:ext>
              </a:extLst>
            </a:blip>
            <a:stretch>
              <a:fillRect/>
            </a:stretch>
          </a:blipFill>
          <a:ln cap="sq">
            <a:noFill/>
            <a:prstDash val="solid"/>
            <a:miter/>
          </a:ln>
        </p:spPr>
      </p:sp>
      <p:grpSp>
        <p:nvGrpSpPr>
          <p:cNvPr id="9" name="Group 5">
            <a:extLst>
              <a:ext uri="{FF2B5EF4-FFF2-40B4-BE49-F238E27FC236}">
                <a16:creationId xmlns:a16="http://schemas.microsoft.com/office/drawing/2014/main" id="{4AD76C02-2C1E-BA05-5DFB-21E600158A6D}"/>
              </a:ext>
            </a:extLst>
          </p:cNvPr>
          <p:cNvGrpSpPr/>
          <p:nvPr/>
        </p:nvGrpSpPr>
        <p:grpSpPr>
          <a:xfrm>
            <a:off x="-488108" y="8043903"/>
            <a:ext cx="2464771" cy="3336085"/>
            <a:chOff x="0" y="0"/>
            <a:chExt cx="3286362" cy="4448113"/>
          </a:xfrm>
        </p:grpSpPr>
        <p:sp>
          <p:nvSpPr>
            <p:cNvPr id="10" name="Freeform 6">
              <a:extLst>
                <a:ext uri="{FF2B5EF4-FFF2-40B4-BE49-F238E27FC236}">
                  <a16:creationId xmlns:a16="http://schemas.microsoft.com/office/drawing/2014/main" id="{ACA24463-B876-1A14-892B-155CC110A45F}"/>
                </a:ext>
              </a:extLst>
            </p:cNvPr>
            <p:cNvSpPr/>
            <p:nvPr/>
          </p:nvSpPr>
          <p:spPr>
            <a:xfrm>
              <a:off x="387734" y="0"/>
              <a:ext cx="2833173" cy="2737554"/>
            </a:xfrm>
            <a:custGeom>
              <a:avLst/>
              <a:gdLst/>
              <a:ahLst/>
              <a:cxnLst/>
              <a:rect l="l" t="t" r="r" b="b"/>
              <a:pathLst>
                <a:path w="2833173" h="2737554">
                  <a:moveTo>
                    <a:pt x="0" y="0"/>
                  </a:moveTo>
                  <a:lnTo>
                    <a:pt x="2833173" y="0"/>
                  </a:lnTo>
                  <a:lnTo>
                    <a:pt x="2833173" y="2737554"/>
                  </a:lnTo>
                  <a:lnTo>
                    <a:pt x="0" y="2737554"/>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11" name="Freeform 7">
              <a:extLst>
                <a:ext uri="{FF2B5EF4-FFF2-40B4-BE49-F238E27FC236}">
                  <a16:creationId xmlns:a16="http://schemas.microsoft.com/office/drawing/2014/main" id="{D9DE1731-7FD7-DB22-4302-E167A5B9AEE6}"/>
                </a:ext>
              </a:extLst>
            </p:cNvPr>
            <p:cNvSpPr/>
            <p:nvPr/>
          </p:nvSpPr>
          <p:spPr>
            <a:xfrm rot="2903305">
              <a:off x="458059" y="1656465"/>
              <a:ext cx="2370244" cy="2290248"/>
            </a:xfrm>
            <a:custGeom>
              <a:avLst/>
              <a:gdLst/>
              <a:ahLst/>
              <a:cxnLst/>
              <a:rect l="l" t="t" r="r" b="b"/>
              <a:pathLst>
                <a:path w="2370244" h="2290248">
                  <a:moveTo>
                    <a:pt x="0" y="0"/>
                  </a:moveTo>
                  <a:lnTo>
                    <a:pt x="2370244" y="0"/>
                  </a:lnTo>
                  <a:lnTo>
                    <a:pt x="2370244" y="2290248"/>
                  </a:lnTo>
                  <a:lnTo>
                    <a:pt x="0" y="2290248"/>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sp>
      </p:grpSp>
      <p:grpSp>
        <p:nvGrpSpPr>
          <p:cNvPr id="12" name="Group 8">
            <a:extLst>
              <a:ext uri="{FF2B5EF4-FFF2-40B4-BE49-F238E27FC236}">
                <a16:creationId xmlns:a16="http://schemas.microsoft.com/office/drawing/2014/main" id="{54BAE4A9-749D-53CC-2B56-99E24FD25C2D}"/>
              </a:ext>
            </a:extLst>
          </p:cNvPr>
          <p:cNvGrpSpPr/>
          <p:nvPr/>
        </p:nvGrpSpPr>
        <p:grpSpPr>
          <a:xfrm rot="-10655737">
            <a:off x="15599879" y="-1262767"/>
            <a:ext cx="2990573" cy="4047761"/>
            <a:chOff x="0" y="0"/>
            <a:chExt cx="3987430" cy="5397015"/>
          </a:xfrm>
        </p:grpSpPr>
        <p:sp>
          <p:nvSpPr>
            <p:cNvPr id="13" name="Freeform 9">
              <a:extLst>
                <a:ext uri="{FF2B5EF4-FFF2-40B4-BE49-F238E27FC236}">
                  <a16:creationId xmlns:a16="http://schemas.microsoft.com/office/drawing/2014/main" id="{981CCB3D-9A84-0202-F072-585CC6FD359F}"/>
                </a:ext>
              </a:extLst>
            </p:cNvPr>
            <p:cNvSpPr/>
            <p:nvPr/>
          </p:nvSpPr>
          <p:spPr>
            <a:xfrm>
              <a:off x="470448" y="0"/>
              <a:ext cx="3437565" cy="3321547"/>
            </a:xfrm>
            <a:custGeom>
              <a:avLst/>
              <a:gdLst/>
              <a:ahLst/>
              <a:cxnLst/>
              <a:rect l="l" t="t" r="r" b="b"/>
              <a:pathLst>
                <a:path w="3437565" h="3321547">
                  <a:moveTo>
                    <a:pt x="0" y="0"/>
                  </a:moveTo>
                  <a:lnTo>
                    <a:pt x="3437565" y="0"/>
                  </a:lnTo>
                  <a:lnTo>
                    <a:pt x="3437565" y="3321547"/>
                  </a:lnTo>
                  <a:lnTo>
                    <a:pt x="0" y="3321547"/>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14" name="Freeform 10">
              <a:extLst>
                <a:ext uri="{FF2B5EF4-FFF2-40B4-BE49-F238E27FC236}">
                  <a16:creationId xmlns:a16="http://schemas.microsoft.com/office/drawing/2014/main" id="{084A3AA1-6BBD-E45E-7264-96A919940B05}"/>
                </a:ext>
              </a:extLst>
            </p:cNvPr>
            <p:cNvSpPr/>
            <p:nvPr/>
          </p:nvSpPr>
          <p:spPr>
            <a:xfrm rot="2903305">
              <a:off x="555775" y="2009833"/>
              <a:ext cx="2875881" cy="2778820"/>
            </a:xfrm>
            <a:custGeom>
              <a:avLst/>
              <a:gdLst/>
              <a:ahLst/>
              <a:cxnLst/>
              <a:rect l="l" t="t" r="r" b="b"/>
              <a:pathLst>
                <a:path w="2875881" h="2778820">
                  <a:moveTo>
                    <a:pt x="0" y="0"/>
                  </a:moveTo>
                  <a:lnTo>
                    <a:pt x="2875880" y="0"/>
                  </a:lnTo>
                  <a:lnTo>
                    <a:pt x="2875880" y="2778820"/>
                  </a:lnTo>
                  <a:lnTo>
                    <a:pt x="0" y="2778820"/>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sp>
      </p:grpSp>
      <p:sp>
        <p:nvSpPr>
          <p:cNvPr id="15" name="Freeform 11">
            <a:extLst>
              <a:ext uri="{FF2B5EF4-FFF2-40B4-BE49-F238E27FC236}">
                <a16:creationId xmlns:a16="http://schemas.microsoft.com/office/drawing/2014/main" id="{96E2D884-779B-D8B6-275B-E5FA4E1129BB}"/>
              </a:ext>
            </a:extLst>
          </p:cNvPr>
          <p:cNvSpPr/>
          <p:nvPr/>
        </p:nvSpPr>
        <p:spPr>
          <a:xfrm rot="-1616693">
            <a:off x="15991528" y="967452"/>
            <a:ext cx="2094517" cy="3756982"/>
          </a:xfrm>
          <a:custGeom>
            <a:avLst/>
            <a:gdLst/>
            <a:ahLst/>
            <a:cxnLst/>
            <a:rect l="l" t="t" r="r" b="b"/>
            <a:pathLst>
              <a:path w="2094517" h="3756982">
                <a:moveTo>
                  <a:pt x="0" y="0"/>
                </a:moveTo>
                <a:lnTo>
                  <a:pt x="2094517" y="0"/>
                </a:lnTo>
                <a:lnTo>
                  <a:pt x="2094517" y="3756982"/>
                </a:lnTo>
                <a:lnTo>
                  <a:pt x="0" y="3756982"/>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sp>
      <p:sp>
        <p:nvSpPr>
          <p:cNvPr id="16" name="Freeform 12">
            <a:extLst>
              <a:ext uri="{FF2B5EF4-FFF2-40B4-BE49-F238E27FC236}">
                <a16:creationId xmlns:a16="http://schemas.microsoft.com/office/drawing/2014/main" id="{80E27628-5E06-30F8-14BE-EABC1649DEE6}"/>
              </a:ext>
            </a:extLst>
          </p:cNvPr>
          <p:cNvSpPr/>
          <p:nvPr/>
        </p:nvSpPr>
        <p:spPr>
          <a:xfrm rot="1353883" flipH="1">
            <a:off x="-617908" y="5164367"/>
            <a:ext cx="2094517" cy="3756982"/>
          </a:xfrm>
          <a:custGeom>
            <a:avLst/>
            <a:gdLst/>
            <a:ahLst/>
            <a:cxnLst/>
            <a:rect l="l" t="t" r="r" b="b"/>
            <a:pathLst>
              <a:path w="2094517" h="3756982">
                <a:moveTo>
                  <a:pt x="2094517" y="0"/>
                </a:moveTo>
                <a:lnTo>
                  <a:pt x="0" y="0"/>
                </a:lnTo>
                <a:lnTo>
                  <a:pt x="0" y="3756982"/>
                </a:lnTo>
                <a:lnTo>
                  <a:pt x="2094517" y="3756982"/>
                </a:lnTo>
                <a:lnTo>
                  <a:pt x="2094517" y="0"/>
                </a:lnTo>
                <a:close/>
              </a:path>
            </a:pathLst>
          </a:custGeom>
          <a:blipFill>
            <a:blip r:embed="rId16">
              <a:extLst>
                <a:ext uri="{96DAC541-7B7A-43D3-8B79-37D633B846F1}">
                  <asvg:svgBlip xmlns:asvg="http://schemas.microsoft.com/office/drawing/2016/SVG/main" r:embed="rId17"/>
                </a:ext>
              </a:extLst>
            </a:blip>
            <a:stretch>
              <a:fillRect/>
            </a:stretch>
          </a:blipFill>
        </p:spPr>
      </p:sp>
    </p:spTree>
    <p:extLst>
      <p:ext uri="{BB962C8B-B14F-4D97-AF65-F5344CB8AC3E}">
        <p14:creationId xmlns:p14="http://schemas.microsoft.com/office/powerpoint/2010/main" val="5534336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2764167">
            <a:off x="13799870" y="-3017577"/>
            <a:ext cx="16322154" cy="16322154"/>
          </a:xfrm>
          <a:custGeom>
            <a:avLst/>
            <a:gdLst/>
            <a:ahLst/>
            <a:cxnLst/>
            <a:rect l="l" t="t" r="r" b="b"/>
            <a:pathLst>
              <a:path w="16322154" h="16322154">
                <a:moveTo>
                  <a:pt x="0" y="0"/>
                </a:moveTo>
                <a:lnTo>
                  <a:pt x="16322154" y="0"/>
                </a:lnTo>
                <a:lnTo>
                  <a:pt x="16322154" y="16322154"/>
                </a:lnTo>
                <a:lnTo>
                  <a:pt x="0" y="1632215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rot="-8463656">
            <a:off x="-2235153" y="1260858"/>
            <a:ext cx="3494091" cy="6352892"/>
          </a:xfrm>
          <a:custGeom>
            <a:avLst/>
            <a:gdLst/>
            <a:ahLst/>
            <a:cxnLst/>
            <a:rect l="l" t="t" r="r" b="b"/>
            <a:pathLst>
              <a:path w="3494091" h="6352892">
                <a:moveTo>
                  <a:pt x="0" y="0"/>
                </a:moveTo>
                <a:lnTo>
                  <a:pt x="3494091" y="0"/>
                </a:lnTo>
                <a:lnTo>
                  <a:pt x="3494091" y="6352892"/>
                </a:lnTo>
                <a:lnTo>
                  <a:pt x="0" y="6352892"/>
                </a:lnTo>
                <a:lnTo>
                  <a:pt x="0" y="0"/>
                </a:lnTo>
                <a:close/>
              </a:path>
            </a:pathLst>
          </a:custGeom>
          <a:blipFill>
            <a:blip r:embed="rId4">
              <a:extLst>
                <a:ext uri="{96DAC541-7B7A-43D3-8B79-37D633B846F1}">
                  <asvg:svgBlip xmlns:asvg="http://schemas.microsoft.com/office/drawing/2016/SVG/main" r:embed="rId5"/>
                </a:ext>
              </a:extLst>
            </a:blip>
            <a:stretch>
              <a:fillRect/>
            </a:stretch>
          </a:blipFill>
          <a:ln cap="sq">
            <a:noFill/>
            <a:prstDash val="solid"/>
            <a:miter/>
          </a:ln>
        </p:spPr>
      </p:sp>
      <p:sp>
        <p:nvSpPr>
          <p:cNvPr id="4" name="Freeform 4"/>
          <p:cNvSpPr/>
          <p:nvPr/>
        </p:nvSpPr>
        <p:spPr>
          <a:xfrm rot="-8439967">
            <a:off x="17158478" y="302196"/>
            <a:ext cx="3494091" cy="6352892"/>
          </a:xfrm>
          <a:custGeom>
            <a:avLst/>
            <a:gdLst/>
            <a:ahLst/>
            <a:cxnLst/>
            <a:rect l="l" t="t" r="r" b="b"/>
            <a:pathLst>
              <a:path w="3494091" h="6352892">
                <a:moveTo>
                  <a:pt x="0" y="0"/>
                </a:moveTo>
                <a:lnTo>
                  <a:pt x="3494091" y="0"/>
                </a:lnTo>
                <a:lnTo>
                  <a:pt x="3494091" y="6352892"/>
                </a:lnTo>
                <a:lnTo>
                  <a:pt x="0" y="635289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5" name="Group 5"/>
          <p:cNvGrpSpPr/>
          <p:nvPr/>
        </p:nvGrpSpPr>
        <p:grpSpPr>
          <a:xfrm>
            <a:off x="-369083" y="7393356"/>
            <a:ext cx="2464771" cy="3336085"/>
            <a:chOff x="0" y="0"/>
            <a:chExt cx="3286362" cy="4448113"/>
          </a:xfrm>
        </p:grpSpPr>
        <p:sp>
          <p:nvSpPr>
            <p:cNvPr id="6" name="Freeform 6"/>
            <p:cNvSpPr/>
            <p:nvPr/>
          </p:nvSpPr>
          <p:spPr>
            <a:xfrm>
              <a:off x="387734" y="0"/>
              <a:ext cx="2833173" cy="2737554"/>
            </a:xfrm>
            <a:custGeom>
              <a:avLst/>
              <a:gdLst/>
              <a:ahLst/>
              <a:cxnLst/>
              <a:rect l="l" t="t" r="r" b="b"/>
              <a:pathLst>
                <a:path w="2833173" h="2737554">
                  <a:moveTo>
                    <a:pt x="0" y="0"/>
                  </a:moveTo>
                  <a:lnTo>
                    <a:pt x="2833173" y="0"/>
                  </a:lnTo>
                  <a:lnTo>
                    <a:pt x="2833173" y="2737554"/>
                  </a:lnTo>
                  <a:lnTo>
                    <a:pt x="0" y="273755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7" name="Freeform 7"/>
            <p:cNvSpPr/>
            <p:nvPr/>
          </p:nvSpPr>
          <p:spPr>
            <a:xfrm rot="2903305">
              <a:off x="458059" y="1656465"/>
              <a:ext cx="2370244" cy="2290248"/>
            </a:xfrm>
            <a:custGeom>
              <a:avLst/>
              <a:gdLst/>
              <a:ahLst/>
              <a:cxnLst/>
              <a:rect l="l" t="t" r="r" b="b"/>
              <a:pathLst>
                <a:path w="2370244" h="2290248">
                  <a:moveTo>
                    <a:pt x="0" y="0"/>
                  </a:moveTo>
                  <a:lnTo>
                    <a:pt x="2370244" y="0"/>
                  </a:lnTo>
                  <a:lnTo>
                    <a:pt x="2370244" y="2290248"/>
                  </a:lnTo>
                  <a:lnTo>
                    <a:pt x="0" y="2290248"/>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grpSp>
      <p:grpSp>
        <p:nvGrpSpPr>
          <p:cNvPr id="8" name="Group 8"/>
          <p:cNvGrpSpPr/>
          <p:nvPr/>
        </p:nvGrpSpPr>
        <p:grpSpPr>
          <a:xfrm rot="-10655737">
            <a:off x="16376323" y="-756971"/>
            <a:ext cx="2402029" cy="3251162"/>
            <a:chOff x="0" y="0"/>
            <a:chExt cx="3202705" cy="4334883"/>
          </a:xfrm>
        </p:grpSpPr>
        <p:sp>
          <p:nvSpPr>
            <p:cNvPr id="9" name="Freeform 9"/>
            <p:cNvSpPr/>
            <p:nvPr/>
          </p:nvSpPr>
          <p:spPr>
            <a:xfrm>
              <a:off x="377864" y="0"/>
              <a:ext cx="2761053" cy="2667867"/>
            </a:xfrm>
            <a:custGeom>
              <a:avLst/>
              <a:gdLst/>
              <a:ahLst/>
              <a:cxnLst/>
              <a:rect l="l" t="t" r="r" b="b"/>
              <a:pathLst>
                <a:path w="2761053" h="2667867">
                  <a:moveTo>
                    <a:pt x="0" y="0"/>
                  </a:moveTo>
                  <a:lnTo>
                    <a:pt x="2761053" y="0"/>
                  </a:lnTo>
                  <a:lnTo>
                    <a:pt x="2761053" y="2667867"/>
                  </a:lnTo>
                  <a:lnTo>
                    <a:pt x="0" y="2667867"/>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10" name="Freeform 10"/>
            <p:cNvSpPr/>
            <p:nvPr/>
          </p:nvSpPr>
          <p:spPr>
            <a:xfrm rot="2903305">
              <a:off x="446398" y="1614298"/>
              <a:ext cx="2309908" cy="2231948"/>
            </a:xfrm>
            <a:custGeom>
              <a:avLst/>
              <a:gdLst/>
              <a:ahLst/>
              <a:cxnLst/>
              <a:rect l="l" t="t" r="r" b="b"/>
              <a:pathLst>
                <a:path w="2309908" h="2231948">
                  <a:moveTo>
                    <a:pt x="0" y="0"/>
                  </a:moveTo>
                  <a:lnTo>
                    <a:pt x="2309908" y="0"/>
                  </a:lnTo>
                  <a:lnTo>
                    <a:pt x="2309908" y="2231949"/>
                  </a:lnTo>
                  <a:lnTo>
                    <a:pt x="0" y="2231949"/>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grpSp>
      <p:sp>
        <p:nvSpPr>
          <p:cNvPr id="11" name="Freeform 11"/>
          <p:cNvSpPr/>
          <p:nvPr/>
        </p:nvSpPr>
        <p:spPr>
          <a:xfrm>
            <a:off x="10928012" y="7583808"/>
            <a:ext cx="6997568" cy="3796181"/>
          </a:xfrm>
          <a:custGeom>
            <a:avLst/>
            <a:gdLst/>
            <a:ahLst/>
            <a:cxnLst/>
            <a:rect l="l" t="t" r="r" b="b"/>
            <a:pathLst>
              <a:path w="6997568" h="3796181">
                <a:moveTo>
                  <a:pt x="0" y="0"/>
                </a:moveTo>
                <a:lnTo>
                  <a:pt x="6997568" y="0"/>
                </a:lnTo>
                <a:lnTo>
                  <a:pt x="6997568" y="3796180"/>
                </a:lnTo>
                <a:lnTo>
                  <a:pt x="0" y="3796180"/>
                </a:lnTo>
                <a:lnTo>
                  <a:pt x="0" y="0"/>
                </a:lnTo>
                <a:close/>
              </a:path>
            </a:pathLst>
          </a:custGeom>
          <a:blipFill>
            <a:blip r:embed="rId10"/>
            <a:stretch>
              <a:fillRect/>
            </a:stretch>
          </a:blipFill>
        </p:spPr>
      </p:sp>
      <p:sp>
        <p:nvSpPr>
          <p:cNvPr id="12" name="Freeform 12"/>
          <p:cNvSpPr/>
          <p:nvPr/>
        </p:nvSpPr>
        <p:spPr>
          <a:xfrm>
            <a:off x="4125524" y="1404506"/>
            <a:ext cx="9405257" cy="8229600"/>
          </a:xfrm>
          <a:custGeom>
            <a:avLst/>
            <a:gdLst/>
            <a:ahLst/>
            <a:cxnLst/>
            <a:rect l="l" t="t" r="r" b="b"/>
            <a:pathLst>
              <a:path w="9405257" h="8229600">
                <a:moveTo>
                  <a:pt x="0" y="0"/>
                </a:moveTo>
                <a:lnTo>
                  <a:pt x="9405257" y="0"/>
                </a:lnTo>
                <a:lnTo>
                  <a:pt x="9405257" y="8229600"/>
                </a:lnTo>
                <a:lnTo>
                  <a:pt x="0" y="8229600"/>
                </a:lnTo>
                <a:lnTo>
                  <a:pt x="0" y="0"/>
                </a:lnTo>
                <a:close/>
              </a:path>
            </a:pathLst>
          </a:custGeom>
          <a:blipFill>
            <a:blip r:embed="rId11"/>
            <a:stretch>
              <a:fillRect/>
            </a:stretch>
          </a:blipFill>
        </p:spPr>
      </p:sp>
      <p:sp>
        <p:nvSpPr>
          <p:cNvPr id="13" name="Freeform 13"/>
          <p:cNvSpPr/>
          <p:nvPr/>
        </p:nvSpPr>
        <p:spPr>
          <a:xfrm>
            <a:off x="12589608" y="1812160"/>
            <a:ext cx="4478694" cy="4114800"/>
          </a:xfrm>
          <a:custGeom>
            <a:avLst/>
            <a:gdLst/>
            <a:ahLst/>
            <a:cxnLst/>
            <a:rect l="l" t="t" r="r" b="b"/>
            <a:pathLst>
              <a:path w="4478694" h="4114800">
                <a:moveTo>
                  <a:pt x="0" y="0"/>
                </a:moveTo>
                <a:lnTo>
                  <a:pt x="4478694" y="0"/>
                </a:lnTo>
                <a:lnTo>
                  <a:pt x="4478694" y="4114800"/>
                </a:lnTo>
                <a:lnTo>
                  <a:pt x="0" y="4114800"/>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sp>
      <p:sp>
        <p:nvSpPr>
          <p:cNvPr id="14" name="Freeform 14"/>
          <p:cNvSpPr/>
          <p:nvPr/>
        </p:nvSpPr>
        <p:spPr>
          <a:xfrm rot="796890">
            <a:off x="423063" y="1421242"/>
            <a:ext cx="3708464" cy="4114800"/>
          </a:xfrm>
          <a:custGeom>
            <a:avLst/>
            <a:gdLst/>
            <a:ahLst/>
            <a:cxnLst/>
            <a:rect l="l" t="t" r="r" b="b"/>
            <a:pathLst>
              <a:path w="3708464" h="4114800">
                <a:moveTo>
                  <a:pt x="0" y="0"/>
                </a:moveTo>
                <a:lnTo>
                  <a:pt x="3708464" y="0"/>
                </a:lnTo>
                <a:lnTo>
                  <a:pt x="3708464" y="4114800"/>
                </a:lnTo>
                <a:lnTo>
                  <a:pt x="0" y="4114800"/>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sp>
      <p:sp>
        <p:nvSpPr>
          <p:cNvPr id="15" name="Freeform 15"/>
          <p:cNvSpPr/>
          <p:nvPr/>
        </p:nvSpPr>
        <p:spPr>
          <a:xfrm>
            <a:off x="8095663" y="4473384"/>
            <a:ext cx="1505969" cy="1472084"/>
          </a:xfrm>
          <a:custGeom>
            <a:avLst/>
            <a:gdLst/>
            <a:ahLst/>
            <a:cxnLst/>
            <a:rect l="l" t="t" r="r" b="b"/>
            <a:pathLst>
              <a:path w="1505969" h="1472084">
                <a:moveTo>
                  <a:pt x="0" y="0"/>
                </a:moveTo>
                <a:lnTo>
                  <a:pt x="1505969" y="0"/>
                </a:lnTo>
                <a:lnTo>
                  <a:pt x="1505969" y="1472084"/>
                </a:lnTo>
                <a:lnTo>
                  <a:pt x="0" y="1472084"/>
                </a:lnTo>
                <a:lnTo>
                  <a:pt x="0" y="0"/>
                </a:lnTo>
                <a:close/>
              </a:path>
            </a:pathLst>
          </a:custGeom>
          <a:blipFill>
            <a:blip r:embed="rId16"/>
            <a:stretch>
              <a:fillRect/>
            </a:stretch>
          </a:blipFill>
        </p:spPr>
      </p:sp>
      <p:sp>
        <p:nvSpPr>
          <p:cNvPr id="16" name="TextBox 16"/>
          <p:cNvSpPr txBox="1"/>
          <p:nvPr/>
        </p:nvSpPr>
        <p:spPr>
          <a:xfrm>
            <a:off x="814749" y="408541"/>
            <a:ext cx="16658502" cy="1110639"/>
          </a:xfrm>
          <a:prstGeom prst="rect">
            <a:avLst/>
          </a:prstGeom>
        </p:spPr>
        <p:txBody>
          <a:bodyPr lIns="0" tIns="0" rIns="0" bIns="0" rtlCol="0" anchor="t">
            <a:spAutoFit/>
          </a:bodyPr>
          <a:lstStyle/>
          <a:p>
            <a:pPr algn="ctr">
              <a:lnSpc>
                <a:spcPts val="7549"/>
              </a:lnSpc>
            </a:pPr>
            <a:r>
              <a:rPr lang="en-US" sz="8578" b="1" spc="145">
                <a:solidFill>
                  <a:srgbClr val="364F2D"/>
                </a:solidFill>
                <a:latin typeface="Poppins Bold"/>
                <a:ea typeface="Poppins Bold"/>
                <a:cs typeface="Poppins Bold"/>
                <a:sym typeface="Poppins Bold"/>
              </a:rPr>
              <a:t>Mūsu atbalsta komanda</a:t>
            </a:r>
          </a:p>
        </p:txBody>
      </p:sp>
      <p:sp>
        <p:nvSpPr>
          <p:cNvPr id="17" name="TextBox 17"/>
          <p:cNvSpPr txBox="1"/>
          <p:nvPr/>
        </p:nvSpPr>
        <p:spPr>
          <a:xfrm>
            <a:off x="8393286" y="2295943"/>
            <a:ext cx="4056331" cy="1348739"/>
          </a:xfrm>
          <a:prstGeom prst="rect">
            <a:avLst/>
          </a:prstGeom>
        </p:spPr>
        <p:txBody>
          <a:bodyPr lIns="0" tIns="0" rIns="0" bIns="0" rtlCol="0" anchor="t">
            <a:spAutoFit/>
          </a:bodyPr>
          <a:lstStyle/>
          <a:p>
            <a:pPr algn="ctr">
              <a:lnSpc>
                <a:spcPts val="5460"/>
              </a:lnSpc>
            </a:pPr>
            <a:r>
              <a:rPr lang="en-US" sz="3900" b="1">
                <a:solidFill>
                  <a:srgbClr val="364F2D"/>
                </a:solidFill>
                <a:latin typeface="Canva Sans Bold"/>
                <a:ea typeface="Canva Sans Bold"/>
                <a:cs typeface="Canva Sans Bold"/>
                <a:sym typeface="Canva Sans Bold"/>
              </a:rPr>
              <a:t>Iestādes vadītāja</a:t>
            </a:r>
          </a:p>
        </p:txBody>
      </p:sp>
      <p:sp>
        <p:nvSpPr>
          <p:cNvPr id="18" name="TextBox 18"/>
          <p:cNvSpPr txBox="1"/>
          <p:nvPr/>
        </p:nvSpPr>
        <p:spPr>
          <a:xfrm>
            <a:off x="5186840" y="7619918"/>
            <a:ext cx="4056331" cy="662939"/>
          </a:xfrm>
          <a:prstGeom prst="rect">
            <a:avLst/>
          </a:prstGeom>
        </p:spPr>
        <p:txBody>
          <a:bodyPr lIns="0" tIns="0" rIns="0" bIns="0" rtlCol="0" anchor="t">
            <a:spAutoFit/>
          </a:bodyPr>
          <a:lstStyle/>
          <a:p>
            <a:pPr algn="ctr">
              <a:lnSpc>
                <a:spcPts val="5460"/>
              </a:lnSpc>
            </a:pPr>
            <a:r>
              <a:rPr lang="en-US" sz="3900" b="1">
                <a:solidFill>
                  <a:srgbClr val="364F2D"/>
                </a:solidFill>
                <a:latin typeface="Canva Sans Bold"/>
                <a:ea typeface="Canva Sans Bold"/>
                <a:cs typeface="Canva Sans Bold"/>
                <a:sym typeface="Canva Sans Bold"/>
              </a:rPr>
              <a:t>Logopēdi</a:t>
            </a:r>
          </a:p>
        </p:txBody>
      </p:sp>
      <p:sp>
        <p:nvSpPr>
          <p:cNvPr id="19" name="TextBox 19"/>
          <p:cNvSpPr txBox="1"/>
          <p:nvPr/>
        </p:nvSpPr>
        <p:spPr>
          <a:xfrm>
            <a:off x="9839757" y="5133226"/>
            <a:ext cx="4056331" cy="695959"/>
          </a:xfrm>
          <a:prstGeom prst="rect">
            <a:avLst/>
          </a:prstGeom>
        </p:spPr>
        <p:txBody>
          <a:bodyPr lIns="0" tIns="0" rIns="0" bIns="0" rtlCol="0" anchor="t">
            <a:spAutoFit/>
          </a:bodyPr>
          <a:lstStyle/>
          <a:p>
            <a:pPr algn="ctr">
              <a:lnSpc>
                <a:spcPts val="5740"/>
              </a:lnSpc>
            </a:pPr>
            <a:r>
              <a:rPr lang="en-US" sz="4100" b="1">
                <a:solidFill>
                  <a:srgbClr val="364F2D"/>
                </a:solidFill>
                <a:latin typeface="Canva Sans Bold"/>
                <a:ea typeface="Canva Sans Bold"/>
                <a:cs typeface="Canva Sans Bold"/>
                <a:sym typeface="Canva Sans Bold"/>
              </a:rPr>
              <a:t>Psihologs</a:t>
            </a:r>
          </a:p>
        </p:txBody>
      </p:sp>
      <p:sp>
        <p:nvSpPr>
          <p:cNvPr id="20" name="TextBox 20"/>
          <p:cNvSpPr txBox="1"/>
          <p:nvPr/>
        </p:nvSpPr>
        <p:spPr>
          <a:xfrm>
            <a:off x="5297901" y="2367063"/>
            <a:ext cx="4056331" cy="1216024"/>
          </a:xfrm>
          <a:prstGeom prst="rect">
            <a:avLst/>
          </a:prstGeom>
        </p:spPr>
        <p:txBody>
          <a:bodyPr lIns="0" tIns="0" rIns="0" bIns="0" rtlCol="0" anchor="t">
            <a:spAutoFit/>
          </a:bodyPr>
          <a:lstStyle/>
          <a:p>
            <a:pPr algn="ctr">
              <a:lnSpc>
                <a:spcPts val="4900"/>
              </a:lnSpc>
            </a:pPr>
            <a:r>
              <a:rPr lang="en-US" sz="3500" b="1">
                <a:solidFill>
                  <a:srgbClr val="364F2D"/>
                </a:solidFill>
                <a:latin typeface="Canva Sans Bold"/>
                <a:ea typeface="Canva Sans Bold"/>
                <a:cs typeface="Canva Sans Bold"/>
                <a:sym typeface="Canva Sans Bold"/>
              </a:rPr>
              <a:t>Speciālais pedagogs</a:t>
            </a:r>
          </a:p>
        </p:txBody>
      </p:sp>
      <p:sp>
        <p:nvSpPr>
          <p:cNvPr id="21" name="TextBox 21"/>
          <p:cNvSpPr txBox="1"/>
          <p:nvPr/>
        </p:nvSpPr>
        <p:spPr>
          <a:xfrm>
            <a:off x="4306247" y="4754767"/>
            <a:ext cx="2742416" cy="1471929"/>
          </a:xfrm>
          <a:prstGeom prst="rect">
            <a:avLst/>
          </a:prstGeom>
        </p:spPr>
        <p:txBody>
          <a:bodyPr lIns="0" tIns="0" rIns="0" bIns="0" rtlCol="0" anchor="t">
            <a:spAutoFit/>
          </a:bodyPr>
          <a:lstStyle/>
          <a:p>
            <a:pPr algn="ctr">
              <a:lnSpc>
                <a:spcPts val="3920"/>
              </a:lnSpc>
            </a:pPr>
            <a:r>
              <a:rPr lang="en-US" sz="2800" b="1">
                <a:solidFill>
                  <a:srgbClr val="364F2D"/>
                </a:solidFill>
                <a:latin typeface="Canva Sans Bold"/>
                <a:ea typeface="Canva Sans Bold"/>
                <a:cs typeface="Canva Sans Bold"/>
                <a:sym typeface="Canva Sans Bold"/>
              </a:rPr>
              <a:t>Vadītājas vietniece izglītības jomā</a:t>
            </a:r>
          </a:p>
        </p:txBody>
      </p:sp>
      <p:sp>
        <p:nvSpPr>
          <p:cNvPr id="22" name="TextBox 22"/>
          <p:cNvSpPr txBox="1"/>
          <p:nvPr/>
        </p:nvSpPr>
        <p:spPr>
          <a:xfrm>
            <a:off x="8949284" y="7526658"/>
            <a:ext cx="2742416" cy="976629"/>
          </a:xfrm>
          <a:prstGeom prst="rect">
            <a:avLst/>
          </a:prstGeom>
        </p:spPr>
        <p:txBody>
          <a:bodyPr lIns="0" tIns="0" rIns="0" bIns="0" rtlCol="0" anchor="t">
            <a:spAutoFit/>
          </a:bodyPr>
          <a:lstStyle/>
          <a:p>
            <a:pPr algn="ctr">
              <a:lnSpc>
                <a:spcPts val="3920"/>
              </a:lnSpc>
            </a:pPr>
            <a:r>
              <a:rPr lang="en-US" sz="2800" b="1">
                <a:solidFill>
                  <a:srgbClr val="364F2D"/>
                </a:solidFill>
                <a:latin typeface="Canva Sans Bold"/>
                <a:ea typeface="Canva Sans Bold"/>
                <a:cs typeface="Canva Sans Bold"/>
                <a:sym typeface="Canva Sans Bold"/>
              </a:rPr>
              <a:t>Vispārējās aprūpes māsa</a:t>
            </a:r>
          </a:p>
        </p:txBody>
      </p:sp>
      <p:sp>
        <p:nvSpPr>
          <p:cNvPr id="23" name="TextBox 23"/>
          <p:cNvSpPr txBox="1"/>
          <p:nvPr/>
        </p:nvSpPr>
        <p:spPr>
          <a:xfrm>
            <a:off x="14135861" y="5879335"/>
            <a:ext cx="2810060" cy="978457"/>
          </a:xfrm>
          <a:prstGeom prst="rect">
            <a:avLst/>
          </a:prstGeom>
        </p:spPr>
        <p:txBody>
          <a:bodyPr lIns="0" tIns="0" rIns="0" bIns="0" rtlCol="0" anchor="t">
            <a:spAutoFit/>
          </a:bodyPr>
          <a:lstStyle/>
          <a:p>
            <a:pPr algn="ctr">
              <a:lnSpc>
                <a:spcPts val="3976"/>
              </a:lnSpc>
            </a:pPr>
            <a:r>
              <a:rPr lang="en-US" sz="2840" b="1">
                <a:solidFill>
                  <a:srgbClr val="364F2D"/>
                </a:solidFill>
                <a:latin typeface="Canva Sans Bold"/>
                <a:ea typeface="Canva Sans Bold"/>
                <a:cs typeface="Canva Sans Bold"/>
                <a:sym typeface="Canva Sans Bold"/>
              </a:rPr>
              <a:t>Pirmsskolas skolotāji</a:t>
            </a:r>
          </a:p>
        </p:txBody>
      </p:sp>
      <p:sp>
        <p:nvSpPr>
          <p:cNvPr id="24" name="TextBox 24"/>
          <p:cNvSpPr txBox="1"/>
          <p:nvPr/>
        </p:nvSpPr>
        <p:spPr>
          <a:xfrm>
            <a:off x="2095688" y="2741504"/>
            <a:ext cx="2745749" cy="554982"/>
          </a:xfrm>
          <a:prstGeom prst="rect">
            <a:avLst/>
          </a:prstGeom>
        </p:spPr>
        <p:txBody>
          <a:bodyPr lIns="0" tIns="0" rIns="0" bIns="0" rtlCol="0" anchor="t">
            <a:spAutoFit/>
          </a:bodyPr>
          <a:lstStyle/>
          <a:p>
            <a:pPr algn="ctr">
              <a:lnSpc>
                <a:spcPts val="4585"/>
              </a:lnSpc>
            </a:pPr>
            <a:r>
              <a:rPr lang="en-US" sz="3275" b="1">
                <a:solidFill>
                  <a:srgbClr val="364F2D"/>
                </a:solidFill>
                <a:latin typeface="Canva Sans Bold"/>
                <a:ea typeface="Canva Sans Bold"/>
                <a:cs typeface="Canva Sans Bold"/>
                <a:sym typeface="Canva Sans Bold"/>
              </a:rPr>
              <a:t>Vecāki</a:t>
            </a:r>
          </a:p>
        </p:txBody>
      </p:sp>
      <p:sp>
        <p:nvSpPr>
          <p:cNvPr id="25" name="TextBox 25"/>
          <p:cNvSpPr txBox="1"/>
          <p:nvPr/>
        </p:nvSpPr>
        <p:spPr>
          <a:xfrm>
            <a:off x="7363850" y="5957456"/>
            <a:ext cx="2742416" cy="481329"/>
          </a:xfrm>
          <a:prstGeom prst="rect">
            <a:avLst/>
          </a:prstGeom>
        </p:spPr>
        <p:txBody>
          <a:bodyPr lIns="0" tIns="0" rIns="0" bIns="0" rtlCol="0" anchor="t">
            <a:spAutoFit/>
          </a:bodyPr>
          <a:lstStyle/>
          <a:p>
            <a:pPr algn="ctr">
              <a:lnSpc>
                <a:spcPts val="3920"/>
              </a:lnSpc>
            </a:pPr>
            <a:r>
              <a:rPr lang="en-US" sz="2800" b="1">
                <a:solidFill>
                  <a:srgbClr val="364F2D"/>
                </a:solidFill>
                <a:latin typeface="Canva Sans Bold"/>
                <a:ea typeface="Canva Sans Bold"/>
                <a:cs typeface="Canva Sans Bold"/>
                <a:sym typeface="Canva Sans Bold"/>
              </a:rPr>
              <a:t>Bērns</a:t>
            </a:r>
          </a:p>
        </p:txBody>
      </p:sp>
      <p:sp>
        <p:nvSpPr>
          <p:cNvPr id="26" name="TextBox 26"/>
          <p:cNvSpPr txBox="1"/>
          <p:nvPr/>
        </p:nvSpPr>
        <p:spPr>
          <a:xfrm>
            <a:off x="1274068" y="9776981"/>
            <a:ext cx="10172323" cy="396238"/>
          </a:xfrm>
          <a:prstGeom prst="rect">
            <a:avLst/>
          </a:prstGeom>
        </p:spPr>
        <p:txBody>
          <a:bodyPr lIns="0" tIns="0" rIns="0" bIns="0" rtlCol="0" anchor="t">
            <a:spAutoFit/>
          </a:bodyPr>
          <a:lstStyle/>
          <a:p>
            <a:pPr algn="ctr">
              <a:lnSpc>
                <a:spcPts val="3360"/>
              </a:lnSpc>
            </a:pPr>
            <a:r>
              <a:rPr lang="en-US" sz="2400" b="1">
                <a:solidFill>
                  <a:srgbClr val="364F2D"/>
                </a:solidFill>
                <a:latin typeface="Canva Sans Bold"/>
                <a:ea typeface="Canva Sans Bold"/>
                <a:cs typeface="Canva Sans Bold"/>
                <a:sym typeface="Canva Sans Bold"/>
              </a:rPr>
              <a:t>Atbalsta komanda šādā sastāvā strādā  kopš 2019.gada septembra</a:t>
            </a:r>
          </a:p>
        </p:txBody>
      </p:sp>
      <p:sp>
        <p:nvSpPr>
          <p:cNvPr id="27" name="TextBox 27"/>
          <p:cNvSpPr txBox="1"/>
          <p:nvPr/>
        </p:nvSpPr>
        <p:spPr>
          <a:xfrm>
            <a:off x="2277295" y="7452247"/>
            <a:ext cx="2447101" cy="2213608"/>
          </a:xfrm>
          <a:prstGeom prst="rect">
            <a:avLst/>
          </a:prstGeom>
        </p:spPr>
        <p:txBody>
          <a:bodyPr lIns="0" tIns="0" rIns="0" bIns="0" rtlCol="0" anchor="t">
            <a:spAutoFit/>
          </a:bodyPr>
          <a:lstStyle/>
          <a:p>
            <a:pPr algn="ctr">
              <a:lnSpc>
                <a:spcPts val="2940"/>
              </a:lnSpc>
            </a:pPr>
            <a:r>
              <a:rPr lang="en-US" sz="2100" b="1">
                <a:solidFill>
                  <a:srgbClr val="364F2D"/>
                </a:solidFill>
                <a:latin typeface="Canva Sans Bold"/>
                <a:ea typeface="Canva Sans Bold"/>
                <a:cs typeface="Canva Sans Bold"/>
                <a:sym typeface="Canva Sans Bold"/>
              </a:rPr>
              <a:t>Iestādi konsultē un atbalstu sniedz:</a:t>
            </a:r>
          </a:p>
          <a:p>
            <a:pPr algn="ctr">
              <a:lnSpc>
                <a:spcPts val="2940"/>
              </a:lnSpc>
            </a:pPr>
            <a:r>
              <a:rPr lang="en-US" sz="2100" b="1">
                <a:solidFill>
                  <a:srgbClr val="364F2D"/>
                </a:solidFill>
                <a:latin typeface="Canva Sans Bold"/>
                <a:ea typeface="Canva Sans Bold"/>
                <a:cs typeface="Canva Sans Bold"/>
                <a:sym typeface="Canva Sans Bold"/>
              </a:rPr>
              <a:t>Izglītības pārvalde  BTA  dienesti,</a:t>
            </a:r>
          </a:p>
          <a:p>
            <a:pPr algn="ctr">
              <a:lnSpc>
                <a:spcPts val="2940"/>
              </a:lnSpc>
            </a:pPr>
            <a:r>
              <a:rPr lang="en-US" sz="2100" b="1">
                <a:solidFill>
                  <a:srgbClr val="364F2D"/>
                </a:solidFill>
                <a:latin typeface="Canva Sans Bold"/>
                <a:ea typeface="Canva Sans Bold"/>
                <a:cs typeface="Canva Sans Bold"/>
                <a:sym typeface="Canva Sans Bold"/>
              </a:rPr>
              <a:t>Sociālais dienests un citi</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2286000" y="0"/>
            <a:ext cx="13716000" cy="1579104"/>
          </a:xfrm>
        </p:spPr>
        <p:txBody>
          <a:bodyPr>
            <a:noAutofit/>
          </a:bodyPr>
          <a:lstStyle/>
          <a:p>
            <a:pPr marL="514350" indent="-514350">
              <a:lnSpc>
                <a:spcPct val="150000"/>
              </a:lnSpc>
              <a:spcBef>
                <a:spcPct val="20000"/>
              </a:spcBef>
              <a:defRPr/>
            </a:pPr>
            <a:r>
              <a:rPr lang="lv-LV" sz="3600" dirty="0">
                <a:effectLst>
                  <a:outerShdw blurRad="38100" dist="38100" dir="2700000" algn="tl">
                    <a:srgbClr val="000000">
                      <a:alpha val="43137"/>
                    </a:srgbClr>
                  </a:outerShdw>
                </a:effectLst>
                <a:latin typeface="Segoe UI Light" panose="020B0502040204020203" pitchFamily="34" charset="0"/>
                <a:cs typeface="Segoe UI Light" panose="020B0502040204020203" pitchFamily="34" charset="0"/>
              </a:rPr>
              <a:t>Didaktiskie materiāli – </a:t>
            </a:r>
            <a:r>
              <a:rPr lang="lv-LV" sz="3600" dirty="0" err="1">
                <a:effectLst>
                  <a:outerShdw blurRad="38100" dist="38100" dir="2700000" algn="tl">
                    <a:srgbClr val="000000">
                      <a:alpha val="43137"/>
                    </a:srgbClr>
                  </a:outerShdw>
                </a:effectLst>
                <a:latin typeface="Segoe UI Light" panose="020B0502040204020203" pitchFamily="34" charset="0"/>
                <a:cs typeface="Segoe UI Light" panose="020B0502040204020203" pitchFamily="34" charset="0"/>
              </a:rPr>
              <a:t>stāstītprasme</a:t>
            </a:r>
            <a:endParaRPr lang="lv-LV" sz="3600" dirty="0">
              <a:effectLst>
                <a:outerShdw blurRad="38100" dist="38100" dir="2700000" algn="tl">
                  <a:srgbClr val="000000">
                    <a:alpha val="43137"/>
                  </a:srgbClr>
                </a:outerShdw>
              </a:effectLst>
              <a:latin typeface="Segoe UI Light" panose="020B0502040204020203" pitchFamily="34" charset="0"/>
              <a:cs typeface="Segoe UI Light" panose="020B0502040204020203" pitchFamily="34" charset="0"/>
            </a:endParaRPr>
          </a:p>
        </p:txBody>
      </p:sp>
      <p:sp>
        <p:nvSpPr>
          <p:cNvPr id="9" name="TextBox 8"/>
          <p:cNvSpPr txBox="1"/>
          <p:nvPr/>
        </p:nvSpPr>
        <p:spPr>
          <a:xfrm>
            <a:off x="11412253" y="4279405"/>
            <a:ext cx="942887" cy="507831"/>
          </a:xfrm>
          <a:prstGeom prst="rect">
            <a:avLst/>
          </a:prstGeom>
          <a:noFill/>
        </p:spPr>
        <p:txBody>
          <a:bodyPr wrap="none" rtlCol="0">
            <a:spAutoFit/>
          </a:bodyPr>
          <a:lstStyle/>
          <a:p>
            <a:pPr lvl="0"/>
            <a:r>
              <a:rPr lang="lv-LV" sz="2700" dirty="0">
                <a:latin typeface="Segoe UI Light" panose="020B0502040204020203" pitchFamily="34" charset="0"/>
                <a:cs typeface="Segoe UI Light" panose="020B0502040204020203" pitchFamily="34" charset="0"/>
              </a:rPr>
              <a:t>Mežs</a:t>
            </a:r>
          </a:p>
        </p:txBody>
      </p:sp>
      <p:sp>
        <p:nvSpPr>
          <p:cNvPr id="15" name="TextBox 14"/>
          <p:cNvSpPr txBox="1"/>
          <p:nvPr/>
        </p:nvSpPr>
        <p:spPr>
          <a:xfrm>
            <a:off x="3311352" y="8599885"/>
            <a:ext cx="3120534" cy="507831"/>
          </a:xfrm>
          <a:prstGeom prst="rect">
            <a:avLst/>
          </a:prstGeom>
          <a:noFill/>
        </p:spPr>
        <p:txBody>
          <a:bodyPr wrap="none" rtlCol="0">
            <a:spAutoFit/>
          </a:bodyPr>
          <a:lstStyle/>
          <a:p>
            <a:pPr lvl="0"/>
            <a:r>
              <a:rPr lang="lv-LV" sz="2700" dirty="0">
                <a:latin typeface="Segoe UI Light" panose="020B0502040204020203" pitchFamily="34" charset="0"/>
                <a:cs typeface="Segoe UI Light" panose="020B0502040204020203" pitchFamily="34" charset="0"/>
              </a:rPr>
              <a:t>Pilsēta un transports</a:t>
            </a:r>
          </a:p>
        </p:txBody>
      </p:sp>
      <p:sp>
        <p:nvSpPr>
          <p:cNvPr id="18" name="TextBox 17"/>
          <p:cNvSpPr txBox="1"/>
          <p:nvPr/>
        </p:nvSpPr>
        <p:spPr>
          <a:xfrm>
            <a:off x="3419365" y="4387417"/>
            <a:ext cx="2202847" cy="507831"/>
          </a:xfrm>
          <a:prstGeom prst="rect">
            <a:avLst/>
          </a:prstGeom>
          <a:noFill/>
        </p:spPr>
        <p:txBody>
          <a:bodyPr wrap="none" rtlCol="0">
            <a:spAutoFit/>
          </a:bodyPr>
          <a:lstStyle/>
          <a:p>
            <a:pPr lvl="0"/>
            <a:r>
              <a:rPr lang="lv-LV" sz="2700" dirty="0">
                <a:latin typeface="Segoe UI Light" panose="020B0502040204020203" pitchFamily="34" charset="0"/>
                <a:cs typeface="Segoe UI Light" panose="020B0502040204020203" pitchFamily="34" charset="0"/>
              </a:rPr>
              <a:t>Māja un mežs</a:t>
            </a:r>
          </a:p>
        </p:txBody>
      </p:sp>
      <p:pic>
        <p:nvPicPr>
          <p:cNvPr id="14" name="Picture 278" descr="G:\Foto maģistra darbam 27.04.2014\DSCN4089.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95328" y="1471092"/>
            <a:ext cx="3600000" cy="2700000"/>
          </a:xfrm>
          <a:prstGeom prst="rect">
            <a:avLst/>
          </a:prstGeom>
          <a:noFill/>
          <a:ln>
            <a:noFill/>
          </a:ln>
        </p:spPr>
      </p:pic>
      <p:pic>
        <p:nvPicPr>
          <p:cNvPr id="19" name="Picture 297" descr="G:\Foto maģistra darbam 27.04.2014\DSCN4082.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91773" y="1471092"/>
            <a:ext cx="2880650" cy="2700000"/>
          </a:xfrm>
          <a:prstGeom prst="rect">
            <a:avLst/>
          </a:prstGeom>
          <a:noFill/>
          <a:ln>
            <a:noFill/>
          </a:ln>
        </p:spPr>
      </p:pic>
      <p:pic>
        <p:nvPicPr>
          <p:cNvPr id="20" name="Picture 286" descr="G:\Foto maģistra darbam 27.04.2014\DSCN4046.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440145" y="1471092"/>
            <a:ext cx="2880650" cy="2700000"/>
          </a:xfrm>
          <a:prstGeom prst="rect">
            <a:avLst/>
          </a:prstGeom>
          <a:noFill/>
          <a:ln>
            <a:noFill/>
          </a:ln>
        </p:spPr>
      </p:pic>
      <p:pic>
        <p:nvPicPr>
          <p:cNvPr id="21" name="Attēls 20" descr="DSCN0449.JPG"/>
          <p:cNvPicPr>
            <a:picLocks noChangeAspect="1"/>
          </p:cNvPicPr>
          <p:nvPr/>
        </p:nvPicPr>
        <p:blipFill>
          <a:blip r:embed="rId5" cstate="print"/>
          <a:stretch>
            <a:fillRect/>
          </a:stretch>
        </p:blipFill>
        <p:spPr>
          <a:xfrm>
            <a:off x="3095328" y="5791572"/>
            <a:ext cx="3600000" cy="2700000"/>
          </a:xfrm>
          <a:prstGeom prst="rect">
            <a:avLst/>
          </a:prstGeom>
        </p:spPr>
      </p:pic>
      <p:pic>
        <p:nvPicPr>
          <p:cNvPr id="22" name="Attēls 21" descr="DSCN0456.JPG"/>
          <p:cNvPicPr>
            <a:picLocks noChangeAspect="1"/>
          </p:cNvPicPr>
          <p:nvPr/>
        </p:nvPicPr>
        <p:blipFill>
          <a:blip r:embed="rId6" cstate="print"/>
          <a:stretch>
            <a:fillRect/>
          </a:stretch>
        </p:blipFill>
        <p:spPr>
          <a:xfrm>
            <a:off x="6983760" y="5791572"/>
            <a:ext cx="3600000" cy="2700000"/>
          </a:xfrm>
          <a:prstGeom prst="rect">
            <a:avLst/>
          </a:prstGeom>
        </p:spPr>
      </p:pic>
      <p:sp>
        <p:nvSpPr>
          <p:cNvPr id="23" name="TextBox 22"/>
          <p:cNvSpPr txBox="1"/>
          <p:nvPr/>
        </p:nvSpPr>
        <p:spPr>
          <a:xfrm>
            <a:off x="7307797" y="4279405"/>
            <a:ext cx="2353529" cy="507831"/>
          </a:xfrm>
          <a:prstGeom prst="rect">
            <a:avLst/>
          </a:prstGeom>
          <a:noFill/>
        </p:spPr>
        <p:txBody>
          <a:bodyPr wrap="none" rtlCol="0">
            <a:spAutoFit/>
          </a:bodyPr>
          <a:lstStyle/>
          <a:p>
            <a:pPr lvl="0"/>
            <a:r>
              <a:rPr lang="lv-LV" sz="2700" dirty="0">
                <a:latin typeface="Segoe UI Light" panose="020B0502040204020203" pitchFamily="34" charset="0"/>
                <a:cs typeface="Segoe UI Light" panose="020B0502040204020203" pitchFamily="34" charset="0"/>
              </a:rPr>
              <a:t>Pirkstiņu lellītes</a:t>
            </a:r>
          </a:p>
        </p:txBody>
      </p:sp>
      <p:sp>
        <p:nvSpPr>
          <p:cNvPr id="24" name="TextBox 23"/>
          <p:cNvSpPr txBox="1"/>
          <p:nvPr/>
        </p:nvSpPr>
        <p:spPr>
          <a:xfrm>
            <a:off x="7307797" y="8599885"/>
            <a:ext cx="3034805" cy="507831"/>
          </a:xfrm>
          <a:prstGeom prst="rect">
            <a:avLst/>
          </a:prstGeom>
          <a:noFill/>
        </p:spPr>
        <p:txBody>
          <a:bodyPr wrap="none" rtlCol="0">
            <a:spAutoFit/>
          </a:bodyPr>
          <a:lstStyle/>
          <a:p>
            <a:pPr lvl="0"/>
            <a:r>
              <a:rPr lang="lv-LV" sz="2700" dirty="0">
                <a:latin typeface="Segoe UI Light" panose="020B0502040204020203" pitchFamily="34" charset="0"/>
                <a:cs typeface="Segoe UI Light" panose="020B0502040204020203" pitchFamily="34" charset="0"/>
              </a:rPr>
              <a:t>Lauku sēta un mežs</a:t>
            </a:r>
          </a:p>
        </p:txBody>
      </p:sp>
      <p:pic>
        <p:nvPicPr>
          <p:cNvPr id="25" name="Picture 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764180" y="5791572"/>
            <a:ext cx="4806000" cy="2700000"/>
          </a:xfrm>
          <a:prstGeom prst="rect">
            <a:avLst/>
          </a:prstGeom>
        </p:spPr>
      </p:pic>
      <p:sp>
        <p:nvSpPr>
          <p:cNvPr id="26" name="TextBox 25"/>
          <p:cNvSpPr txBox="1"/>
          <p:nvPr/>
        </p:nvSpPr>
        <p:spPr>
          <a:xfrm>
            <a:off x="12276348" y="8599885"/>
            <a:ext cx="1535998" cy="507831"/>
          </a:xfrm>
          <a:prstGeom prst="rect">
            <a:avLst/>
          </a:prstGeom>
          <a:noFill/>
        </p:spPr>
        <p:txBody>
          <a:bodyPr wrap="none" rtlCol="0">
            <a:spAutoFit/>
          </a:bodyPr>
          <a:lstStyle/>
          <a:p>
            <a:pPr lvl="0"/>
            <a:r>
              <a:rPr lang="lv-LV" sz="2700" dirty="0">
                <a:latin typeface="Segoe UI Light" panose="020B0502040204020203" pitchFamily="34" charset="0"/>
                <a:cs typeface="Segoe UI Light" panose="020B0502040204020203" pitchFamily="34" charset="0"/>
              </a:rPr>
              <a:t>Tuksnesis</a:t>
            </a:r>
          </a:p>
        </p:txBody>
      </p:sp>
      <p:sp>
        <p:nvSpPr>
          <p:cNvPr id="3" name="Freeform 13">
            <a:extLst>
              <a:ext uri="{FF2B5EF4-FFF2-40B4-BE49-F238E27FC236}">
                <a16:creationId xmlns:a16="http://schemas.microsoft.com/office/drawing/2014/main" id="{106EC871-8268-48B1-FD88-C528CDB2886C}"/>
              </a:ext>
            </a:extLst>
          </p:cNvPr>
          <p:cNvSpPr/>
          <p:nvPr/>
        </p:nvSpPr>
        <p:spPr>
          <a:xfrm rot="2443776">
            <a:off x="-3533271" y="-2952704"/>
            <a:ext cx="6090326" cy="5734260"/>
          </a:xfrm>
          <a:custGeom>
            <a:avLst/>
            <a:gdLst/>
            <a:ahLst/>
            <a:cxnLst/>
            <a:rect l="l" t="t" r="r" b="b"/>
            <a:pathLst>
              <a:path w="6090326" h="5734260">
                <a:moveTo>
                  <a:pt x="0" y="0"/>
                </a:moveTo>
                <a:lnTo>
                  <a:pt x="6090326" y="0"/>
                </a:lnTo>
                <a:lnTo>
                  <a:pt x="6090326" y="5734260"/>
                </a:lnTo>
                <a:lnTo>
                  <a:pt x="0" y="5734260"/>
                </a:lnTo>
                <a:lnTo>
                  <a:pt x="0" y="0"/>
                </a:lnTo>
                <a:close/>
              </a:path>
            </a:pathLst>
          </a:custGeom>
          <a:blipFill>
            <a:blip r:embed="rId8"/>
            <a:stretch>
              <a:fillRect/>
            </a:stretch>
          </a:blipFill>
        </p:spPr>
      </p:sp>
      <p:sp>
        <p:nvSpPr>
          <p:cNvPr id="4" name="Freeform 2">
            <a:extLst>
              <a:ext uri="{FF2B5EF4-FFF2-40B4-BE49-F238E27FC236}">
                <a16:creationId xmlns:a16="http://schemas.microsoft.com/office/drawing/2014/main" id="{2792EB8D-6E07-78BC-DE72-98061ED73C33}"/>
              </a:ext>
            </a:extLst>
          </p:cNvPr>
          <p:cNvSpPr/>
          <p:nvPr/>
        </p:nvSpPr>
        <p:spPr>
          <a:xfrm rot="-2700000">
            <a:off x="13645788" y="-3017577"/>
            <a:ext cx="16322154" cy="16322154"/>
          </a:xfrm>
          <a:custGeom>
            <a:avLst/>
            <a:gdLst/>
            <a:ahLst/>
            <a:cxnLst/>
            <a:rect l="l" t="t" r="r" b="b"/>
            <a:pathLst>
              <a:path w="16322154" h="16322154">
                <a:moveTo>
                  <a:pt x="0" y="0"/>
                </a:moveTo>
                <a:lnTo>
                  <a:pt x="16322154" y="0"/>
                </a:lnTo>
                <a:lnTo>
                  <a:pt x="16322154" y="16322154"/>
                </a:lnTo>
                <a:lnTo>
                  <a:pt x="0" y="16322154"/>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sp>
        <p:nvSpPr>
          <p:cNvPr id="5" name="Freeform 3">
            <a:extLst>
              <a:ext uri="{FF2B5EF4-FFF2-40B4-BE49-F238E27FC236}">
                <a16:creationId xmlns:a16="http://schemas.microsoft.com/office/drawing/2014/main" id="{342D4DC4-19B5-9DC0-130D-A3E483D0D403}"/>
              </a:ext>
            </a:extLst>
          </p:cNvPr>
          <p:cNvSpPr/>
          <p:nvPr/>
        </p:nvSpPr>
        <p:spPr>
          <a:xfrm rot="-8439967">
            <a:off x="-2061474" y="2094864"/>
            <a:ext cx="3494091" cy="6352892"/>
          </a:xfrm>
          <a:custGeom>
            <a:avLst/>
            <a:gdLst/>
            <a:ahLst/>
            <a:cxnLst/>
            <a:rect l="l" t="t" r="r" b="b"/>
            <a:pathLst>
              <a:path w="3494091" h="6352892">
                <a:moveTo>
                  <a:pt x="0" y="0"/>
                </a:moveTo>
                <a:lnTo>
                  <a:pt x="3494090" y="0"/>
                </a:lnTo>
                <a:lnTo>
                  <a:pt x="3494090" y="6352892"/>
                </a:lnTo>
                <a:lnTo>
                  <a:pt x="0" y="6352892"/>
                </a:lnTo>
                <a:lnTo>
                  <a:pt x="0" y="0"/>
                </a:lnTo>
                <a:close/>
              </a:path>
            </a:pathLst>
          </a:custGeom>
          <a:blipFill>
            <a:blip r:embed="rId11">
              <a:extLst>
                <a:ext uri="{96DAC541-7B7A-43D3-8B79-37D633B846F1}">
                  <asvg:svgBlip xmlns:asvg="http://schemas.microsoft.com/office/drawing/2016/SVG/main" r:embed="rId12"/>
                </a:ext>
              </a:extLst>
            </a:blip>
            <a:stretch>
              <a:fillRect/>
            </a:stretch>
          </a:blipFill>
          <a:ln cap="sq">
            <a:noFill/>
            <a:prstDash val="solid"/>
            <a:miter/>
          </a:ln>
        </p:spPr>
      </p:sp>
      <p:grpSp>
        <p:nvGrpSpPr>
          <p:cNvPr id="6" name="Group 5">
            <a:extLst>
              <a:ext uri="{FF2B5EF4-FFF2-40B4-BE49-F238E27FC236}">
                <a16:creationId xmlns:a16="http://schemas.microsoft.com/office/drawing/2014/main" id="{24E50281-A389-B60C-6A33-ECFB098C90EC}"/>
              </a:ext>
            </a:extLst>
          </p:cNvPr>
          <p:cNvGrpSpPr/>
          <p:nvPr/>
        </p:nvGrpSpPr>
        <p:grpSpPr>
          <a:xfrm>
            <a:off x="-488108" y="8043903"/>
            <a:ext cx="2464771" cy="3336085"/>
            <a:chOff x="0" y="0"/>
            <a:chExt cx="3286362" cy="4448113"/>
          </a:xfrm>
        </p:grpSpPr>
        <p:sp>
          <p:nvSpPr>
            <p:cNvPr id="7" name="Freeform 6">
              <a:extLst>
                <a:ext uri="{FF2B5EF4-FFF2-40B4-BE49-F238E27FC236}">
                  <a16:creationId xmlns:a16="http://schemas.microsoft.com/office/drawing/2014/main" id="{FD5C2D8F-2235-37C4-9767-943D98F557AE}"/>
                </a:ext>
              </a:extLst>
            </p:cNvPr>
            <p:cNvSpPr/>
            <p:nvPr/>
          </p:nvSpPr>
          <p:spPr>
            <a:xfrm>
              <a:off x="387734" y="0"/>
              <a:ext cx="2833173" cy="2737554"/>
            </a:xfrm>
            <a:custGeom>
              <a:avLst/>
              <a:gdLst/>
              <a:ahLst/>
              <a:cxnLst/>
              <a:rect l="l" t="t" r="r" b="b"/>
              <a:pathLst>
                <a:path w="2833173" h="2737554">
                  <a:moveTo>
                    <a:pt x="0" y="0"/>
                  </a:moveTo>
                  <a:lnTo>
                    <a:pt x="2833173" y="0"/>
                  </a:lnTo>
                  <a:lnTo>
                    <a:pt x="2833173" y="2737554"/>
                  </a:lnTo>
                  <a:lnTo>
                    <a:pt x="0" y="2737554"/>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sp>
        <p:sp>
          <p:nvSpPr>
            <p:cNvPr id="8" name="Freeform 7">
              <a:extLst>
                <a:ext uri="{FF2B5EF4-FFF2-40B4-BE49-F238E27FC236}">
                  <a16:creationId xmlns:a16="http://schemas.microsoft.com/office/drawing/2014/main" id="{87711FA3-CDC5-060A-716C-BF95D6966EEE}"/>
                </a:ext>
              </a:extLst>
            </p:cNvPr>
            <p:cNvSpPr/>
            <p:nvPr/>
          </p:nvSpPr>
          <p:spPr>
            <a:xfrm rot="2903305">
              <a:off x="458059" y="1656465"/>
              <a:ext cx="2370244" cy="2290248"/>
            </a:xfrm>
            <a:custGeom>
              <a:avLst/>
              <a:gdLst/>
              <a:ahLst/>
              <a:cxnLst/>
              <a:rect l="l" t="t" r="r" b="b"/>
              <a:pathLst>
                <a:path w="2370244" h="2290248">
                  <a:moveTo>
                    <a:pt x="0" y="0"/>
                  </a:moveTo>
                  <a:lnTo>
                    <a:pt x="2370244" y="0"/>
                  </a:lnTo>
                  <a:lnTo>
                    <a:pt x="2370244" y="2290248"/>
                  </a:lnTo>
                  <a:lnTo>
                    <a:pt x="0" y="2290248"/>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sp>
      </p:grpSp>
      <p:grpSp>
        <p:nvGrpSpPr>
          <p:cNvPr id="10" name="Group 8">
            <a:extLst>
              <a:ext uri="{FF2B5EF4-FFF2-40B4-BE49-F238E27FC236}">
                <a16:creationId xmlns:a16="http://schemas.microsoft.com/office/drawing/2014/main" id="{D59E46CB-C413-9D27-1CEF-3927C6CC8D46}"/>
              </a:ext>
            </a:extLst>
          </p:cNvPr>
          <p:cNvGrpSpPr/>
          <p:nvPr/>
        </p:nvGrpSpPr>
        <p:grpSpPr>
          <a:xfrm rot="-10655737">
            <a:off x="15599879" y="-1262767"/>
            <a:ext cx="2990573" cy="4047761"/>
            <a:chOff x="0" y="0"/>
            <a:chExt cx="3987430" cy="5397015"/>
          </a:xfrm>
        </p:grpSpPr>
        <p:sp>
          <p:nvSpPr>
            <p:cNvPr id="11" name="Freeform 9">
              <a:extLst>
                <a:ext uri="{FF2B5EF4-FFF2-40B4-BE49-F238E27FC236}">
                  <a16:creationId xmlns:a16="http://schemas.microsoft.com/office/drawing/2014/main" id="{66CF603D-5AE3-753C-11F6-A7B9F3A1CE6A}"/>
                </a:ext>
              </a:extLst>
            </p:cNvPr>
            <p:cNvSpPr/>
            <p:nvPr/>
          </p:nvSpPr>
          <p:spPr>
            <a:xfrm>
              <a:off x="470448" y="0"/>
              <a:ext cx="3437565" cy="3321547"/>
            </a:xfrm>
            <a:custGeom>
              <a:avLst/>
              <a:gdLst/>
              <a:ahLst/>
              <a:cxnLst/>
              <a:rect l="l" t="t" r="r" b="b"/>
              <a:pathLst>
                <a:path w="3437565" h="3321547">
                  <a:moveTo>
                    <a:pt x="0" y="0"/>
                  </a:moveTo>
                  <a:lnTo>
                    <a:pt x="3437565" y="0"/>
                  </a:lnTo>
                  <a:lnTo>
                    <a:pt x="3437565" y="3321547"/>
                  </a:lnTo>
                  <a:lnTo>
                    <a:pt x="0" y="3321547"/>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sp>
        <p:sp>
          <p:nvSpPr>
            <p:cNvPr id="12" name="Freeform 10">
              <a:extLst>
                <a:ext uri="{FF2B5EF4-FFF2-40B4-BE49-F238E27FC236}">
                  <a16:creationId xmlns:a16="http://schemas.microsoft.com/office/drawing/2014/main" id="{5AC65F5C-9222-FF51-BC3E-44B92E870C47}"/>
                </a:ext>
              </a:extLst>
            </p:cNvPr>
            <p:cNvSpPr/>
            <p:nvPr/>
          </p:nvSpPr>
          <p:spPr>
            <a:xfrm rot="2903305">
              <a:off x="555775" y="2009833"/>
              <a:ext cx="2875881" cy="2778820"/>
            </a:xfrm>
            <a:custGeom>
              <a:avLst/>
              <a:gdLst/>
              <a:ahLst/>
              <a:cxnLst/>
              <a:rect l="l" t="t" r="r" b="b"/>
              <a:pathLst>
                <a:path w="2875881" h="2778820">
                  <a:moveTo>
                    <a:pt x="0" y="0"/>
                  </a:moveTo>
                  <a:lnTo>
                    <a:pt x="2875880" y="0"/>
                  </a:lnTo>
                  <a:lnTo>
                    <a:pt x="2875880" y="2778820"/>
                  </a:lnTo>
                  <a:lnTo>
                    <a:pt x="0" y="2778820"/>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sp>
      </p:grpSp>
      <p:sp>
        <p:nvSpPr>
          <p:cNvPr id="13" name="Freeform 11">
            <a:extLst>
              <a:ext uri="{FF2B5EF4-FFF2-40B4-BE49-F238E27FC236}">
                <a16:creationId xmlns:a16="http://schemas.microsoft.com/office/drawing/2014/main" id="{63F12E2E-813F-7B6E-611D-47AC856DDD28}"/>
              </a:ext>
            </a:extLst>
          </p:cNvPr>
          <p:cNvSpPr/>
          <p:nvPr/>
        </p:nvSpPr>
        <p:spPr>
          <a:xfrm rot="-1616693">
            <a:off x="15991528" y="967452"/>
            <a:ext cx="2094517" cy="3756982"/>
          </a:xfrm>
          <a:custGeom>
            <a:avLst/>
            <a:gdLst/>
            <a:ahLst/>
            <a:cxnLst/>
            <a:rect l="l" t="t" r="r" b="b"/>
            <a:pathLst>
              <a:path w="2094517" h="3756982">
                <a:moveTo>
                  <a:pt x="0" y="0"/>
                </a:moveTo>
                <a:lnTo>
                  <a:pt x="2094517" y="0"/>
                </a:lnTo>
                <a:lnTo>
                  <a:pt x="2094517" y="3756982"/>
                </a:lnTo>
                <a:lnTo>
                  <a:pt x="0" y="3756982"/>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sp>
      <p:sp>
        <p:nvSpPr>
          <p:cNvPr id="16" name="Freeform 12">
            <a:extLst>
              <a:ext uri="{FF2B5EF4-FFF2-40B4-BE49-F238E27FC236}">
                <a16:creationId xmlns:a16="http://schemas.microsoft.com/office/drawing/2014/main" id="{57E977D3-8E4A-920E-76E2-022AAA63106E}"/>
              </a:ext>
            </a:extLst>
          </p:cNvPr>
          <p:cNvSpPr/>
          <p:nvPr/>
        </p:nvSpPr>
        <p:spPr>
          <a:xfrm rot="1353883" flipH="1">
            <a:off x="-617908" y="5164367"/>
            <a:ext cx="2094517" cy="3756982"/>
          </a:xfrm>
          <a:custGeom>
            <a:avLst/>
            <a:gdLst/>
            <a:ahLst/>
            <a:cxnLst/>
            <a:rect l="l" t="t" r="r" b="b"/>
            <a:pathLst>
              <a:path w="2094517" h="3756982">
                <a:moveTo>
                  <a:pt x="2094517" y="0"/>
                </a:moveTo>
                <a:lnTo>
                  <a:pt x="0" y="0"/>
                </a:lnTo>
                <a:lnTo>
                  <a:pt x="0" y="3756982"/>
                </a:lnTo>
                <a:lnTo>
                  <a:pt x="2094517" y="3756982"/>
                </a:lnTo>
                <a:lnTo>
                  <a:pt x="2094517" y="0"/>
                </a:lnTo>
                <a:close/>
              </a:path>
            </a:pathLst>
          </a:custGeom>
          <a:blipFill>
            <a:blip r:embed="rId19">
              <a:extLst>
                <a:ext uri="{96DAC541-7B7A-43D3-8B79-37D633B846F1}">
                  <asvg:svgBlip xmlns:asvg="http://schemas.microsoft.com/office/drawing/2016/SVG/main" r:embed="rId20"/>
                </a:ext>
              </a:extLst>
            </a:blip>
            <a:stretch>
              <a:fillRect/>
            </a:stretch>
          </a:blipFill>
        </p:spPr>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C914E4-362A-B66C-4174-B428F221E81F}"/>
            </a:ext>
          </a:extLst>
        </p:cNvPr>
        <p:cNvGrpSpPr/>
        <p:nvPr/>
      </p:nvGrpSpPr>
      <p:grpSpPr>
        <a:xfrm>
          <a:off x="0" y="0"/>
          <a:ext cx="0" cy="0"/>
          <a:chOff x="0" y="0"/>
          <a:chExt cx="0" cy="0"/>
        </a:xfrm>
      </p:grpSpPr>
      <p:sp>
        <p:nvSpPr>
          <p:cNvPr id="2" name="Virsraksts 1">
            <a:extLst>
              <a:ext uri="{FF2B5EF4-FFF2-40B4-BE49-F238E27FC236}">
                <a16:creationId xmlns:a16="http://schemas.microsoft.com/office/drawing/2014/main" id="{9D20F9CD-3BC0-5E3F-8B4B-9774B8F2A05F}"/>
              </a:ext>
            </a:extLst>
          </p:cNvPr>
          <p:cNvSpPr>
            <a:spLocks noGrp="1"/>
          </p:cNvSpPr>
          <p:nvPr>
            <p:ph type="title"/>
          </p:nvPr>
        </p:nvSpPr>
        <p:spPr>
          <a:xfrm>
            <a:off x="2286000" y="0"/>
            <a:ext cx="13716000" cy="1579104"/>
          </a:xfrm>
        </p:spPr>
        <p:txBody>
          <a:bodyPr>
            <a:noAutofit/>
          </a:bodyPr>
          <a:lstStyle/>
          <a:p>
            <a:pPr marL="514350" indent="-514350">
              <a:lnSpc>
                <a:spcPct val="150000"/>
              </a:lnSpc>
              <a:spcBef>
                <a:spcPct val="20000"/>
              </a:spcBef>
              <a:defRPr/>
            </a:pPr>
            <a:r>
              <a:rPr lang="lv-LV" sz="3600" dirty="0">
                <a:effectLst>
                  <a:outerShdw blurRad="38100" dist="38100" dir="2700000" algn="tl">
                    <a:srgbClr val="000000">
                      <a:alpha val="43137"/>
                    </a:srgbClr>
                  </a:outerShdw>
                </a:effectLst>
                <a:latin typeface="Segoe UI Light" panose="020B0502040204020203" pitchFamily="34" charset="0"/>
                <a:cs typeface="Segoe UI Light" panose="020B0502040204020203" pitchFamily="34" charset="0"/>
              </a:rPr>
              <a:t>Didaktiskie materiāli – </a:t>
            </a:r>
            <a:r>
              <a:rPr lang="lv-LV" sz="3600" dirty="0" err="1">
                <a:effectLst>
                  <a:outerShdw blurRad="38100" dist="38100" dir="2700000" algn="tl">
                    <a:srgbClr val="000000">
                      <a:alpha val="43137"/>
                    </a:srgbClr>
                  </a:outerShdw>
                </a:effectLst>
                <a:latin typeface="Segoe UI Light" panose="020B0502040204020203" pitchFamily="34" charset="0"/>
                <a:cs typeface="Segoe UI Light" panose="020B0502040204020203" pitchFamily="34" charset="0"/>
              </a:rPr>
              <a:t>stāstītprasme</a:t>
            </a:r>
            <a:endParaRPr lang="lv-LV" sz="3600" dirty="0">
              <a:effectLst>
                <a:outerShdw blurRad="38100" dist="38100" dir="2700000" algn="tl">
                  <a:srgbClr val="000000">
                    <a:alpha val="43137"/>
                  </a:srgbClr>
                </a:outerShdw>
              </a:effectLst>
              <a:latin typeface="Segoe UI Light" panose="020B0502040204020203" pitchFamily="34" charset="0"/>
              <a:cs typeface="Segoe UI Light" panose="020B0502040204020203" pitchFamily="34" charset="0"/>
            </a:endParaRPr>
          </a:p>
        </p:txBody>
      </p:sp>
      <p:sp>
        <p:nvSpPr>
          <p:cNvPr id="9" name="TextBox 8">
            <a:extLst>
              <a:ext uri="{FF2B5EF4-FFF2-40B4-BE49-F238E27FC236}">
                <a16:creationId xmlns:a16="http://schemas.microsoft.com/office/drawing/2014/main" id="{57B76FFF-8810-85FC-5054-596492295ED3}"/>
              </a:ext>
            </a:extLst>
          </p:cNvPr>
          <p:cNvSpPr txBox="1"/>
          <p:nvPr/>
        </p:nvSpPr>
        <p:spPr>
          <a:xfrm>
            <a:off x="7008458" y="6854618"/>
            <a:ext cx="3223959" cy="507831"/>
          </a:xfrm>
          <a:prstGeom prst="rect">
            <a:avLst/>
          </a:prstGeom>
          <a:noFill/>
        </p:spPr>
        <p:txBody>
          <a:bodyPr wrap="none" rtlCol="0">
            <a:spAutoFit/>
          </a:bodyPr>
          <a:lstStyle/>
          <a:p>
            <a:pPr lvl="0"/>
            <a:r>
              <a:rPr lang="lv-LV" sz="2700" dirty="0">
                <a:latin typeface="Segoe UI Light" panose="020B0502040204020203" pitchFamily="34" charset="0"/>
                <a:cs typeface="Segoe UI Light" panose="020B0502040204020203" pitchFamily="34" charset="0"/>
              </a:rPr>
              <a:t>Aprakstošs stāstījums</a:t>
            </a:r>
          </a:p>
        </p:txBody>
      </p:sp>
      <p:pic>
        <p:nvPicPr>
          <p:cNvPr id="4" name="Picture 3">
            <a:extLst>
              <a:ext uri="{FF2B5EF4-FFF2-40B4-BE49-F238E27FC236}">
                <a16:creationId xmlns:a16="http://schemas.microsoft.com/office/drawing/2014/main" id="{1939AC42-6D5C-D1BE-2F04-DEF340D0D139}"/>
              </a:ext>
            </a:extLst>
          </p:cNvPr>
          <p:cNvPicPr>
            <a:picLocks noChangeAspect="1"/>
          </p:cNvPicPr>
          <p:nvPr/>
        </p:nvPicPr>
        <p:blipFill>
          <a:blip r:embed="rId2" cstate="print">
            <a:extLst>
              <a:ext uri="{28A0092B-C50C-407E-A947-70E740481C1C}">
                <a14:useLocalDpi xmlns:a14="http://schemas.microsoft.com/office/drawing/2010/main" val="0"/>
              </a:ext>
            </a:extLst>
          </a:blip>
          <a:srcRect l="13790" t="35991" r="25860"/>
          <a:stretch>
            <a:fillRect/>
          </a:stretch>
        </p:blipFill>
        <p:spPr>
          <a:xfrm>
            <a:off x="8356634" y="7572049"/>
            <a:ext cx="5107847" cy="2436335"/>
          </a:xfrm>
          <a:prstGeom prst="rect">
            <a:avLst/>
          </a:prstGeom>
        </p:spPr>
      </p:pic>
      <p:pic>
        <p:nvPicPr>
          <p:cNvPr id="6" name="Picture 5">
            <a:extLst>
              <a:ext uri="{FF2B5EF4-FFF2-40B4-BE49-F238E27FC236}">
                <a16:creationId xmlns:a16="http://schemas.microsoft.com/office/drawing/2014/main" id="{70DC6218-0767-08AB-E4BA-C3FA45C24186}"/>
              </a:ext>
            </a:extLst>
          </p:cNvPr>
          <p:cNvPicPr>
            <a:picLocks noChangeAspect="1"/>
          </p:cNvPicPr>
          <p:nvPr/>
        </p:nvPicPr>
        <p:blipFill>
          <a:blip r:embed="rId3" cstate="print">
            <a:extLst>
              <a:ext uri="{28A0092B-C50C-407E-A947-70E740481C1C}">
                <a14:useLocalDpi xmlns:a14="http://schemas.microsoft.com/office/drawing/2010/main" val="0"/>
              </a:ext>
            </a:extLst>
          </a:blip>
          <a:srcRect t="33200" b="24801"/>
          <a:stretch>
            <a:fillRect/>
          </a:stretch>
        </p:blipFill>
        <p:spPr>
          <a:xfrm>
            <a:off x="3604061" y="1363081"/>
            <a:ext cx="2916323" cy="2723636"/>
          </a:xfrm>
          <a:prstGeom prst="rect">
            <a:avLst/>
          </a:prstGeom>
        </p:spPr>
      </p:pic>
      <p:pic>
        <p:nvPicPr>
          <p:cNvPr id="8" name="Picture 7">
            <a:extLst>
              <a:ext uri="{FF2B5EF4-FFF2-40B4-BE49-F238E27FC236}">
                <a16:creationId xmlns:a16="http://schemas.microsoft.com/office/drawing/2014/main" id="{056B67AC-8071-AB0B-47FF-469EA2B94BF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108190" y="4255732"/>
            <a:ext cx="3248445" cy="2436335"/>
          </a:xfrm>
          <a:prstGeom prst="rect">
            <a:avLst/>
          </a:prstGeom>
        </p:spPr>
      </p:pic>
      <p:pic>
        <p:nvPicPr>
          <p:cNvPr id="13" name="Picture 12">
            <a:extLst>
              <a:ext uri="{FF2B5EF4-FFF2-40B4-BE49-F238E27FC236}">
                <a16:creationId xmlns:a16="http://schemas.microsoft.com/office/drawing/2014/main" id="{3749FF6A-71DC-6E7F-FC87-75DD81C8F89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523822" y="1363081"/>
            <a:ext cx="2240868" cy="2706056"/>
          </a:xfrm>
          <a:prstGeom prst="rect">
            <a:avLst/>
          </a:prstGeom>
        </p:spPr>
      </p:pic>
      <p:pic>
        <p:nvPicPr>
          <p:cNvPr id="15" name="Picture 14">
            <a:extLst>
              <a:ext uri="{FF2B5EF4-FFF2-40B4-BE49-F238E27FC236}">
                <a16:creationId xmlns:a16="http://schemas.microsoft.com/office/drawing/2014/main" id="{315DB656-F3C7-0B66-EC56-F7A4A291DD01}"/>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536447" y="7571169"/>
            <a:ext cx="3274839" cy="2456130"/>
          </a:xfrm>
          <a:prstGeom prst="rect">
            <a:avLst/>
          </a:prstGeom>
        </p:spPr>
      </p:pic>
      <p:pic>
        <p:nvPicPr>
          <p:cNvPr id="19" name="Picture 18">
            <a:extLst>
              <a:ext uri="{FF2B5EF4-FFF2-40B4-BE49-F238E27FC236}">
                <a16:creationId xmlns:a16="http://schemas.microsoft.com/office/drawing/2014/main" id="{0CC3CE48-A9A6-7437-F615-37C80D4511D5}"/>
              </a:ext>
            </a:extLst>
          </p:cNvPr>
          <p:cNvPicPr>
            <a:picLocks noChangeAspect="1"/>
          </p:cNvPicPr>
          <p:nvPr/>
        </p:nvPicPr>
        <p:blipFill>
          <a:blip r:embed="rId7" cstate="print">
            <a:extLst>
              <a:ext uri="{28A0092B-C50C-407E-A947-70E740481C1C}">
                <a14:useLocalDpi xmlns:a14="http://schemas.microsoft.com/office/drawing/2010/main" val="0"/>
              </a:ext>
            </a:extLst>
          </a:blip>
          <a:srcRect b="15350"/>
          <a:stretch>
            <a:fillRect/>
          </a:stretch>
        </p:blipFill>
        <p:spPr>
          <a:xfrm>
            <a:off x="10764180" y="1366599"/>
            <a:ext cx="2415768" cy="2726580"/>
          </a:xfrm>
          <a:prstGeom prst="rect">
            <a:avLst/>
          </a:prstGeom>
        </p:spPr>
      </p:pic>
      <p:pic>
        <p:nvPicPr>
          <p:cNvPr id="21" name="Picture 20">
            <a:extLst>
              <a:ext uri="{FF2B5EF4-FFF2-40B4-BE49-F238E27FC236}">
                <a16:creationId xmlns:a16="http://schemas.microsoft.com/office/drawing/2014/main" id="{25527946-CCF5-A622-0FC9-0C6A5C890AEE}"/>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903645" y="4255732"/>
            <a:ext cx="2415767" cy="2436335"/>
          </a:xfrm>
          <a:prstGeom prst="rect">
            <a:avLst/>
          </a:prstGeom>
        </p:spPr>
      </p:pic>
      <p:sp>
        <p:nvSpPr>
          <p:cNvPr id="3" name="Freeform 13">
            <a:extLst>
              <a:ext uri="{FF2B5EF4-FFF2-40B4-BE49-F238E27FC236}">
                <a16:creationId xmlns:a16="http://schemas.microsoft.com/office/drawing/2014/main" id="{9874A696-390A-4657-C8E0-CCD51E6D8893}"/>
              </a:ext>
            </a:extLst>
          </p:cNvPr>
          <p:cNvSpPr/>
          <p:nvPr/>
        </p:nvSpPr>
        <p:spPr>
          <a:xfrm rot="2443776">
            <a:off x="-3533271" y="-2952704"/>
            <a:ext cx="6090326" cy="5734260"/>
          </a:xfrm>
          <a:custGeom>
            <a:avLst/>
            <a:gdLst/>
            <a:ahLst/>
            <a:cxnLst/>
            <a:rect l="l" t="t" r="r" b="b"/>
            <a:pathLst>
              <a:path w="6090326" h="5734260">
                <a:moveTo>
                  <a:pt x="0" y="0"/>
                </a:moveTo>
                <a:lnTo>
                  <a:pt x="6090326" y="0"/>
                </a:lnTo>
                <a:lnTo>
                  <a:pt x="6090326" y="5734260"/>
                </a:lnTo>
                <a:lnTo>
                  <a:pt x="0" y="5734260"/>
                </a:lnTo>
                <a:lnTo>
                  <a:pt x="0" y="0"/>
                </a:lnTo>
                <a:close/>
              </a:path>
            </a:pathLst>
          </a:custGeom>
          <a:blipFill>
            <a:blip r:embed="rId9"/>
            <a:stretch>
              <a:fillRect/>
            </a:stretch>
          </a:blipFill>
        </p:spPr>
      </p:sp>
      <p:sp>
        <p:nvSpPr>
          <p:cNvPr id="5" name="Freeform 2">
            <a:extLst>
              <a:ext uri="{FF2B5EF4-FFF2-40B4-BE49-F238E27FC236}">
                <a16:creationId xmlns:a16="http://schemas.microsoft.com/office/drawing/2014/main" id="{B4211953-E853-921E-8D38-CD5E962FC6A7}"/>
              </a:ext>
            </a:extLst>
          </p:cNvPr>
          <p:cNvSpPr/>
          <p:nvPr/>
        </p:nvSpPr>
        <p:spPr>
          <a:xfrm rot="-2700000">
            <a:off x="13645788" y="-3017577"/>
            <a:ext cx="16322154" cy="16322154"/>
          </a:xfrm>
          <a:custGeom>
            <a:avLst/>
            <a:gdLst/>
            <a:ahLst/>
            <a:cxnLst/>
            <a:rect l="l" t="t" r="r" b="b"/>
            <a:pathLst>
              <a:path w="16322154" h="16322154">
                <a:moveTo>
                  <a:pt x="0" y="0"/>
                </a:moveTo>
                <a:lnTo>
                  <a:pt x="16322154" y="0"/>
                </a:lnTo>
                <a:lnTo>
                  <a:pt x="16322154" y="16322154"/>
                </a:lnTo>
                <a:lnTo>
                  <a:pt x="0" y="16322154"/>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7" name="Freeform 3">
            <a:extLst>
              <a:ext uri="{FF2B5EF4-FFF2-40B4-BE49-F238E27FC236}">
                <a16:creationId xmlns:a16="http://schemas.microsoft.com/office/drawing/2014/main" id="{B7D9CEC4-194C-4492-C803-0C0ADD82D7C9}"/>
              </a:ext>
            </a:extLst>
          </p:cNvPr>
          <p:cNvSpPr/>
          <p:nvPr/>
        </p:nvSpPr>
        <p:spPr>
          <a:xfrm rot="-8439967">
            <a:off x="-2061474" y="2094864"/>
            <a:ext cx="3494091" cy="6352892"/>
          </a:xfrm>
          <a:custGeom>
            <a:avLst/>
            <a:gdLst/>
            <a:ahLst/>
            <a:cxnLst/>
            <a:rect l="l" t="t" r="r" b="b"/>
            <a:pathLst>
              <a:path w="3494091" h="6352892">
                <a:moveTo>
                  <a:pt x="0" y="0"/>
                </a:moveTo>
                <a:lnTo>
                  <a:pt x="3494090" y="0"/>
                </a:lnTo>
                <a:lnTo>
                  <a:pt x="3494090" y="6352892"/>
                </a:lnTo>
                <a:lnTo>
                  <a:pt x="0" y="6352892"/>
                </a:lnTo>
                <a:lnTo>
                  <a:pt x="0" y="0"/>
                </a:lnTo>
                <a:close/>
              </a:path>
            </a:pathLst>
          </a:custGeom>
          <a:blipFill>
            <a:blip r:embed="rId12">
              <a:extLst>
                <a:ext uri="{96DAC541-7B7A-43D3-8B79-37D633B846F1}">
                  <asvg:svgBlip xmlns:asvg="http://schemas.microsoft.com/office/drawing/2016/SVG/main" r:embed="rId13"/>
                </a:ext>
              </a:extLst>
            </a:blip>
            <a:stretch>
              <a:fillRect/>
            </a:stretch>
          </a:blipFill>
          <a:ln cap="sq">
            <a:noFill/>
            <a:prstDash val="solid"/>
            <a:miter/>
          </a:ln>
        </p:spPr>
      </p:sp>
      <p:grpSp>
        <p:nvGrpSpPr>
          <p:cNvPr id="10" name="Group 5">
            <a:extLst>
              <a:ext uri="{FF2B5EF4-FFF2-40B4-BE49-F238E27FC236}">
                <a16:creationId xmlns:a16="http://schemas.microsoft.com/office/drawing/2014/main" id="{DF857981-1A45-886D-6B97-397C2E042576}"/>
              </a:ext>
            </a:extLst>
          </p:cNvPr>
          <p:cNvGrpSpPr/>
          <p:nvPr/>
        </p:nvGrpSpPr>
        <p:grpSpPr>
          <a:xfrm>
            <a:off x="-488108" y="8043903"/>
            <a:ext cx="2464771" cy="3336085"/>
            <a:chOff x="0" y="0"/>
            <a:chExt cx="3286362" cy="4448113"/>
          </a:xfrm>
        </p:grpSpPr>
        <p:sp>
          <p:nvSpPr>
            <p:cNvPr id="11" name="Freeform 6">
              <a:extLst>
                <a:ext uri="{FF2B5EF4-FFF2-40B4-BE49-F238E27FC236}">
                  <a16:creationId xmlns:a16="http://schemas.microsoft.com/office/drawing/2014/main" id="{221A7530-7CDC-6372-38F7-E179A0B2D09F}"/>
                </a:ext>
              </a:extLst>
            </p:cNvPr>
            <p:cNvSpPr/>
            <p:nvPr/>
          </p:nvSpPr>
          <p:spPr>
            <a:xfrm>
              <a:off x="387734" y="0"/>
              <a:ext cx="2833173" cy="2737554"/>
            </a:xfrm>
            <a:custGeom>
              <a:avLst/>
              <a:gdLst/>
              <a:ahLst/>
              <a:cxnLst/>
              <a:rect l="l" t="t" r="r" b="b"/>
              <a:pathLst>
                <a:path w="2833173" h="2737554">
                  <a:moveTo>
                    <a:pt x="0" y="0"/>
                  </a:moveTo>
                  <a:lnTo>
                    <a:pt x="2833173" y="0"/>
                  </a:lnTo>
                  <a:lnTo>
                    <a:pt x="2833173" y="2737554"/>
                  </a:lnTo>
                  <a:lnTo>
                    <a:pt x="0" y="2737554"/>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sp>
        <p:sp>
          <p:nvSpPr>
            <p:cNvPr id="12" name="Freeform 7">
              <a:extLst>
                <a:ext uri="{FF2B5EF4-FFF2-40B4-BE49-F238E27FC236}">
                  <a16:creationId xmlns:a16="http://schemas.microsoft.com/office/drawing/2014/main" id="{AF85C392-0A2E-393C-308D-B8019874728C}"/>
                </a:ext>
              </a:extLst>
            </p:cNvPr>
            <p:cNvSpPr/>
            <p:nvPr/>
          </p:nvSpPr>
          <p:spPr>
            <a:xfrm rot="2903305">
              <a:off x="458059" y="1656465"/>
              <a:ext cx="2370244" cy="2290248"/>
            </a:xfrm>
            <a:custGeom>
              <a:avLst/>
              <a:gdLst/>
              <a:ahLst/>
              <a:cxnLst/>
              <a:rect l="l" t="t" r="r" b="b"/>
              <a:pathLst>
                <a:path w="2370244" h="2290248">
                  <a:moveTo>
                    <a:pt x="0" y="0"/>
                  </a:moveTo>
                  <a:lnTo>
                    <a:pt x="2370244" y="0"/>
                  </a:lnTo>
                  <a:lnTo>
                    <a:pt x="2370244" y="2290248"/>
                  </a:lnTo>
                  <a:lnTo>
                    <a:pt x="0" y="2290248"/>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sp>
      </p:grpSp>
      <p:grpSp>
        <p:nvGrpSpPr>
          <p:cNvPr id="14" name="Group 8">
            <a:extLst>
              <a:ext uri="{FF2B5EF4-FFF2-40B4-BE49-F238E27FC236}">
                <a16:creationId xmlns:a16="http://schemas.microsoft.com/office/drawing/2014/main" id="{67B5D2AA-05A8-0DA4-EBBA-33FE4A2F5EFA}"/>
              </a:ext>
            </a:extLst>
          </p:cNvPr>
          <p:cNvGrpSpPr/>
          <p:nvPr/>
        </p:nvGrpSpPr>
        <p:grpSpPr>
          <a:xfrm rot="-10655737">
            <a:off x="15599879" y="-1262767"/>
            <a:ext cx="2990573" cy="4047761"/>
            <a:chOff x="0" y="0"/>
            <a:chExt cx="3987430" cy="5397015"/>
          </a:xfrm>
        </p:grpSpPr>
        <p:sp>
          <p:nvSpPr>
            <p:cNvPr id="16" name="Freeform 9">
              <a:extLst>
                <a:ext uri="{FF2B5EF4-FFF2-40B4-BE49-F238E27FC236}">
                  <a16:creationId xmlns:a16="http://schemas.microsoft.com/office/drawing/2014/main" id="{E20C6D6C-83F0-B0A4-DE85-DD038FCDB472}"/>
                </a:ext>
              </a:extLst>
            </p:cNvPr>
            <p:cNvSpPr/>
            <p:nvPr/>
          </p:nvSpPr>
          <p:spPr>
            <a:xfrm>
              <a:off x="470448" y="0"/>
              <a:ext cx="3437565" cy="3321547"/>
            </a:xfrm>
            <a:custGeom>
              <a:avLst/>
              <a:gdLst/>
              <a:ahLst/>
              <a:cxnLst/>
              <a:rect l="l" t="t" r="r" b="b"/>
              <a:pathLst>
                <a:path w="3437565" h="3321547">
                  <a:moveTo>
                    <a:pt x="0" y="0"/>
                  </a:moveTo>
                  <a:lnTo>
                    <a:pt x="3437565" y="0"/>
                  </a:lnTo>
                  <a:lnTo>
                    <a:pt x="3437565" y="3321547"/>
                  </a:lnTo>
                  <a:lnTo>
                    <a:pt x="0" y="3321547"/>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sp>
        <p:sp>
          <p:nvSpPr>
            <p:cNvPr id="17" name="Freeform 10">
              <a:extLst>
                <a:ext uri="{FF2B5EF4-FFF2-40B4-BE49-F238E27FC236}">
                  <a16:creationId xmlns:a16="http://schemas.microsoft.com/office/drawing/2014/main" id="{8BA39922-22F8-4E3B-F0CF-317FDDF45E78}"/>
                </a:ext>
              </a:extLst>
            </p:cNvPr>
            <p:cNvSpPr/>
            <p:nvPr/>
          </p:nvSpPr>
          <p:spPr>
            <a:xfrm rot="2903305">
              <a:off x="555775" y="2009833"/>
              <a:ext cx="2875881" cy="2778820"/>
            </a:xfrm>
            <a:custGeom>
              <a:avLst/>
              <a:gdLst/>
              <a:ahLst/>
              <a:cxnLst/>
              <a:rect l="l" t="t" r="r" b="b"/>
              <a:pathLst>
                <a:path w="2875881" h="2778820">
                  <a:moveTo>
                    <a:pt x="0" y="0"/>
                  </a:moveTo>
                  <a:lnTo>
                    <a:pt x="2875880" y="0"/>
                  </a:lnTo>
                  <a:lnTo>
                    <a:pt x="2875880" y="2778820"/>
                  </a:lnTo>
                  <a:lnTo>
                    <a:pt x="0" y="2778820"/>
                  </a:lnTo>
                  <a:lnTo>
                    <a:pt x="0" y="0"/>
                  </a:lnTo>
                  <a:close/>
                </a:path>
              </a:pathLst>
            </a:custGeom>
            <a:blipFill>
              <a:blip r:embed="rId16">
                <a:extLst>
                  <a:ext uri="{96DAC541-7B7A-43D3-8B79-37D633B846F1}">
                    <asvg:svgBlip xmlns:asvg="http://schemas.microsoft.com/office/drawing/2016/SVG/main" r:embed="rId17"/>
                  </a:ext>
                </a:extLst>
              </a:blip>
              <a:stretch>
                <a:fillRect/>
              </a:stretch>
            </a:blipFill>
          </p:spPr>
        </p:sp>
      </p:grpSp>
      <p:sp>
        <p:nvSpPr>
          <p:cNvPr id="18" name="Freeform 11">
            <a:extLst>
              <a:ext uri="{FF2B5EF4-FFF2-40B4-BE49-F238E27FC236}">
                <a16:creationId xmlns:a16="http://schemas.microsoft.com/office/drawing/2014/main" id="{D5BD0F41-CDB3-E952-E95A-317B1B1FF6C9}"/>
              </a:ext>
            </a:extLst>
          </p:cNvPr>
          <p:cNvSpPr/>
          <p:nvPr/>
        </p:nvSpPr>
        <p:spPr>
          <a:xfrm rot="-1616693">
            <a:off x="15991528" y="967452"/>
            <a:ext cx="2094517" cy="3756982"/>
          </a:xfrm>
          <a:custGeom>
            <a:avLst/>
            <a:gdLst/>
            <a:ahLst/>
            <a:cxnLst/>
            <a:rect l="l" t="t" r="r" b="b"/>
            <a:pathLst>
              <a:path w="2094517" h="3756982">
                <a:moveTo>
                  <a:pt x="0" y="0"/>
                </a:moveTo>
                <a:lnTo>
                  <a:pt x="2094517" y="0"/>
                </a:lnTo>
                <a:lnTo>
                  <a:pt x="2094517" y="3756982"/>
                </a:lnTo>
                <a:lnTo>
                  <a:pt x="0" y="3756982"/>
                </a:lnTo>
                <a:lnTo>
                  <a:pt x="0" y="0"/>
                </a:lnTo>
                <a:close/>
              </a:path>
            </a:pathLst>
          </a:custGeom>
          <a:blipFill>
            <a:blip r:embed="rId18">
              <a:extLst>
                <a:ext uri="{96DAC541-7B7A-43D3-8B79-37D633B846F1}">
                  <asvg:svgBlip xmlns:asvg="http://schemas.microsoft.com/office/drawing/2016/SVG/main" r:embed="rId19"/>
                </a:ext>
              </a:extLst>
            </a:blip>
            <a:stretch>
              <a:fillRect/>
            </a:stretch>
          </a:blipFill>
        </p:spPr>
      </p:sp>
      <p:sp>
        <p:nvSpPr>
          <p:cNvPr id="20" name="Freeform 12">
            <a:extLst>
              <a:ext uri="{FF2B5EF4-FFF2-40B4-BE49-F238E27FC236}">
                <a16:creationId xmlns:a16="http://schemas.microsoft.com/office/drawing/2014/main" id="{96EE6AD1-5CC3-B7A6-2534-37732E916012}"/>
              </a:ext>
            </a:extLst>
          </p:cNvPr>
          <p:cNvSpPr/>
          <p:nvPr/>
        </p:nvSpPr>
        <p:spPr>
          <a:xfrm rot="1353883" flipH="1">
            <a:off x="-617908" y="5164367"/>
            <a:ext cx="2094517" cy="3756982"/>
          </a:xfrm>
          <a:custGeom>
            <a:avLst/>
            <a:gdLst/>
            <a:ahLst/>
            <a:cxnLst/>
            <a:rect l="l" t="t" r="r" b="b"/>
            <a:pathLst>
              <a:path w="2094517" h="3756982">
                <a:moveTo>
                  <a:pt x="2094517" y="0"/>
                </a:moveTo>
                <a:lnTo>
                  <a:pt x="0" y="0"/>
                </a:lnTo>
                <a:lnTo>
                  <a:pt x="0" y="3756982"/>
                </a:lnTo>
                <a:lnTo>
                  <a:pt x="2094517" y="3756982"/>
                </a:lnTo>
                <a:lnTo>
                  <a:pt x="2094517" y="0"/>
                </a:lnTo>
                <a:close/>
              </a:path>
            </a:pathLst>
          </a:custGeom>
          <a:blipFill>
            <a:blip r:embed="rId20">
              <a:extLst>
                <a:ext uri="{96DAC541-7B7A-43D3-8B79-37D633B846F1}">
                  <asvg:svgBlip xmlns:asvg="http://schemas.microsoft.com/office/drawing/2016/SVG/main" r:embed="rId21"/>
                </a:ext>
              </a:extLst>
            </a:blip>
            <a:stretch>
              <a:fillRect/>
            </a:stretch>
          </a:blipFill>
        </p:spPr>
      </p:sp>
    </p:spTree>
    <p:extLst>
      <p:ext uri="{BB962C8B-B14F-4D97-AF65-F5344CB8AC3E}">
        <p14:creationId xmlns:p14="http://schemas.microsoft.com/office/powerpoint/2010/main" val="330158346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2286000" y="0"/>
            <a:ext cx="13716000" cy="1579104"/>
          </a:xfrm>
        </p:spPr>
        <p:txBody>
          <a:bodyPr>
            <a:noAutofit/>
          </a:bodyPr>
          <a:lstStyle/>
          <a:p>
            <a:pPr marL="514350" indent="-514350">
              <a:lnSpc>
                <a:spcPct val="150000"/>
              </a:lnSpc>
              <a:spcBef>
                <a:spcPct val="20000"/>
              </a:spcBef>
              <a:defRPr/>
            </a:pPr>
            <a:r>
              <a:rPr lang="lv-LV" sz="3600" dirty="0">
                <a:effectLst>
                  <a:outerShdw blurRad="38100" dist="38100" dir="2700000" algn="tl">
                    <a:srgbClr val="000000">
                      <a:alpha val="43137"/>
                    </a:srgbClr>
                  </a:outerShdw>
                </a:effectLst>
                <a:latin typeface="Segoe UI Light" panose="020B0502040204020203" pitchFamily="34" charset="0"/>
                <a:cs typeface="Segoe UI Light" panose="020B0502040204020203" pitchFamily="34" charset="0"/>
              </a:rPr>
              <a:t>Didaktiskie materiāli – </a:t>
            </a:r>
            <a:r>
              <a:rPr lang="lv-LV" sz="3600" dirty="0" err="1">
                <a:effectLst>
                  <a:outerShdw blurRad="38100" dist="38100" dir="2700000" algn="tl">
                    <a:srgbClr val="000000">
                      <a:alpha val="43137"/>
                    </a:srgbClr>
                  </a:outerShdw>
                </a:effectLst>
                <a:latin typeface="Segoe UI Light" panose="020B0502040204020203" pitchFamily="34" charset="0"/>
                <a:cs typeface="Segoe UI Light" panose="020B0502040204020203" pitchFamily="34" charset="0"/>
              </a:rPr>
              <a:t>stāstītprasme</a:t>
            </a:r>
            <a:endParaRPr lang="lv-LV" sz="3600" dirty="0">
              <a:effectLst>
                <a:outerShdw blurRad="38100" dist="38100" dir="2700000" algn="tl">
                  <a:srgbClr val="000000">
                    <a:alpha val="43137"/>
                  </a:srgbClr>
                </a:outerShdw>
              </a:effectLst>
              <a:latin typeface="Segoe UI Light" panose="020B0502040204020203" pitchFamily="34" charset="0"/>
              <a:cs typeface="Segoe UI Light" panose="020B0502040204020203" pitchFamily="34" charset="0"/>
            </a:endParaRPr>
          </a:p>
        </p:txBody>
      </p:sp>
      <p:sp>
        <p:nvSpPr>
          <p:cNvPr id="9" name="TextBox 8"/>
          <p:cNvSpPr txBox="1"/>
          <p:nvPr/>
        </p:nvSpPr>
        <p:spPr>
          <a:xfrm>
            <a:off x="5318214" y="4194979"/>
            <a:ext cx="5897768" cy="507831"/>
          </a:xfrm>
          <a:prstGeom prst="rect">
            <a:avLst/>
          </a:prstGeom>
          <a:noFill/>
        </p:spPr>
        <p:txBody>
          <a:bodyPr wrap="none" rtlCol="0">
            <a:spAutoFit/>
          </a:bodyPr>
          <a:lstStyle/>
          <a:p>
            <a:pPr lvl="0"/>
            <a:r>
              <a:rPr lang="lv-LV" sz="2700" dirty="0">
                <a:latin typeface="Segoe UI Light" panose="020B0502040204020203" pitchFamily="34" charset="0"/>
                <a:cs typeface="Segoe UI Light" panose="020B0502040204020203" pitchFamily="34" charset="0"/>
              </a:rPr>
              <a:t>Sižeta attēlu sērija – dzīve bez izsmiekla</a:t>
            </a:r>
          </a:p>
        </p:txBody>
      </p:sp>
      <p:sp>
        <p:nvSpPr>
          <p:cNvPr id="24" name="TextBox 23"/>
          <p:cNvSpPr txBox="1"/>
          <p:nvPr/>
        </p:nvSpPr>
        <p:spPr>
          <a:xfrm>
            <a:off x="4391473" y="9580660"/>
            <a:ext cx="2768707" cy="507831"/>
          </a:xfrm>
          <a:prstGeom prst="rect">
            <a:avLst/>
          </a:prstGeom>
          <a:noFill/>
        </p:spPr>
        <p:txBody>
          <a:bodyPr wrap="none" rtlCol="0">
            <a:spAutoFit/>
          </a:bodyPr>
          <a:lstStyle/>
          <a:p>
            <a:pPr lvl="0"/>
            <a:r>
              <a:rPr lang="lv-LV" sz="2700" dirty="0">
                <a:latin typeface="Segoe UI Light" panose="020B0502040204020203" pitchFamily="34" charset="0"/>
                <a:cs typeface="Segoe UI Light" panose="020B0502040204020203" pitchFamily="34" charset="0"/>
              </a:rPr>
              <a:t>Sižeta attēlu sērija</a:t>
            </a:r>
          </a:p>
        </p:txBody>
      </p:sp>
      <p:pic>
        <p:nvPicPr>
          <p:cNvPr id="16" name="Picture 308"/>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5400000">
            <a:off x="3649817" y="4602950"/>
            <a:ext cx="4183610" cy="5724636"/>
          </a:xfrm>
          <a:prstGeom prst="rect">
            <a:avLst/>
          </a:prstGeom>
          <a:noFill/>
          <a:ln>
            <a:noFill/>
          </a:ln>
        </p:spPr>
      </p:pic>
      <p:pic>
        <p:nvPicPr>
          <p:cNvPr id="17" name="Picture 306" descr="G:\Foto maģistra darbam 27.04.2014\DSCN4095.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2663282" y="1579104"/>
            <a:ext cx="10777932" cy="2592288"/>
          </a:xfrm>
          <a:prstGeom prst="rect">
            <a:avLst/>
          </a:prstGeom>
          <a:noFill/>
          <a:ln>
            <a:noFill/>
          </a:ln>
        </p:spPr>
      </p:pic>
      <p:pic>
        <p:nvPicPr>
          <p:cNvPr id="11" name="Picture 10">
            <a:extLst>
              <a:ext uri="{FF2B5EF4-FFF2-40B4-BE49-F238E27FC236}">
                <a16:creationId xmlns:a16="http://schemas.microsoft.com/office/drawing/2014/main" id="{C771892C-1D08-0677-3240-B85EF1C2C178}"/>
              </a:ext>
            </a:extLst>
          </p:cNvPr>
          <p:cNvPicPr>
            <a:picLocks noChangeAspect="1"/>
          </p:cNvPicPr>
          <p:nvPr/>
        </p:nvPicPr>
        <p:blipFill>
          <a:blip r:embed="rId4" cstate="print">
            <a:extLst>
              <a:ext uri="{28A0092B-C50C-407E-A947-70E740481C1C}">
                <a14:useLocalDpi xmlns:a14="http://schemas.microsoft.com/office/drawing/2010/main" val="0"/>
              </a:ext>
            </a:extLst>
          </a:blip>
          <a:srcRect t="3609" b="17568"/>
          <a:stretch>
            <a:fillRect/>
          </a:stretch>
        </p:blipFill>
        <p:spPr>
          <a:xfrm>
            <a:off x="9360024" y="5346559"/>
            <a:ext cx="3930246" cy="4130576"/>
          </a:xfrm>
          <a:prstGeom prst="rect">
            <a:avLst/>
          </a:prstGeom>
        </p:spPr>
      </p:pic>
      <p:sp>
        <p:nvSpPr>
          <p:cNvPr id="3" name="Freeform 13">
            <a:extLst>
              <a:ext uri="{FF2B5EF4-FFF2-40B4-BE49-F238E27FC236}">
                <a16:creationId xmlns:a16="http://schemas.microsoft.com/office/drawing/2014/main" id="{F6AD84BF-AC9C-B216-C161-100C3BA6BB2A}"/>
              </a:ext>
            </a:extLst>
          </p:cNvPr>
          <p:cNvSpPr/>
          <p:nvPr/>
        </p:nvSpPr>
        <p:spPr>
          <a:xfrm rot="2443776">
            <a:off x="-3533271" y="-2952704"/>
            <a:ext cx="6090326" cy="5734260"/>
          </a:xfrm>
          <a:custGeom>
            <a:avLst/>
            <a:gdLst/>
            <a:ahLst/>
            <a:cxnLst/>
            <a:rect l="l" t="t" r="r" b="b"/>
            <a:pathLst>
              <a:path w="6090326" h="5734260">
                <a:moveTo>
                  <a:pt x="0" y="0"/>
                </a:moveTo>
                <a:lnTo>
                  <a:pt x="6090326" y="0"/>
                </a:lnTo>
                <a:lnTo>
                  <a:pt x="6090326" y="5734260"/>
                </a:lnTo>
                <a:lnTo>
                  <a:pt x="0" y="5734260"/>
                </a:lnTo>
                <a:lnTo>
                  <a:pt x="0" y="0"/>
                </a:lnTo>
                <a:close/>
              </a:path>
            </a:pathLst>
          </a:custGeom>
          <a:blipFill>
            <a:blip r:embed="rId5"/>
            <a:stretch>
              <a:fillRect/>
            </a:stretch>
          </a:blipFill>
        </p:spPr>
      </p:sp>
      <p:sp>
        <p:nvSpPr>
          <p:cNvPr id="4" name="Freeform 2">
            <a:extLst>
              <a:ext uri="{FF2B5EF4-FFF2-40B4-BE49-F238E27FC236}">
                <a16:creationId xmlns:a16="http://schemas.microsoft.com/office/drawing/2014/main" id="{0F8C1B2C-0C3B-2F6F-60FA-701E350C5760}"/>
              </a:ext>
            </a:extLst>
          </p:cNvPr>
          <p:cNvSpPr/>
          <p:nvPr/>
        </p:nvSpPr>
        <p:spPr>
          <a:xfrm rot="-2700000">
            <a:off x="13645788" y="-3017577"/>
            <a:ext cx="16322154" cy="16322154"/>
          </a:xfrm>
          <a:custGeom>
            <a:avLst/>
            <a:gdLst/>
            <a:ahLst/>
            <a:cxnLst/>
            <a:rect l="l" t="t" r="r" b="b"/>
            <a:pathLst>
              <a:path w="16322154" h="16322154">
                <a:moveTo>
                  <a:pt x="0" y="0"/>
                </a:moveTo>
                <a:lnTo>
                  <a:pt x="16322154" y="0"/>
                </a:lnTo>
                <a:lnTo>
                  <a:pt x="16322154" y="16322154"/>
                </a:lnTo>
                <a:lnTo>
                  <a:pt x="0" y="1632215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5" name="Freeform 3">
            <a:extLst>
              <a:ext uri="{FF2B5EF4-FFF2-40B4-BE49-F238E27FC236}">
                <a16:creationId xmlns:a16="http://schemas.microsoft.com/office/drawing/2014/main" id="{B72AA978-A781-C408-C183-5D10D5019EFB}"/>
              </a:ext>
            </a:extLst>
          </p:cNvPr>
          <p:cNvSpPr/>
          <p:nvPr/>
        </p:nvSpPr>
        <p:spPr>
          <a:xfrm rot="-8439967">
            <a:off x="-2061474" y="2094864"/>
            <a:ext cx="3494091" cy="6352892"/>
          </a:xfrm>
          <a:custGeom>
            <a:avLst/>
            <a:gdLst/>
            <a:ahLst/>
            <a:cxnLst/>
            <a:rect l="l" t="t" r="r" b="b"/>
            <a:pathLst>
              <a:path w="3494091" h="6352892">
                <a:moveTo>
                  <a:pt x="0" y="0"/>
                </a:moveTo>
                <a:lnTo>
                  <a:pt x="3494090" y="0"/>
                </a:lnTo>
                <a:lnTo>
                  <a:pt x="3494090" y="6352892"/>
                </a:lnTo>
                <a:lnTo>
                  <a:pt x="0" y="6352892"/>
                </a:lnTo>
                <a:lnTo>
                  <a:pt x="0" y="0"/>
                </a:lnTo>
                <a:close/>
              </a:path>
            </a:pathLst>
          </a:custGeom>
          <a:blipFill>
            <a:blip r:embed="rId8">
              <a:extLst>
                <a:ext uri="{96DAC541-7B7A-43D3-8B79-37D633B846F1}">
                  <asvg:svgBlip xmlns:asvg="http://schemas.microsoft.com/office/drawing/2016/SVG/main" r:embed="rId9"/>
                </a:ext>
              </a:extLst>
            </a:blip>
            <a:stretch>
              <a:fillRect/>
            </a:stretch>
          </a:blipFill>
          <a:ln cap="sq">
            <a:noFill/>
            <a:prstDash val="solid"/>
            <a:miter/>
          </a:ln>
        </p:spPr>
      </p:sp>
      <p:grpSp>
        <p:nvGrpSpPr>
          <p:cNvPr id="6" name="Group 5">
            <a:extLst>
              <a:ext uri="{FF2B5EF4-FFF2-40B4-BE49-F238E27FC236}">
                <a16:creationId xmlns:a16="http://schemas.microsoft.com/office/drawing/2014/main" id="{DAF89529-FB8F-C4CC-B687-23E9FE7A3521}"/>
              </a:ext>
            </a:extLst>
          </p:cNvPr>
          <p:cNvGrpSpPr/>
          <p:nvPr/>
        </p:nvGrpSpPr>
        <p:grpSpPr>
          <a:xfrm>
            <a:off x="-488108" y="8043903"/>
            <a:ext cx="2464771" cy="3336085"/>
            <a:chOff x="0" y="0"/>
            <a:chExt cx="3286362" cy="4448113"/>
          </a:xfrm>
        </p:grpSpPr>
        <p:sp>
          <p:nvSpPr>
            <p:cNvPr id="7" name="Freeform 6">
              <a:extLst>
                <a:ext uri="{FF2B5EF4-FFF2-40B4-BE49-F238E27FC236}">
                  <a16:creationId xmlns:a16="http://schemas.microsoft.com/office/drawing/2014/main" id="{AE9CF9B9-1F2C-CC7A-2E8A-29B6770053AC}"/>
                </a:ext>
              </a:extLst>
            </p:cNvPr>
            <p:cNvSpPr/>
            <p:nvPr/>
          </p:nvSpPr>
          <p:spPr>
            <a:xfrm>
              <a:off x="387734" y="0"/>
              <a:ext cx="2833173" cy="2737554"/>
            </a:xfrm>
            <a:custGeom>
              <a:avLst/>
              <a:gdLst/>
              <a:ahLst/>
              <a:cxnLst/>
              <a:rect l="l" t="t" r="r" b="b"/>
              <a:pathLst>
                <a:path w="2833173" h="2737554">
                  <a:moveTo>
                    <a:pt x="0" y="0"/>
                  </a:moveTo>
                  <a:lnTo>
                    <a:pt x="2833173" y="0"/>
                  </a:lnTo>
                  <a:lnTo>
                    <a:pt x="2833173" y="2737554"/>
                  </a:lnTo>
                  <a:lnTo>
                    <a:pt x="0" y="2737554"/>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8" name="Freeform 7">
              <a:extLst>
                <a:ext uri="{FF2B5EF4-FFF2-40B4-BE49-F238E27FC236}">
                  <a16:creationId xmlns:a16="http://schemas.microsoft.com/office/drawing/2014/main" id="{AA0EE879-DA0F-B254-3032-364EA18A4284}"/>
                </a:ext>
              </a:extLst>
            </p:cNvPr>
            <p:cNvSpPr/>
            <p:nvPr/>
          </p:nvSpPr>
          <p:spPr>
            <a:xfrm rot="2903305">
              <a:off x="458059" y="1656465"/>
              <a:ext cx="2370244" cy="2290248"/>
            </a:xfrm>
            <a:custGeom>
              <a:avLst/>
              <a:gdLst/>
              <a:ahLst/>
              <a:cxnLst/>
              <a:rect l="l" t="t" r="r" b="b"/>
              <a:pathLst>
                <a:path w="2370244" h="2290248">
                  <a:moveTo>
                    <a:pt x="0" y="0"/>
                  </a:moveTo>
                  <a:lnTo>
                    <a:pt x="2370244" y="0"/>
                  </a:lnTo>
                  <a:lnTo>
                    <a:pt x="2370244" y="2290248"/>
                  </a:lnTo>
                  <a:lnTo>
                    <a:pt x="0" y="2290248"/>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sp>
      </p:grpSp>
      <p:grpSp>
        <p:nvGrpSpPr>
          <p:cNvPr id="10" name="Group 8">
            <a:extLst>
              <a:ext uri="{FF2B5EF4-FFF2-40B4-BE49-F238E27FC236}">
                <a16:creationId xmlns:a16="http://schemas.microsoft.com/office/drawing/2014/main" id="{14E657CD-8B29-F607-1EF3-D96CB9AE0865}"/>
              </a:ext>
            </a:extLst>
          </p:cNvPr>
          <p:cNvGrpSpPr/>
          <p:nvPr/>
        </p:nvGrpSpPr>
        <p:grpSpPr>
          <a:xfrm rot="-10655737">
            <a:off x="15599879" y="-1262767"/>
            <a:ext cx="2990573" cy="4047761"/>
            <a:chOff x="0" y="0"/>
            <a:chExt cx="3987430" cy="5397015"/>
          </a:xfrm>
        </p:grpSpPr>
        <p:sp>
          <p:nvSpPr>
            <p:cNvPr id="12" name="Freeform 9">
              <a:extLst>
                <a:ext uri="{FF2B5EF4-FFF2-40B4-BE49-F238E27FC236}">
                  <a16:creationId xmlns:a16="http://schemas.microsoft.com/office/drawing/2014/main" id="{F70A288C-0C0E-A3C1-F140-770BA2DD8099}"/>
                </a:ext>
              </a:extLst>
            </p:cNvPr>
            <p:cNvSpPr/>
            <p:nvPr/>
          </p:nvSpPr>
          <p:spPr>
            <a:xfrm>
              <a:off x="470448" y="0"/>
              <a:ext cx="3437565" cy="3321547"/>
            </a:xfrm>
            <a:custGeom>
              <a:avLst/>
              <a:gdLst/>
              <a:ahLst/>
              <a:cxnLst/>
              <a:rect l="l" t="t" r="r" b="b"/>
              <a:pathLst>
                <a:path w="3437565" h="3321547">
                  <a:moveTo>
                    <a:pt x="0" y="0"/>
                  </a:moveTo>
                  <a:lnTo>
                    <a:pt x="3437565" y="0"/>
                  </a:lnTo>
                  <a:lnTo>
                    <a:pt x="3437565" y="3321547"/>
                  </a:lnTo>
                  <a:lnTo>
                    <a:pt x="0" y="3321547"/>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13" name="Freeform 10">
              <a:extLst>
                <a:ext uri="{FF2B5EF4-FFF2-40B4-BE49-F238E27FC236}">
                  <a16:creationId xmlns:a16="http://schemas.microsoft.com/office/drawing/2014/main" id="{4CDE7910-8313-392C-8A42-A456E8A56B9D}"/>
                </a:ext>
              </a:extLst>
            </p:cNvPr>
            <p:cNvSpPr/>
            <p:nvPr/>
          </p:nvSpPr>
          <p:spPr>
            <a:xfrm rot="2903305">
              <a:off x="555775" y="2009833"/>
              <a:ext cx="2875881" cy="2778820"/>
            </a:xfrm>
            <a:custGeom>
              <a:avLst/>
              <a:gdLst/>
              <a:ahLst/>
              <a:cxnLst/>
              <a:rect l="l" t="t" r="r" b="b"/>
              <a:pathLst>
                <a:path w="2875881" h="2778820">
                  <a:moveTo>
                    <a:pt x="0" y="0"/>
                  </a:moveTo>
                  <a:lnTo>
                    <a:pt x="2875880" y="0"/>
                  </a:lnTo>
                  <a:lnTo>
                    <a:pt x="2875880" y="2778820"/>
                  </a:lnTo>
                  <a:lnTo>
                    <a:pt x="0" y="2778820"/>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sp>
      </p:grpSp>
      <p:sp>
        <p:nvSpPr>
          <p:cNvPr id="14" name="Freeform 11">
            <a:extLst>
              <a:ext uri="{FF2B5EF4-FFF2-40B4-BE49-F238E27FC236}">
                <a16:creationId xmlns:a16="http://schemas.microsoft.com/office/drawing/2014/main" id="{6E63BE6C-84D4-F64E-40FA-ED561B03ACA1}"/>
              </a:ext>
            </a:extLst>
          </p:cNvPr>
          <p:cNvSpPr/>
          <p:nvPr/>
        </p:nvSpPr>
        <p:spPr>
          <a:xfrm rot="-1616693">
            <a:off x="15991528" y="967452"/>
            <a:ext cx="2094517" cy="3756982"/>
          </a:xfrm>
          <a:custGeom>
            <a:avLst/>
            <a:gdLst/>
            <a:ahLst/>
            <a:cxnLst/>
            <a:rect l="l" t="t" r="r" b="b"/>
            <a:pathLst>
              <a:path w="2094517" h="3756982">
                <a:moveTo>
                  <a:pt x="0" y="0"/>
                </a:moveTo>
                <a:lnTo>
                  <a:pt x="2094517" y="0"/>
                </a:lnTo>
                <a:lnTo>
                  <a:pt x="2094517" y="3756982"/>
                </a:lnTo>
                <a:lnTo>
                  <a:pt x="0" y="3756982"/>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sp>
      <p:sp>
        <p:nvSpPr>
          <p:cNvPr id="15" name="Freeform 12">
            <a:extLst>
              <a:ext uri="{FF2B5EF4-FFF2-40B4-BE49-F238E27FC236}">
                <a16:creationId xmlns:a16="http://schemas.microsoft.com/office/drawing/2014/main" id="{5CD39DDE-EF8F-E7A8-F0F5-9D96716A0FFB}"/>
              </a:ext>
            </a:extLst>
          </p:cNvPr>
          <p:cNvSpPr/>
          <p:nvPr/>
        </p:nvSpPr>
        <p:spPr>
          <a:xfrm rot="1353883" flipH="1">
            <a:off x="-617908" y="5164367"/>
            <a:ext cx="2094517" cy="3756982"/>
          </a:xfrm>
          <a:custGeom>
            <a:avLst/>
            <a:gdLst/>
            <a:ahLst/>
            <a:cxnLst/>
            <a:rect l="l" t="t" r="r" b="b"/>
            <a:pathLst>
              <a:path w="2094517" h="3756982">
                <a:moveTo>
                  <a:pt x="2094517" y="0"/>
                </a:moveTo>
                <a:lnTo>
                  <a:pt x="0" y="0"/>
                </a:lnTo>
                <a:lnTo>
                  <a:pt x="0" y="3756982"/>
                </a:lnTo>
                <a:lnTo>
                  <a:pt x="2094517" y="3756982"/>
                </a:lnTo>
                <a:lnTo>
                  <a:pt x="2094517" y="0"/>
                </a:lnTo>
                <a:close/>
              </a:path>
            </a:pathLst>
          </a:custGeom>
          <a:blipFill>
            <a:blip r:embed="rId16">
              <a:extLst>
                <a:ext uri="{96DAC541-7B7A-43D3-8B79-37D633B846F1}">
                  <asvg:svgBlip xmlns:asvg="http://schemas.microsoft.com/office/drawing/2016/SVG/main" r:embed="rId17"/>
                </a:ext>
              </a:extLst>
            </a:blip>
            <a:stretch>
              <a:fillRect/>
            </a:stretch>
          </a:blipFill>
        </p:spPr>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2700000">
            <a:off x="13645788" y="-3017577"/>
            <a:ext cx="16322154" cy="16322154"/>
          </a:xfrm>
          <a:custGeom>
            <a:avLst/>
            <a:gdLst/>
            <a:ahLst/>
            <a:cxnLst/>
            <a:rect l="l" t="t" r="r" b="b"/>
            <a:pathLst>
              <a:path w="16322154" h="16322154">
                <a:moveTo>
                  <a:pt x="0" y="0"/>
                </a:moveTo>
                <a:lnTo>
                  <a:pt x="16322154" y="0"/>
                </a:lnTo>
                <a:lnTo>
                  <a:pt x="16322154" y="16322154"/>
                </a:lnTo>
                <a:lnTo>
                  <a:pt x="0" y="1632215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rot="-8439967">
            <a:off x="-2061474" y="2094864"/>
            <a:ext cx="3494091" cy="6352892"/>
          </a:xfrm>
          <a:custGeom>
            <a:avLst/>
            <a:gdLst/>
            <a:ahLst/>
            <a:cxnLst/>
            <a:rect l="l" t="t" r="r" b="b"/>
            <a:pathLst>
              <a:path w="3494091" h="6352892">
                <a:moveTo>
                  <a:pt x="0" y="0"/>
                </a:moveTo>
                <a:lnTo>
                  <a:pt x="3494090" y="0"/>
                </a:lnTo>
                <a:lnTo>
                  <a:pt x="3494090" y="6352892"/>
                </a:lnTo>
                <a:lnTo>
                  <a:pt x="0" y="6352892"/>
                </a:lnTo>
                <a:lnTo>
                  <a:pt x="0" y="0"/>
                </a:lnTo>
                <a:close/>
              </a:path>
            </a:pathLst>
          </a:custGeom>
          <a:blipFill>
            <a:blip r:embed="rId4">
              <a:extLst>
                <a:ext uri="{96DAC541-7B7A-43D3-8B79-37D633B846F1}">
                  <asvg:svgBlip xmlns:asvg="http://schemas.microsoft.com/office/drawing/2016/SVG/main" r:embed="rId5"/>
                </a:ext>
              </a:extLst>
            </a:blip>
            <a:stretch>
              <a:fillRect/>
            </a:stretch>
          </a:blipFill>
          <a:ln cap="sq">
            <a:noFill/>
            <a:prstDash val="solid"/>
            <a:miter/>
          </a:ln>
        </p:spPr>
      </p:sp>
      <p:sp>
        <p:nvSpPr>
          <p:cNvPr id="4" name="Freeform 4"/>
          <p:cNvSpPr/>
          <p:nvPr/>
        </p:nvSpPr>
        <p:spPr>
          <a:xfrm rot="-8439967">
            <a:off x="17158478" y="302196"/>
            <a:ext cx="3494091" cy="6352892"/>
          </a:xfrm>
          <a:custGeom>
            <a:avLst/>
            <a:gdLst/>
            <a:ahLst/>
            <a:cxnLst/>
            <a:rect l="l" t="t" r="r" b="b"/>
            <a:pathLst>
              <a:path w="3494091" h="6352892">
                <a:moveTo>
                  <a:pt x="0" y="0"/>
                </a:moveTo>
                <a:lnTo>
                  <a:pt x="3494091" y="0"/>
                </a:lnTo>
                <a:lnTo>
                  <a:pt x="3494091" y="6352892"/>
                </a:lnTo>
                <a:lnTo>
                  <a:pt x="0" y="635289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5" name="Group 5"/>
          <p:cNvGrpSpPr/>
          <p:nvPr/>
        </p:nvGrpSpPr>
        <p:grpSpPr>
          <a:xfrm>
            <a:off x="-488108" y="8043903"/>
            <a:ext cx="2464771" cy="3336085"/>
            <a:chOff x="0" y="0"/>
            <a:chExt cx="3286362" cy="4448113"/>
          </a:xfrm>
        </p:grpSpPr>
        <p:sp>
          <p:nvSpPr>
            <p:cNvPr id="6" name="Freeform 6"/>
            <p:cNvSpPr/>
            <p:nvPr/>
          </p:nvSpPr>
          <p:spPr>
            <a:xfrm>
              <a:off x="387734" y="0"/>
              <a:ext cx="2833173" cy="2737554"/>
            </a:xfrm>
            <a:custGeom>
              <a:avLst/>
              <a:gdLst/>
              <a:ahLst/>
              <a:cxnLst/>
              <a:rect l="l" t="t" r="r" b="b"/>
              <a:pathLst>
                <a:path w="2833173" h="2737554">
                  <a:moveTo>
                    <a:pt x="0" y="0"/>
                  </a:moveTo>
                  <a:lnTo>
                    <a:pt x="2833173" y="0"/>
                  </a:lnTo>
                  <a:lnTo>
                    <a:pt x="2833173" y="2737554"/>
                  </a:lnTo>
                  <a:lnTo>
                    <a:pt x="0" y="273755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7" name="Freeform 7"/>
            <p:cNvSpPr/>
            <p:nvPr/>
          </p:nvSpPr>
          <p:spPr>
            <a:xfrm rot="2903305">
              <a:off x="458059" y="1656465"/>
              <a:ext cx="2370244" cy="2290248"/>
            </a:xfrm>
            <a:custGeom>
              <a:avLst/>
              <a:gdLst/>
              <a:ahLst/>
              <a:cxnLst/>
              <a:rect l="l" t="t" r="r" b="b"/>
              <a:pathLst>
                <a:path w="2370244" h="2290248">
                  <a:moveTo>
                    <a:pt x="0" y="0"/>
                  </a:moveTo>
                  <a:lnTo>
                    <a:pt x="2370244" y="0"/>
                  </a:lnTo>
                  <a:lnTo>
                    <a:pt x="2370244" y="2290248"/>
                  </a:lnTo>
                  <a:lnTo>
                    <a:pt x="0" y="2290248"/>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grpSp>
      <p:grpSp>
        <p:nvGrpSpPr>
          <p:cNvPr id="8" name="Group 8"/>
          <p:cNvGrpSpPr/>
          <p:nvPr/>
        </p:nvGrpSpPr>
        <p:grpSpPr>
          <a:xfrm rot="-10655737">
            <a:off x="15599879" y="-1262767"/>
            <a:ext cx="2990573" cy="4047761"/>
            <a:chOff x="0" y="0"/>
            <a:chExt cx="3987430" cy="5397015"/>
          </a:xfrm>
        </p:grpSpPr>
        <p:sp>
          <p:nvSpPr>
            <p:cNvPr id="9" name="Freeform 9"/>
            <p:cNvSpPr/>
            <p:nvPr/>
          </p:nvSpPr>
          <p:spPr>
            <a:xfrm>
              <a:off x="470448" y="0"/>
              <a:ext cx="3437565" cy="3321547"/>
            </a:xfrm>
            <a:custGeom>
              <a:avLst/>
              <a:gdLst/>
              <a:ahLst/>
              <a:cxnLst/>
              <a:rect l="l" t="t" r="r" b="b"/>
              <a:pathLst>
                <a:path w="3437565" h="3321547">
                  <a:moveTo>
                    <a:pt x="0" y="0"/>
                  </a:moveTo>
                  <a:lnTo>
                    <a:pt x="3437565" y="0"/>
                  </a:lnTo>
                  <a:lnTo>
                    <a:pt x="3437565" y="3321547"/>
                  </a:lnTo>
                  <a:lnTo>
                    <a:pt x="0" y="3321547"/>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10" name="Freeform 10"/>
            <p:cNvSpPr/>
            <p:nvPr/>
          </p:nvSpPr>
          <p:spPr>
            <a:xfrm rot="2903305">
              <a:off x="555775" y="2009833"/>
              <a:ext cx="2875881" cy="2778820"/>
            </a:xfrm>
            <a:custGeom>
              <a:avLst/>
              <a:gdLst/>
              <a:ahLst/>
              <a:cxnLst/>
              <a:rect l="l" t="t" r="r" b="b"/>
              <a:pathLst>
                <a:path w="2875881" h="2778820">
                  <a:moveTo>
                    <a:pt x="0" y="0"/>
                  </a:moveTo>
                  <a:lnTo>
                    <a:pt x="2875880" y="0"/>
                  </a:lnTo>
                  <a:lnTo>
                    <a:pt x="2875880" y="2778820"/>
                  </a:lnTo>
                  <a:lnTo>
                    <a:pt x="0" y="277882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grpSp>
      <p:sp>
        <p:nvSpPr>
          <p:cNvPr id="11" name="Freeform 11"/>
          <p:cNvSpPr/>
          <p:nvPr/>
        </p:nvSpPr>
        <p:spPr>
          <a:xfrm rot="-1616693">
            <a:off x="15991528" y="967452"/>
            <a:ext cx="2094517" cy="3756982"/>
          </a:xfrm>
          <a:custGeom>
            <a:avLst/>
            <a:gdLst/>
            <a:ahLst/>
            <a:cxnLst/>
            <a:rect l="l" t="t" r="r" b="b"/>
            <a:pathLst>
              <a:path w="2094517" h="3756982">
                <a:moveTo>
                  <a:pt x="0" y="0"/>
                </a:moveTo>
                <a:lnTo>
                  <a:pt x="2094517" y="0"/>
                </a:lnTo>
                <a:lnTo>
                  <a:pt x="2094517" y="3756982"/>
                </a:lnTo>
                <a:lnTo>
                  <a:pt x="0" y="3756982"/>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12" name="Freeform 12"/>
          <p:cNvSpPr/>
          <p:nvPr/>
        </p:nvSpPr>
        <p:spPr>
          <a:xfrm rot="1353883" flipH="1">
            <a:off x="-617908" y="5164367"/>
            <a:ext cx="2094517" cy="3756982"/>
          </a:xfrm>
          <a:custGeom>
            <a:avLst/>
            <a:gdLst/>
            <a:ahLst/>
            <a:cxnLst/>
            <a:rect l="l" t="t" r="r" b="b"/>
            <a:pathLst>
              <a:path w="2094517" h="3756982">
                <a:moveTo>
                  <a:pt x="2094517" y="0"/>
                </a:moveTo>
                <a:lnTo>
                  <a:pt x="0" y="0"/>
                </a:lnTo>
                <a:lnTo>
                  <a:pt x="0" y="3756982"/>
                </a:lnTo>
                <a:lnTo>
                  <a:pt x="2094517" y="3756982"/>
                </a:lnTo>
                <a:lnTo>
                  <a:pt x="2094517" y="0"/>
                </a:lnTo>
                <a:close/>
              </a:path>
            </a:pathLst>
          </a:custGeom>
          <a:blipFill>
            <a:blip r:embed="rId12">
              <a:extLst>
                <a:ext uri="{96DAC541-7B7A-43D3-8B79-37D633B846F1}">
                  <asvg:svgBlip xmlns:asvg="http://schemas.microsoft.com/office/drawing/2016/SVG/main" r:embed="rId13"/>
                </a:ext>
              </a:extLst>
            </a:blip>
            <a:stretch>
              <a:fillRect/>
            </a:stretch>
          </a:blipFill>
        </p:spPr>
      </p:sp>
      <p:sp>
        <p:nvSpPr>
          <p:cNvPr id="13" name="Freeform 13"/>
          <p:cNvSpPr/>
          <p:nvPr/>
        </p:nvSpPr>
        <p:spPr>
          <a:xfrm rot="2443776">
            <a:off x="-2545835" y="-2664066"/>
            <a:ext cx="6090326" cy="5734260"/>
          </a:xfrm>
          <a:custGeom>
            <a:avLst/>
            <a:gdLst/>
            <a:ahLst/>
            <a:cxnLst/>
            <a:rect l="l" t="t" r="r" b="b"/>
            <a:pathLst>
              <a:path w="6090326" h="5734260">
                <a:moveTo>
                  <a:pt x="0" y="0"/>
                </a:moveTo>
                <a:lnTo>
                  <a:pt x="6090326" y="0"/>
                </a:lnTo>
                <a:lnTo>
                  <a:pt x="6090326" y="5734260"/>
                </a:lnTo>
                <a:lnTo>
                  <a:pt x="0" y="5734260"/>
                </a:lnTo>
                <a:lnTo>
                  <a:pt x="0" y="0"/>
                </a:lnTo>
                <a:close/>
              </a:path>
            </a:pathLst>
          </a:custGeom>
          <a:blipFill>
            <a:blip r:embed="rId14"/>
            <a:stretch>
              <a:fillRect/>
            </a:stretch>
          </a:blipFill>
        </p:spPr>
      </p:sp>
      <p:sp>
        <p:nvSpPr>
          <p:cNvPr id="14" name="Freeform 14"/>
          <p:cNvSpPr/>
          <p:nvPr/>
        </p:nvSpPr>
        <p:spPr>
          <a:xfrm>
            <a:off x="2439619" y="5224663"/>
            <a:ext cx="5258136" cy="3954742"/>
          </a:xfrm>
          <a:custGeom>
            <a:avLst/>
            <a:gdLst/>
            <a:ahLst/>
            <a:cxnLst/>
            <a:rect l="l" t="t" r="r" b="b"/>
            <a:pathLst>
              <a:path w="5258136" h="3954742">
                <a:moveTo>
                  <a:pt x="0" y="0"/>
                </a:moveTo>
                <a:lnTo>
                  <a:pt x="5258137" y="0"/>
                </a:lnTo>
                <a:lnTo>
                  <a:pt x="5258137" y="3954743"/>
                </a:lnTo>
                <a:lnTo>
                  <a:pt x="0" y="3954743"/>
                </a:lnTo>
                <a:lnTo>
                  <a:pt x="0" y="0"/>
                </a:lnTo>
                <a:close/>
              </a:path>
            </a:pathLst>
          </a:custGeom>
          <a:blipFill>
            <a:blip r:embed="rId15"/>
            <a:stretch>
              <a:fillRect/>
            </a:stretch>
          </a:blipFill>
        </p:spPr>
      </p:sp>
      <p:sp>
        <p:nvSpPr>
          <p:cNvPr id="15" name="Freeform 15"/>
          <p:cNvSpPr/>
          <p:nvPr/>
        </p:nvSpPr>
        <p:spPr>
          <a:xfrm>
            <a:off x="8354688" y="6063219"/>
            <a:ext cx="7560600" cy="2277631"/>
          </a:xfrm>
          <a:custGeom>
            <a:avLst/>
            <a:gdLst/>
            <a:ahLst/>
            <a:cxnLst/>
            <a:rect l="l" t="t" r="r" b="b"/>
            <a:pathLst>
              <a:path w="7560600" h="2277631">
                <a:moveTo>
                  <a:pt x="0" y="0"/>
                </a:moveTo>
                <a:lnTo>
                  <a:pt x="7560600" y="0"/>
                </a:lnTo>
                <a:lnTo>
                  <a:pt x="7560600" y="2277631"/>
                </a:lnTo>
                <a:lnTo>
                  <a:pt x="0" y="2277631"/>
                </a:lnTo>
                <a:lnTo>
                  <a:pt x="0" y="0"/>
                </a:lnTo>
                <a:close/>
              </a:path>
            </a:pathLst>
          </a:custGeom>
          <a:blipFill>
            <a:blip r:embed="rId16"/>
            <a:stretch>
              <a:fillRect/>
            </a:stretch>
          </a:blipFill>
        </p:spPr>
      </p:sp>
      <p:sp>
        <p:nvSpPr>
          <p:cNvPr id="16" name="TextBox 16"/>
          <p:cNvSpPr txBox="1"/>
          <p:nvPr/>
        </p:nvSpPr>
        <p:spPr>
          <a:xfrm>
            <a:off x="2860997" y="923925"/>
            <a:ext cx="12566005" cy="880111"/>
          </a:xfrm>
          <a:prstGeom prst="rect">
            <a:avLst/>
          </a:prstGeom>
        </p:spPr>
        <p:txBody>
          <a:bodyPr lIns="0" tIns="0" rIns="0" bIns="0" rtlCol="0" anchor="t">
            <a:spAutoFit/>
          </a:bodyPr>
          <a:lstStyle/>
          <a:p>
            <a:pPr algn="ctr">
              <a:lnSpc>
                <a:spcPts val="7139"/>
              </a:lnSpc>
              <a:spcBef>
                <a:spcPct val="0"/>
              </a:spcBef>
            </a:pPr>
            <a:r>
              <a:rPr lang="en-US" sz="5099" b="1">
                <a:solidFill>
                  <a:srgbClr val="364F2D"/>
                </a:solidFill>
                <a:latin typeface="Canva Sans Bold"/>
                <a:ea typeface="Canva Sans Bold"/>
                <a:cs typeface="Canva Sans Bold"/>
                <a:sym typeface="Canva Sans Bold"/>
              </a:rPr>
              <a:t>Didaktiskie materiāli – pasaka par mēlīti</a:t>
            </a:r>
          </a:p>
        </p:txBody>
      </p:sp>
      <p:sp>
        <p:nvSpPr>
          <p:cNvPr id="17" name="TextBox 17"/>
          <p:cNvSpPr txBox="1"/>
          <p:nvPr/>
        </p:nvSpPr>
        <p:spPr>
          <a:xfrm>
            <a:off x="1028700" y="2788793"/>
            <a:ext cx="15746497" cy="1810367"/>
          </a:xfrm>
          <a:prstGeom prst="rect">
            <a:avLst/>
          </a:prstGeom>
        </p:spPr>
        <p:txBody>
          <a:bodyPr lIns="0" tIns="0" rIns="0" bIns="0" rtlCol="0" anchor="t">
            <a:spAutoFit/>
          </a:bodyPr>
          <a:lstStyle/>
          <a:p>
            <a:pPr algn="ctr">
              <a:lnSpc>
                <a:spcPts val="3612"/>
              </a:lnSpc>
              <a:spcBef>
                <a:spcPct val="0"/>
              </a:spcBef>
            </a:pPr>
            <a:r>
              <a:rPr lang="en-US" sz="2580">
                <a:solidFill>
                  <a:srgbClr val="364F2D"/>
                </a:solidFill>
                <a:latin typeface="Canva Sans"/>
                <a:ea typeface="Canva Sans"/>
                <a:cs typeface="Canva Sans"/>
                <a:sym typeface="Canva Sans"/>
              </a:rPr>
              <a:t>Pasaka par mēlīti ir bērnam pieņemama un saistoša diagnostika, kuras laikā viņam ir iespēja sadarboties ar pedagogu (pieaugušo) iesaistoties pasakas lasīšanā (arī imitējot lasīšanu).</a:t>
            </a:r>
          </a:p>
          <a:p>
            <a:pPr algn="ctr">
              <a:lnSpc>
                <a:spcPts val="3612"/>
              </a:lnSpc>
              <a:spcBef>
                <a:spcPct val="0"/>
              </a:spcBef>
            </a:pPr>
            <a:r>
              <a:rPr lang="en-US" sz="2580">
                <a:solidFill>
                  <a:srgbClr val="364F2D"/>
                </a:solidFill>
                <a:latin typeface="Canva Sans"/>
                <a:ea typeface="Canva Sans"/>
                <a:cs typeface="Canva Sans"/>
                <a:sym typeface="Canva Sans"/>
              </a:rPr>
              <a:t>Bērns izlasot pasaku par mēlīti ir izrunājis visas skaņas, ir izvingrinājis savu artikulācijas aparātu, tā veidojas neapzināta lasītprasme jau agrīnā vecumā.</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231603-1DAD-A5D8-EE02-72B6A2939137}"/>
              </a:ext>
            </a:extLst>
          </p:cNvPr>
          <p:cNvSpPr>
            <a:spLocks noGrp="1"/>
          </p:cNvSpPr>
          <p:nvPr>
            <p:ph type="title"/>
          </p:nvPr>
        </p:nvSpPr>
        <p:spPr>
          <a:xfrm>
            <a:off x="2663280" y="416990"/>
            <a:ext cx="12344400" cy="1714500"/>
          </a:xfrm>
        </p:spPr>
        <p:txBody>
          <a:bodyPr/>
          <a:lstStyle/>
          <a:p>
            <a:r>
              <a:rPr lang="lv-LV" dirty="0">
                <a:latin typeface="Segoe UI Light" panose="020B0502040204020203" pitchFamily="34" charset="0"/>
                <a:cs typeface="Segoe UI Light" panose="020B0502040204020203" pitchFamily="34" charset="0"/>
              </a:rPr>
              <a:t>«Pirkstiņu rotaļas» Baiba Brice</a:t>
            </a:r>
            <a:endParaRPr lang="en-US" dirty="0">
              <a:latin typeface="Segoe UI Light" panose="020B0502040204020203" pitchFamily="34" charset="0"/>
              <a:cs typeface="Segoe UI Light" panose="020B0502040204020203" pitchFamily="34" charset="0"/>
            </a:endParaRPr>
          </a:p>
        </p:txBody>
      </p:sp>
      <p:sp>
        <p:nvSpPr>
          <p:cNvPr id="3" name="Content Placeholder 2">
            <a:extLst>
              <a:ext uri="{FF2B5EF4-FFF2-40B4-BE49-F238E27FC236}">
                <a16:creationId xmlns:a16="http://schemas.microsoft.com/office/drawing/2014/main" id="{7E71115F-1E6C-70B3-878A-9AD19BCF2FB6}"/>
              </a:ext>
            </a:extLst>
          </p:cNvPr>
          <p:cNvSpPr>
            <a:spLocks noGrp="1"/>
          </p:cNvSpPr>
          <p:nvPr>
            <p:ph idx="1"/>
          </p:nvPr>
        </p:nvSpPr>
        <p:spPr>
          <a:xfrm>
            <a:off x="2954153" y="1929453"/>
            <a:ext cx="7053944" cy="3493053"/>
          </a:xfrm>
        </p:spPr>
        <p:txBody>
          <a:bodyPr>
            <a:normAutofit lnSpcReduction="10000"/>
          </a:bodyPr>
          <a:lstStyle/>
          <a:p>
            <a:pPr marL="0" indent="0">
              <a:buNone/>
            </a:pPr>
            <a:r>
              <a:rPr lang="lv-LV" dirty="0">
                <a:latin typeface="Segoe UI Light" panose="020B0502040204020203" pitchFamily="34" charset="0"/>
                <a:cs typeface="Segoe UI Light" panose="020B0502040204020203" pitchFamily="34" charset="0"/>
              </a:rPr>
              <a:t>Vēju saukšana.</a:t>
            </a:r>
          </a:p>
          <a:p>
            <a:pPr marL="0" indent="0">
              <a:buNone/>
            </a:pPr>
            <a:r>
              <a:rPr lang="lv-LV" dirty="0">
                <a:latin typeface="Segoe UI Light" panose="020B0502040204020203" pitchFamily="34" charset="0"/>
                <a:cs typeface="Segoe UI Light" panose="020B0502040204020203" pitchFamily="34" charset="0"/>
              </a:rPr>
              <a:t>Pūti, pūti, rieteni - ū -ū-ū-ū,</a:t>
            </a:r>
          </a:p>
          <a:p>
            <a:pPr marL="0" indent="0">
              <a:buNone/>
            </a:pPr>
            <a:r>
              <a:rPr lang="lv-LV" dirty="0">
                <a:latin typeface="Segoe UI Light" panose="020B0502040204020203" pitchFamily="34" charset="0"/>
                <a:cs typeface="Segoe UI Light" panose="020B0502040204020203" pitchFamily="34" charset="0"/>
              </a:rPr>
              <a:t>Pūti, pūti, austreni - ū -ū-ū-ū,</a:t>
            </a:r>
          </a:p>
          <a:p>
            <a:pPr marL="0" indent="0">
              <a:buNone/>
            </a:pPr>
            <a:r>
              <a:rPr lang="lv-LV" dirty="0">
                <a:latin typeface="Segoe UI Light" panose="020B0502040204020203" pitchFamily="34" charset="0"/>
                <a:cs typeface="Segoe UI Light" panose="020B0502040204020203" pitchFamily="34" charset="0"/>
              </a:rPr>
              <a:t>Lai šalc visi mežu gali - š-š-š-š,</a:t>
            </a:r>
          </a:p>
          <a:p>
            <a:pPr marL="0" indent="0">
              <a:buNone/>
            </a:pPr>
            <a:r>
              <a:rPr lang="lv-LV" dirty="0">
                <a:latin typeface="Segoe UI Light" panose="020B0502040204020203" pitchFamily="34" charset="0"/>
                <a:cs typeface="Segoe UI Light" panose="020B0502040204020203" pitchFamily="34" charset="0"/>
              </a:rPr>
              <a:t>Birst sniedziņš skanēdams - ē-ē-ē-ē!</a:t>
            </a:r>
          </a:p>
          <a:p>
            <a:pPr marL="0" indent="0">
              <a:buNone/>
            </a:pPr>
            <a:r>
              <a:rPr lang="lv-LV" dirty="0">
                <a:latin typeface="Segoe UI Light" panose="020B0502040204020203" pitchFamily="34" charset="0"/>
                <a:cs typeface="Segoe UI Light" panose="020B0502040204020203" pitchFamily="34" charset="0"/>
              </a:rPr>
              <a:t>/I. Cērpa/</a:t>
            </a:r>
          </a:p>
        </p:txBody>
      </p:sp>
      <p:pic>
        <p:nvPicPr>
          <p:cNvPr id="1026" name="Picture 2">
            <a:extLst>
              <a:ext uri="{FF2B5EF4-FFF2-40B4-BE49-F238E27FC236}">
                <a16:creationId xmlns:a16="http://schemas.microsoft.com/office/drawing/2014/main" id="{2E8D7E5F-B072-94CB-63A6-595529A9F34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088216" y="1687117"/>
            <a:ext cx="2278881" cy="2875559"/>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2">
            <a:extLst>
              <a:ext uri="{FF2B5EF4-FFF2-40B4-BE49-F238E27FC236}">
                <a16:creationId xmlns:a16="http://schemas.microsoft.com/office/drawing/2014/main" id="{CA0D4A17-170C-BA35-6AE2-425C39EAFE33}"/>
              </a:ext>
            </a:extLst>
          </p:cNvPr>
          <p:cNvSpPr txBox="1">
            <a:spLocks/>
          </p:cNvSpPr>
          <p:nvPr/>
        </p:nvSpPr>
        <p:spPr>
          <a:xfrm>
            <a:off x="4931532" y="5286951"/>
            <a:ext cx="4768044" cy="3070596"/>
          </a:xfrm>
          <a:prstGeom prst="rect">
            <a:avLst/>
          </a:prstGeom>
        </p:spPr>
        <p:txBody>
          <a:bodyPr vert="horz" lIns="137160" tIns="68580" rIns="137160" bIns="68580" rtlCol="0">
            <a:normAutofit fontScale="62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lv-LV" sz="4800" dirty="0">
                <a:latin typeface="Segoe UI Light" panose="020B0502040204020203" pitchFamily="34" charset="0"/>
                <a:cs typeface="Segoe UI Light" panose="020B0502040204020203" pitchFamily="34" charset="0"/>
              </a:rPr>
              <a:t>Pirkstiņi.</a:t>
            </a:r>
          </a:p>
          <a:p>
            <a:pPr marL="0" indent="0">
              <a:buNone/>
            </a:pPr>
            <a:r>
              <a:rPr lang="lv-LV" sz="4800" dirty="0">
                <a:latin typeface="Segoe UI Light" panose="020B0502040204020203" pitchFamily="34" charset="0"/>
                <a:cs typeface="Segoe UI Light" panose="020B0502040204020203" pitchFamily="34" charset="0"/>
              </a:rPr>
              <a:t>Manu roku pirkstiņi</a:t>
            </a:r>
          </a:p>
          <a:p>
            <a:pPr marL="0" indent="0">
              <a:buNone/>
            </a:pPr>
            <a:r>
              <a:rPr lang="lv-LV" sz="4800" dirty="0">
                <a:latin typeface="Segoe UI Light" panose="020B0502040204020203" pitchFamily="34" charset="0"/>
                <a:cs typeface="Segoe UI Light" panose="020B0502040204020203" pitchFamily="34" charset="0"/>
              </a:rPr>
              <a:t>Ir kā mammai bērniņi -</a:t>
            </a:r>
          </a:p>
          <a:p>
            <a:pPr marL="0" indent="0">
              <a:buNone/>
            </a:pPr>
            <a:r>
              <a:rPr lang="lv-LV" sz="4800" dirty="0">
                <a:latin typeface="Segoe UI Light" panose="020B0502040204020203" pitchFamily="34" charset="0"/>
                <a:cs typeface="Segoe UI Light" panose="020B0502040204020203" pitchFamily="34" charset="0"/>
              </a:rPr>
              <a:t>Sastrīdas un draudzējas,</a:t>
            </a:r>
          </a:p>
          <a:p>
            <a:pPr marL="0" indent="0">
              <a:buNone/>
            </a:pPr>
            <a:r>
              <a:rPr lang="lv-LV" sz="4800" dirty="0">
                <a:latin typeface="Segoe UI Light" panose="020B0502040204020203" pitchFamily="34" charset="0"/>
                <a:cs typeface="Segoe UI Light" panose="020B0502040204020203" pitchFamily="34" charset="0"/>
              </a:rPr>
              <a:t>Sastrīdas un draudzējas.</a:t>
            </a:r>
          </a:p>
          <a:p>
            <a:pPr marL="0" indent="0">
              <a:buNone/>
            </a:pPr>
            <a:r>
              <a:rPr lang="lv-LV" sz="4800" dirty="0">
                <a:latin typeface="Segoe UI Light" panose="020B0502040204020203" pitchFamily="34" charset="0"/>
                <a:cs typeface="Segoe UI Light" panose="020B0502040204020203" pitchFamily="34" charset="0"/>
              </a:rPr>
              <a:t>(B.Brice )</a:t>
            </a:r>
          </a:p>
          <a:p>
            <a:pPr marL="0" indent="0">
              <a:buNone/>
            </a:pPr>
            <a:endParaRPr lang="lv-LV" sz="4800" dirty="0">
              <a:latin typeface="Segoe UI Light" panose="020B0502040204020203" pitchFamily="34" charset="0"/>
              <a:cs typeface="Segoe UI Light" panose="020B0502040204020203" pitchFamily="34" charset="0"/>
            </a:endParaRPr>
          </a:p>
          <a:p>
            <a:endParaRPr lang="en-US" sz="4800" dirty="0">
              <a:latin typeface="Segoe UI Light" panose="020B0502040204020203" pitchFamily="34" charset="0"/>
              <a:cs typeface="Segoe UI Light" panose="020B0502040204020203" pitchFamily="34" charset="0"/>
            </a:endParaRPr>
          </a:p>
        </p:txBody>
      </p:sp>
      <p:sp>
        <p:nvSpPr>
          <p:cNvPr id="5" name="Content Placeholder 2">
            <a:extLst>
              <a:ext uri="{FF2B5EF4-FFF2-40B4-BE49-F238E27FC236}">
                <a16:creationId xmlns:a16="http://schemas.microsoft.com/office/drawing/2014/main" id="{E0339007-1797-D498-E291-BACEDF83F74A}"/>
              </a:ext>
            </a:extLst>
          </p:cNvPr>
          <p:cNvSpPr txBox="1">
            <a:spLocks/>
          </p:cNvSpPr>
          <p:nvPr/>
        </p:nvSpPr>
        <p:spPr>
          <a:xfrm>
            <a:off x="10008096" y="4667489"/>
            <a:ext cx="4768044" cy="4991066"/>
          </a:xfrm>
          <a:prstGeom prst="rect">
            <a:avLst/>
          </a:prstGeom>
        </p:spPr>
        <p:txBody>
          <a:bodyPr vert="horz" lIns="137160" tIns="68580" rIns="137160" bIns="6858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lv-LV" sz="3300" dirty="0">
                <a:latin typeface="Segoe UI Light" panose="020B0502040204020203" pitchFamily="34" charset="0"/>
                <a:cs typeface="Segoe UI Light" panose="020B0502040204020203" pitchFamily="34" charset="0"/>
              </a:rPr>
              <a:t>Žagatiņa.</a:t>
            </a:r>
          </a:p>
          <a:p>
            <a:pPr marL="0" indent="0">
              <a:buNone/>
            </a:pPr>
            <a:r>
              <a:rPr lang="lv-LV" sz="3300" dirty="0">
                <a:latin typeface="Segoe UI Light" panose="020B0502040204020203" pitchFamily="34" charset="0"/>
                <a:cs typeface="Segoe UI Light" panose="020B0502040204020203" pitchFamily="34" charset="0"/>
              </a:rPr>
              <a:t>Žagatiņa putru vāra,</a:t>
            </a:r>
          </a:p>
          <a:p>
            <a:pPr marL="0" indent="0">
              <a:buNone/>
            </a:pPr>
            <a:r>
              <a:rPr lang="lv-LV" sz="3300" dirty="0">
                <a:latin typeface="Segoe UI Light" panose="020B0502040204020203" pitchFamily="34" charset="0"/>
                <a:cs typeface="Segoe UI Light" panose="020B0502040204020203" pitchFamily="34" charset="0"/>
              </a:rPr>
              <a:t>Pēlīte nesa ūdentiņu;</a:t>
            </a:r>
          </a:p>
          <a:p>
            <a:pPr marL="0" indent="0">
              <a:buNone/>
            </a:pPr>
            <a:r>
              <a:rPr lang="lv-LV" sz="3300" dirty="0">
                <a:latin typeface="Segoe UI Light" panose="020B0502040204020203" pitchFamily="34" charset="0"/>
                <a:cs typeface="Segoe UI Light" panose="020B0502040204020203" pitchFamily="34" charset="0"/>
              </a:rPr>
              <a:t>Pelīte ceļu nezināja,</a:t>
            </a:r>
          </a:p>
          <a:p>
            <a:pPr marL="0" indent="0">
              <a:buNone/>
            </a:pPr>
            <a:r>
              <a:rPr lang="lv-LV" sz="3300" dirty="0">
                <a:latin typeface="Segoe UI Light" panose="020B0502040204020203" pitchFamily="34" charset="0"/>
                <a:cs typeface="Segoe UI Light" panose="020B0502040204020203" pitchFamily="34" charset="0"/>
              </a:rPr>
              <a:t>Žagatiņa parādīja;</a:t>
            </a:r>
          </a:p>
          <a:p>
            <a:pPr marL="0" indent="0">
              <a:buNone/>
            </a:pPr>
            <a:r>
              <a:rPr lang="lv-LV" sz="3300" dirty="0">
                <a:latin typeface="Segoe UI Light" panose="020B0502040204020203" pitchFamily="34" charset="0"/>
                <a:cs typeface="Segoe UI Light" panose="020B0502040204020203" pitchFamily="34" charset="0"/>
              </a:rPr>
              <a:t>Te taciņa, te taciņa,</a:t>
            </a:r>
          </a:p>
          <a:p>
            <a:pPr marL="0" indent="0">
              <a:buNone/>
            </a:pPr>
            <a:r>
              <a:rPr lang="lv-LV" sz="3300" dirty="0">
                <a:latin typeface="Segoe UI Light" panose="020B0502040204020203" pitchFamily="34" charset="0"/>
                <a:cs typeface="Segoe UI Light" panose="020B0502040204020203" pitchFamily="34" charset="0"/>
              </a:rPr>
              <a:t>Te taciņa, te taciņa,</a:t>
            </a:r>
          </a:p>
          <a:p>
            <a:pPr marL="0" indent="0">
              <a:buNone/>
            </a:pPr>
            <a:r>
              <a:rPr lang="lv-LV" sz="3300" dirty="0">
                <a:latin typeface="Segoe UI Light" panose="020B0502040204020203" pitchFamily="34" charset="0"/>
                <a:cs typeface="Segoe UI Light" panose="020B0502040204020203" pitchFamily="34" charset="0"/>
              </a:rPr>
              <a:t>Te aciņa!</a:t>
            </a:r>
          </a:p>
          <a:p>
            <a:pPr marL="0" indent="0">
              <a:buNone/>
            </a:pPr>
            <a:r>
              <a:rPr lang="lv-LV" sz="3300" dirty="0">
                <a:latin typeface="Segoe UI Light" panose="020B0502040204020203" pitchFamily="34" charset="0"/>
                <a:cs typeface="Segoe UI Light" panose="020B0502040204020203" pitchFamily="34" charset="0"/>
              </a:rPr>
              <a:t>( Latviešu tautasdziesma)</a:t>
            </a:r>
          </a:p>
          <a:p>
            <a:pPr marL="0" indent="0">
              <a:buNone/>
            </a:pPr>
            <a:endParaRPr lang="lv-LV" sz="3300" dirty="0">
              <a:latin typeface="Segoe UI Light" panose="020B0502040204020203" pitchFamily="34" charset="0"/>
              <a:cs typeface="Segoe UI Light" panose="020B0502040204020203" pitchFamily="34" charset="0"/>
            </a:endParaRPr>
          </a:p>
          <a:p>
            <a:endParaRPr lang="en-US" sz="3300" dirty="0">
              <a:latin typeface="Segoe UI Light" panose="020B0502040204020203" pitchFamily="34" charset="0"/>
              <a:cs typeface="Segoe UI Light" panose="020B0502040204020203" pitchFamily="34" charset="0"/>
            </a:endParaRPr>
          </a:p>
        </p:txBody>
      </p:sp>
      <p:sp>
        <p:nvSpPr>
          <p:cNvPr id="6" name="Freeform 13">
            <a:extLst>
              <a:ext uri="{FF2B5EF4-FFF2-40B4-BE49-F238E27FC236}">
                <a16:creationId xmlns:a16="http://schemas.microsoft.com/office/drawing/2014/main" id="{ACA7823F-18CF-6EFA-C44F-6E59058190EC}"/>
              </a:ext>
            </a:extLst>
          </p:cNvPr>
          <p:cNvSpPr/>
          <p:nvPr/>
        </p:nvSpPr>
        <p:spPr>
          <a:xfrm rot="2443776">
            <a:off x="-3533271" y="-2952704"/>
            <a:ext cx="6090326" cy="5734260"/>
          </a:xfrm>
          <a:custGeom>
            <a:avLst/>
            <a:gdLst/>
            <a:ahLst/>
            <a:cxnLst/>
            <a:rect l="l" t="t" r="r" b="b"/>
            <a:pathLst>
              <a:path w="6090326" h="5734260">
                <a:moveTo>
                  <a:pt x="0" y="0"/>
                </a:moveTo>
                <a:lnTo>
                  <a:pt x="6090326" y="0"/>
                </a:lnTo>
                <a:lnTo>
                  <a:pt x="6090326" y="5734260"/>
                </a:lnTo>
                <a:lnTo>
                  <a:pt x="0" y="5734260"/>
                </a:lnTo>
                <a:lnTo>
                  <a:pt x="0" y="0"/>
                </a:lnTo>
                <a:close/>
              </a:path>
            </a:pathLst>
          </a:custGeom>
          <a:blipFill>
            <a:blip r:embed="rId3"/>
            <a:stretch>
              <a:fillRect/>
            </a:stretch>
          </a:blipFill>
        </p:spPr>
      </p:sp>
      <p:sp>
        <p:nvSpPr>
          <p:cNvPr id="7" name="Freeform 2">
            <a:extLst>
              <a:ext uri="{FF2B5EF4-FFF2-40B4-BE49-F238E27FC236}">
                <a16:creationId xmlns:a16="http://schemas.microsoft.com/office/drawing/2014/main" id="{47D3AD70-D890-D93C-BD76-58ECD1F735C5}"/>
              </a:ext>
            </a:extLst>
          </p:cNvPr>
          <p:cNvSpPr/>
          <p:nvPr/>
        </p:nvSpPr>
        <p:spPr>
          <a:xfrm rot="-2700000">
            <a:off x="13645788" y="-3017577"/>
            <a:ext cx="16322154" cy="16322154"/>
          </a:xfrm>
          <a:custGeom>
            <a:avLst/>
            <a:gdLst/>
            <a:ahLst/>
            <a:cxnLst/>
            <a:rect l="l" t="t" r="r" b="b"/>
            <a:pathLst>
              <a:path w="16322154" h="16322154">
                <a:moveTo>
                  <a:pt x="0" y="0"/>
                </a:moveTo>
                <a:lnTo>
                  <a:pt x="16322154" y="0"/>
                </a:lnTo>
                <a:lnTo>
                  <a:pt x="16322154" y="16322154"/>
                </a:lnTo>
                <a:lnTo>
                  <a:pt x="0" y="1632215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8" name="Freeform 3">
            <a:extLst>
              <a:ext uri="{FF2B5EF4-FFF2-40B4-BE49-F238E27FC236}">
                <a16:creationId xmlns:a16="http://schemas.microsoft.com/office/drawing/2014/main" id="{0C5D6378-27FB-2709-738E-5B14C90B7B73}"/>
              </a:ext>
            </a:extLst>
          </p:cNvPr>
          <p:cNvSpPr/>
          <p:nvPr/>
        </p:nvSpPr>
        <p:spPr>
          <a:xfrm rot="-8439967">
            <a:off x="-2061474" y="2094864"/>
            <a:ext cx="3494091" cy="6352892"/>
          </a:xfrm>
          <a:custGeom>
            <a:avLst/>
            <a:gdLst/>
            <a:ahLst/>
            <a:cxnLst/>
            <a:rect l="l" t="t" r="r" b="b"/>
            <a:pathLst>
              <a:path w="3494091" h="6352892">
                <a:moveTo>
                  <a:pt x="0" y="0"/>
                </a:moveTo>
                <a:lnTo>
                  <a:pt x="3494090" y="0"/>
                </a:lnTo>
                <a:lnTo>
                  <a:pt x="3494090" y="6352892"/>
                </a:lnTo>
                <a:lnTo>
                  <a:pt x="0" y="6352892"/>
                </a:lnTo>
                <a:lnTo>
                  <a:pt x="0" y="0"/>
                </a:lnTo>
                <a:close/>
              </a:path>
            </a:pathLst>
          </a:custGeom>
          <a:blipFill>
            <a:blip r:embed="rId6">
              <a:extLst>
                <a:ext uri="{96DAC541-7B7A-43D3-8B79-37D633B846F1}">
                  <asvg:svgBlip xmlns:asvg="http://schemas.microsoft.com/office/drawing/2016/SVG/main" r:embed="rId7"/>
                </a:ext>
              </a:extLst>
            </a:blip>
            <a:stretch>
              <a:fillRect/>
            </a:stretch>
          </a:blipFill>
          <a:ln cap="sq">
            <a:noFill/>
            <a:prstDash val="solid"/>
            <a:miter/>
          </a:ln>
        </p:spPr>
      </p:sp>
      <p:grpSp>
        <p:nvGrpSpPr>
          <p:cNvPr id="9" name="Group 5">
            <a:extLst>
              <a:ext uri="{FF2B5EF4-FFF2-40B4-BE49-F238E27FC236}">
                <a16:creationId xmlns:a16="http://schemas.microsoft.com/office/drawing/2014/main" id="{9C2D48CB-2433-7DC8-BE4D-AA9B30C32B7C}"/>
              </a:ext>
            </a:extLst>
          </p:cNvPr>
          <p:cNvGrpSpPr/>
          <p:nvPr/>
        </p:nvGrpSpPr>
        <p:grpSpPr>
          <a:xfrm>
            <a:off x="-488108" y="8043903"/>
            <a:ext cx="2464771" cy="3336085"/>
            <a:chOff x="0" y="0"/>
            <a:chExt cx="3286362" cy="4448113"/>
          </a:xfrm>
        </p:grpSpPr>
        <p:sp>
          <p:nvSpPr>
            <p:cNvPr id="10" name="Freeform 6">
              <a:extLst>
                <a:ext uri="{FF2B5EF4-FFF2-40B4-BE49-F238E27FC236}">
                  <a16:creationId xmlns:a16="http://schemas.microsoft.com/office/drawing/2014/main" id="{EE817513-30BD-530F-41CF-F486AA64C7DD}"/>
                </a:ext>
              </a:extLst>
            </p:cNvPr>
            <p:cNvSpPr/>
            <p:nvPr/>
          </p:nvSpPr>
          <p:spPr>
            <a:xfrm>
              <a:off x="387734" y="0"/>
              <a:ext cx="2833173" cy="2737554"/>
            </a:xfrm>
            <a:custGeom>
              <a:avLst/>
              <a:gdLst/>
              <a:ahLst/>
              <a:cxnLst/>
              <a:rect l="l" t="t" r="r" b="b"/>
              <a:pathLst>
                <a:path w="2833173" h="2737554">
                  <a:moveTo>
                    <a:pt x="0" y="0"/>
                  </a:moveTo>
                  <a:lnTo>
                    <a:pt x="2833173" y="0"/>
                  </a:lnTo>
                  <a:lnTo>
                    <a:pt x="2833173" y="2737554"/>
                  </a:lnTo>
                  <a:lnTo>
                    <a:pt x="0" y="2737554"/>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11" name="Freeform 7">
              <a:extLst>
                <a:ext uri="{FF2B5EF4-FFF2-40B4-BE49-F238E27FC236}">
                  <a16:creationId xmlns:a16="http://schemas.microsoft.com/office/drawing/2014/main" id="{F64ACEB9-C13B-8683-00DA-0E9BE6993737}"/>
                </a:ext>
              </a:extLst>
            </p:cNvPr>
            <p:cNvSpPr/>
            <p:nvPr/>
          </p:nvSpPr>
          <p:spPr>
            <a:xfrm rot="2903305">
              <a:off x="458059" y="1656465"/>
              <a:ext cx="2370244" cy="2290248"/>
            </a:xfrm>
            <a:custGeom>
              <a:avLst/>
              <a:gdLst/>
              <a:ahLst/>
              <a:cxnLst/>
              <a:rect l="l" t="t" r="r" b="b"/>
              <a:pathLst>
                <a:path w="2370244" h="2290248">
                  <a:moveTo>
                    <a:pt x="0" y="0"/>
                  </a:moveTo>
                  <a:lnTo>
                    <a:pt x="2370244" y="0"/>
                  </a:lnTo>
                  <a:lnTo>
                    <a:pt x="2370244" y="2290248"/>
                  </a:lnTo>
                  <a:lnTo>
                    <a:pt x="0" y="2290248"/>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grpSp>
      <p:grpSp>
        <p:nvGrpSpPr>
          <p:cNvPr id="12" name="Group 8">
            <a:extLst>
              <a:ext uri="{FF2B5EF4-FFF2-40B4-BE49-F238E27FC236}">
                <a16:creationId xmlns:a16="http://schemas.microsoft.com/office/drawing/2014/main" id="{5B961C94-212D-B81D-AB9E-9B4781BABBBA}"/>
              </a:ext>
            </a:extLst>
          </p:cNvPr>
          <p:cNvGrpSpPr/>
          <p:nvPr/>
        </p:nvGrpSpPr>
        <p:grpSpPr>
          <a:xfrm rot="-10655737">
            <a:off x="15599879" y="-1262767"/>
            <a:ext cx="2990573" cy="4047761"/>
            <a:chOff x="0" y="0"/>
            <a:chExt cx="3987430" cy="5397015"/>
          </a:xfrm>
        </p:grpSpPr>
        <p:sp>
          <p:nvSpPr>
            <p:cNvPr id="13" name="Freeform 9">
              <a:extLst>
                <a:ext uri="{FF2B5EF4-FFF2-40B4-BE49-F238E27FC236}">
                  <a16:creationId xmlns:a16="http://schemas.microsoft.com/office/drawing/2014/main" id="{4F2409DC-0D9A-FFA9-AE69-7574C2E45CAC}"/>
                </a:ext>
              </a:extLst>
            </p:cNvPr>
            <p:cNvSpPr/>
            <p:nvPr/>
          </p:nvSpPr>
          <p:spPr>
            <a:xfrm>
              <a:off x="470448" y="0"/>
              <a:ext cx="3437565" cy="3321547"/>
            </a:xfrm>
            <a:custGeom>
              <a:avLst/>
              <a:gdLst/>
              <a:ahLst/>
              <a:cxnLst/>
              <a:rect l="l" t="t" r="r" b="b"/>
              <a:pathLst>
                <a:path w="3437565" h="3321547">
                  <a:moveTo>
                    <a:pt x="0" y="0"/>
                  </a:moveTo>
                  <a:lnTo>
                    <a:pt x="3437565" y="0"/>
                  </a:lnTo>
                  <a:lnTo>
                    <a:pt x="3437565" y="3321547"/>
                  </a:lnTo>
                  <a:lnTo>
                    <a:pt x="0" y="3321547"/>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14" name="Freeform 10">
              <a:extLst>
                <a:ext uri="{FF2B5EF4-FFF2-40B4-BE49-F238E27FC236}">
                  <a16:creationId xmlns:a16="http://schemas.microsoft.com/office/drawing/2014/main" id="{7104ABF4-69C5-B03F-B169-58B63C3DD079}"/>
                </a:ext>
              </a:extLst>
            </p:cNvPr>
            <p:cNvSpPr/>
            <p:nvPr/>
          </p:nvSpPr>
          <p:spPr>
            <a:xfrm rot="2903305">
              <a:off x="555775" y="2009833"/>
              <a:ext cx="2875881" cy="2778820"/>
            </a:xfrm>
            <a:custGeom>
              <a:avLst/>
              <a:gdLst/>
              <a:ahLst/>
              <a:cxnLst/>
              <a:rect l="l" t="t" r="r" b="b"/>
              <a:pathLst>
                <a:path w="2875881" h="2778820">
                  <a:moveTo>
                    <a:pt x="0" y="0"/>
                  </a:moveTo>
                  <a:lnTo>
                    <a:pt x="2875880" y="0"/>
                  </a:lnTo>
                  <a:lnTo>
                    <a:pt x="2875880" y="2778820"/>
                  </a:lnTo>
                  <a:lnTo>
                    <a:pt x="0" y="2778820"/>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grpSp>
      <p:sp>
        <p:nvSpPr>
          <p:cNvPr id="15" name="Freeform 11">
            <a:extLst>
              <a:ext uri="{FF2B5EF4-FFF2-40B4-BE49-F238E27FC236}">
                <a16:creationId xmlns:a16="http://schemas.microsoft.com/office/drawing/2014/main" id="{79CE8918-B94F-AC19-04AE-C5AFABFC50F3}"/>
              </a:ext>
            </a:extLst>
          </p:cNvPr>
          <p:cNvSpPr/>
          <p:nvPr/>
        </p:nvSpPr>
        <p:spPr>
          <a:xfrm rot="-1616693">
            <a:off x="15991528" y="967452"/>
            <a:ext cx="2094517" cy="3756982"/>
          </a:xfrm>
          <a:custGeom>
            <a:avLst/>
            <a:gdLst/>
            <a:ahLst/>
            <a:cxnLst/>
            <a:rect l="l" t="t" r="r" b="b"/>
            <a:pathLst>
              <a:path w="2094517" h="3756982">
                <a:moveTo>
                  <a:pt x="0" y="0"/>
                </a:moveTo>
                <a:lnTo>
                  <a:pt x="2094517" y="0"/>
                </a:lnTo>
                <a:lnTo>
                  <a:pt x="2094517" y="3756982"/>
                </a:lnTo>
                <a:lnTo>
                  <a:pt x="0" y="3756982"/>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sp>
      <p:sp>
        <p:nvSpPr>
          <p:cNvPr id="16" name="Freeform 12">
            <a:extLst>
              <a:ext uri="{FF2B5EF4-FFF2-40B4-BE49-F238E27FC236}">
                <a16:creationId xmlns:a16="http://schemas.microsoft.com/office/drawing/2014/main" id="{C3907782-AD25-3E0B-8322-1279AFC6380C}"/>
              </a:ext>
            </a:extLst>
          </p:cNvPr>
          <p:cNvSpPr/>
          <p:nvPr/>
        </p:nvSpPr>
        <p:spPr>
          <a:xfrm rot="1353883" flipH="1">
            <a:off x="-617908" y="5164367"/>
            <a:ext cx="2094517" cy="3756982"/>
          </a:xfrm>
          <a:custGeom>
            <a:avLst/>
            <a:gdLst/>
            <a:ahLst/>
            <a:cxnLst/>
            <a:rect l="l" t="t" r="r" b="b"/>
            <a:pathLst>
              <a:path w="2094517" h="3756982">
                <a:moveTo>
                  <a:pt x="2094517" y="0"/>
                </a:moveTo>
                <a:lnTo>
                  <a:pt x="0" y="0"/>
                </a:lnTo>
                <a:lnTo>
                  <a:pt x="0" y="3756982"/>
                </a:lnTo>
                <a:lnTo>
                  <a:pt x="2094517" y="3756982"/>
                </a:lnTo>
                <a:lnTo>
                  <a:pt x="2094517" y="0"/>
                </a:lnTo>
                <a:close/>
              </a:path>
            </a:pathLst>
          </a:custGeom>
          <a:blipFill>
            <a:blip r:embed="rId14">
              <a:extLst>
                <a:ext uri="{96DAC541-7B7A-43D3-8B79-37D633B846F1}">
                  <asvg:svgBlip xmlns:asvg="http://schemas.microsoft.com/office/drawing/2016/SVG/main" r:embed="rId15"/>
                </a:ext>
              </a:extLst>
            </a:blip>
            <a:stretch>
              <a:fillRect/>
            </a:stretch>
          </a:blipFill>
        </p:spPr>
      </p:sp>
    </p:spTree>
    <p:extLst>
      <p:ext uri="{BB962C8B-B14F-4D97-AF65-F5344CB8AC3E}">
        <p14:creationId xmlns:p14="http://schemas.microsoft.com/office/powerpoint/2010/main" val="311950345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712F47-9EE3-2F08-F2B8-DFAF5DC0DB3E}"/>
              </a:ext>
            </a:extLst>
          </p:cNvPr>
          <p:cNvSpPr>
            <a:spLocks noGrp="1"/>
          </p:cNvSpPr>
          <p:nvPr>
            <p:ph type="title"/>
          </p:nvPr>
        </p:nvSpPr>
        <p:spPr>
          <a:xfrm>
            <a:off x="2971800" y="411957"/>
            <a:ext cx="12344400" cy="2463291"/>
          </a:xfrm>
        </p:spPr>
        <p:txBody>
          <a:bodyPr>
            <a:noAutofit/>
          </a:bodyPr>
          <a:lstStyle/>
          <a:p>
            <a:r>
              <a:rPr lang="lv-LV" sz="5400" b="1" dirty="0">
                <a:latin typeface="Segoe UI Light" panose="020B0502040204020203" pitchFamily="34" charset="0"/>
                <a:cs typeface="Segoe UI Light" panose="020B0502040204020203" pitchFamily="34" charset="0"/>
              </a:rPr>
              <a:t>Ieskats dienasgrāmatā – eliis.eu</a:t>
            </a:r>
            <a:br>
              <a:rPr lang="lv-LV" sz="5400" b="1" dirty="0">
                <a:latin typeface="Segoe UI Light" panose="020B0502040204020203" pitchFamily="34" charset="0"/>
                <a:cs typeface="Segoe UI Light" panose="020B0502040204020203" pitchFamily="34" charset="0"/>
              </a:rPr>
            </a:br>
            <a:r>
              <a:rPr lang="lv-LV" sz="4200" b="1" dirty="0">
                <a:latin typeface="Segoe UI Light" panose="020B0502040204020203" pitchFamily="34" charset="0"/>
                <a:cs typeface="Segoe UI Light" panose="020B0502040204020203" pitchFamily="34" charset="0"/>
              </a:rPr>
              <a:t>(redzams vecākiem)</a:t>
            </a:r>
            <a:br>
              <a:rPr lang="lv-LV" sz="5400" b="1" dirty="0">
                <a:latin typeface="Segoe UI Light" panose="020B0502040204020203" pitchFamily="34" charset="0"/>
                <a:cs typeface="Segoe UI Light" panose="020B0502040204020203" pitchFamily="34" charset="0"/>
              </a:rPr>
            </a:br>
            <a:r>
              <a:rPr lang="lv-LV" sz="5400" b="1" dirty="0">
                <a:latin typeface="Segoe UI Light" panose="020B0502040204020203" pitchFamily="34" charset="0"/>
                <a:cs typeface="Segoe UI Light" panose="020B0502040204020203" pitchFamily="34" charset="0"/>
              </a:rPr>
              <a:t>nemainīgi katru reizi</a:t>
            </a:r>
            <a:endParaRPr lang="en-US" sz="5400" b="1" dirty="0">
              <a:latin typeface="Segoe UI Light" panose="020B0502040204020203" pitchFamily="34" charset="0"/>
              <a:cs typeface="Segoe UI Light" panose="020B0502040204020203" pitchFamily="34" charset="0"/>
            </a:endParaRPr>
          </a:p>
        </p:txBody>
      </p:sp>
      <p:sp>
        <p:nvSpPr>
          <p:cNvPr id="3" name="Content Placeholder 2">
            <a:extLst>
              <a:ext uri="{FF2B5EF4-FFF2-40B4-BE49-F238E27FC236}">
                <a16:creationId xmlns:a16="http://schemas.microsoft.com/office/drawing/2014/main" id="{5EE3DAC6-C880-4873-E8E3-A4F4AECDA0C1}"/>
              </a:ext>
            </a:extLst>
          </p:cNvPr>
          <p:cNvSpPr>
            <a:spLocks noGrp="1"/>
          </p:cNvSpPr>
          <p:nvPr>
            <p:ph idx="1"/>
          </p:nvPr>
        </p:nvSpPr>
        <p:spPr>
          <a:xfrm>
            <a:off x="2971800" y="2983261"/>
            <a:ext cx="9844608" cy="6788945"/>
          </a:xfrm>
        </p:spPr>
        <p:txBody>
          <a:bodyPr>
            <a:normAutofit fontScale="70000" lnSpcReduction="20000"/>
          </a:bodyPr>
          <a:lstStyle/>
          <a:p>
            <a:pPr marL="0" indent="0">
              <a:buNone/>
            </a:pPr>
            <a:r>
              <a:rPr lang="lv-LV" b="1" dirty="0">
                <a:latin typeface="Segoe UI Light" panose="020B0502040204020203" pitchFamily="34" charset="0"/>
                <a:cs typeface="Segoe UI Light" panose="020B0502040204020203" pitchFamily="34" charset="0"/>
              </a:rPr>
              <a:t>Miofunkcionālie</a:t>
            </a:r>
            <a:r>
              <a:rPr lang="lv-LV" dirty="0">
                <a:latin typeface="Segoe UI Light" panose="020B0502040204020203" pitchFamily="34" charset="0"/>
                <a:cs typeface="Segoe UI Light" panose="020B0502040204020203" pitchFamily="34" charset="0"/>
              </a:rPr>
              <a:t> vingrinājumi.</a:t>
            </a:r>
          </a:p>
          <a:p>
            <a:pPr marL="0" indent="0">
              <a:buNone/>
            </a:pPr>
            <a:r>
              <a:rPr lang="lv-LV" b="1" dirty="0">
                <a:latin typeface="Segoe UI Light" panose="020B0502040204020203" pitchFamily="34" charset="0"/>
                <a:cs typeface="Segoe UI Light" panose="020B0502040204020203" pitchFamily="34" charset="0"/>
              </a:rPr>
              <a:t>Vingrinājumi MĒLES GALA stiprināšanai </a:t>
            </a:r>
            <a:endParaRPr lang="lv-LV" dirty="0">
              <a:latin typeface="Segoe UI Light" panose="020B0502040204020203" pitchFamily="34" charset="0"/>
              <a:cs typeface="Segoe UI Light" panose="020B0502040204020203" pitchFamily="34" charset="0"/>
            </a:endParaRPr>
          </a:p>
          <a:p>
            <a:pPr marL="0" indent="0">
              <a:buNone/>
            </a:pPr>
            <a:r>
              <a:rPr lang="lv-LV" u="sng" dirty="0">
                <a:latin typeface="Segoe UI Light" panose="020B0502040204020203" pitchFamily="34" charset="0"/>
                <a:cs typeface="Segoe UI Light" panose="020B0502040204020203" pitchFamily="34" charset="0"/>
                <a:hlinkClick r:id="rId2"/>
              </a:rPr>
              <a:t>https://www.youtube.com/watch?v=YTc3uK9h0ac</a:t>
            </a:r>
            <a:endParaRPr lang="lv-LV" dirty="0">
              <a:latin typeface="Segoe UI Light" panose="020B0502040204020203" pitchFamily="34" charset="0"/>
              <a:cs typeface="Segoe UI Light" panose="020B0502040204020203" pitchFamily="34" charset="0"/>
            </a:endParaRPr>
          </a:p>
          <a:p>
            <a:pPr marL="0" indent="0">
              <a:buNone/>
            </a:pPr>
            <a:r>
              <a:rPr lang="lv-LV" b="1" dirty="0">
                <a:latin typeface="Segoe UI Light" panose="020B0502040204020203" pitchFamily="34" charset="0"/>
                <a:cs typeface="Segoe UI Light" panose="020B0502040204020203" pitchFamily="34" charset="0"/>
              </a:rPr>
              <a:t>Vingrinājumi svelpeņu un šņāceņu korektai izrunai. </a:t>
            </a:r>
            <a:endParaRPr lang="lv-LV" dirty="0">
              <a:latin typeface="Segoe UI Light" panose="020B0502040204020203" pitchFamily="34" charset="0"/>
              <a:cs typeface="Segoe UI Light" panose="020B0502040204020203" pitchFamily="34" charset="0"/>
            </a:endParaRPr>
          </a:p>
          <a:p>
            <a:pPr marL="0" indent="0">
              <a:buNone/>
            </a:pPr>
            <a:r>
              <a:rPr lang="lv-LV" u="sng" dirty="0">
                <a:latin typeface="Segoe UI Light" panose="020B0502040204020203" pitchFamily="34" charset="0"/>
                <a:cs typeface="Segoe UI Light" panose="020B0502040204020203" pitchFamily="34" charset="0"/>
                <a:hlinkClick r:id="rId3"/>
              </a:rPr>
              <a:t>https://www.youtube.com/watch?v=9phcUeNc8DI</a:t>
            </a:r>
            <a:endParaRPr lang="lv-LV" dirty="0">
              <a:latin typeface="Segoe UI Light" panose="020B0502040204020203" pitchFamily="34" charset="0"/>
              <a:cs typeface="Segoe UI Light" panose="020B0502040204020203" pitchFamily="34" charset="0"/>
            </a:endParaRPr>
          </a:p>
          <a:p>
            <a:pPr marL="0" indent="0">
              <a:buNone/>
            </a:pPr>
            <a:r>
              <a:rPr lang="lv-LV" b="1" dirty="0">
                <a:latin typeface="Segoe UI Light" panose="020B0502040204020203" pitchFamily="34" charset="0"/>
                <a:cs typeface="Segoe UI Light" panose="020B0502040204020203" pitchFamily="34" charset="0"/>
              </a:rPr>
              <a:t>Vingrinājumi R skaņas veidošanai , nostiprināšanai.</a:t>
            </a:r>
            <a:endParaRPr lang="lv-LV" dirty="0">
              <a:latin typeface="Segoe UI Light" panose="020B0502040204020203" pitchFamily="34" charset="0"/>
              <a:cs typeface="Segoe UI Light" panose="020B0502040204020203" pitchFamily="34" charset="0"/>
            </a:endParaRPr>
          </a:p>
          <a:p>
            <a:pPr marL="0" indent="0">
              <a:buNone/>
            </a:pPr>
            <a:r>
              <a:rPr lang="lv-LV" u="sng" dirty="0">
                <a:latin typeface="Segoe UI Light" panose="020B0502040204020203" pitchFamily="34" charset="0"/>
                <a:cs typeface="Segoe UI Light" panose="020B0502040204020203" pitchFamily="34" charset="0"/>
                <a:hlinkClick r:id="rId4"/>
              </a:rPr>
              <a:t>https://www.youtube.com/watch?v=-2qZGGo8cjk</a:t>
            </a:r>
            <a:endParaRPr lang="lv-LV" dirty="0">
              <a:latin typeface="Segoe UI Light" panose="020B0502040204020203" pitchFamily="34" charset="0"/>
              <a:cs typeface="Segoe UI Light" panose="020B0502040204020203" pitchFamily="34" charset="0"/>
            </a:endParaRPr>
          </a:p>
          <a:p>
            <a:pPr marL="0" indent="0">
              <a:buNone/>
            </a:pPr>
            <a:r>
              <a:rPr lang="lv-LV" b="1" dirty="0">
                <a:latin typeface="Segoe UI Light" panose="020B0502040204020203" pitchFamily="34" charset="0"/>
                <a:cs typeface="Segoe UI Light" panose="020B0502040204020203" pitchFamily="34" charset="0"/>
              </a:rPr>
              <a:t>"ELPOJAM DZIĻI!" Elpošanas vingrinājumu komplekss</a:t>
            </a:r>
            <a:endParaRPr lang="lv-LV" dirty="0">
              <a:latin typeface="Segoe UI Light" panose="020B0502040204020203" pitchFamily="34" charset="0"/>
              <a:cs typeface="Segoe UI Light" panose="020B0502040204020203" pitchFamily="34" charset="0"/>
            </a:endParaRPr>
          </a:p>
          <a:p>
            <a:pPr marL="0" indent="0">
              <a:buNone/>
            </a:pPr>
            <a:r>
              <a:rPr lang="lv-LV" u="sng" dirty="0">
                <a:latin typeface="Segoe UI Light" panose="020B0502040204020203" pitchFamily="34" charset="0"/>
                <a:cs typeface="Segoe UI Light" panose="020B0502040204020203" pitchFamily="34" charset="0"/>
                <a:hlinkClick r:id="rId5"/>
              </a:rPr>
              <a:t>https://www.youtube.com/watch?v=vjDrN2t9FMc</a:t>
            </a:r>
            <a:endParaRPr lang="lv-LV" dirty="0">
              <a:latin typeface="Segoe UI Light" panose="020B0502040204020203" pitchFamily="34" charset="0"/>
              <a:cs typeface="Segoe UI Light" panose="020B0502040204020203" pitchFamily="34" charset="0"/>
            </a:endParaRPr>
          </a:p>
          <a:p>
            <a:pPr marL="0" indent="0">
              <a:buNone/>
            </a:pPr>
            <a:r>
              <a:rPr lang="lv-LV" b="1" dirty="0">
                <a:latin typeface="Segoe UI Light" panose="020B0502040204020203" pitchFamily="34" charset="0"/>
                <a:cs typeface="Segoe UI Light" panose="020B0502040204020203" pitchFamily="34" charset="0"/>
              </a:rPr>
              <a:t>Runas elpošanas</a:t>
            </a:r>
            <a:r>
              <a:rPr lang="lv-LV" dirty="0">
                <a:latin typeface="Segoe UI Light" panose="020B0502040204020203" pitchFamily="34" charset="0"/>
                <a:cs typeface="Segoe UI Light" panose="020B0502040204020203" pitchFamily="34" charset="0"/>
              </a:rPr>
              <a:t> vingrinājumi (lai izkoptu runas elpu, dziedam garos patskaņus </a:t>
            </a:r>
            <a:r>
              <a:rPr lang="lv-LV" b="1" dirty="0">
                <a:solidFill>
                  <a:srgbClr val="FF0000"/>
                </a:solidFill>
                <a:latin typeface="Segoe UI Light" panose="020B0502040204020203" pitchFamily="34" charset="0"/>
                <a:cs typeface="Segoe UI Light" panose="020B0502040204020203" pitchFamily="34" charset="0"/>
              </a:rPr>
              <a:t>Ā Ē Ī Ō Ū</a:t>
            </a:r>
            <a:r>
              <a:rPr lang="lv-LV" b="1" dirty="0">
                <a:latin typeface="Segoe UI Light" panose="020B0502040204020203" pitchFamily="34" charset="0"/>
                <a:cs typeface="Segoe UI Light" panose="020B0502040204020203" pitchFamily="34" charset="0"/>
              </a:rPr>
              <a:t> )</a:t>
            </a:r>
            <a:endParaRPr lang="lv-LV" dirty="0">
              <a:latin typeface="Segoe UI Light" panose="020B0502040204020203" pitchFamily="34" charset="0"/>
              <a:cs typeface="Segoe UI Light" panose="020B0502040204020203" pitchFamily="34" charset="0"/>
            </a:endParaRPr>
          </a:p>
          <a:p>
            <a:pPr marL="0" indent="0">
              <a:buNone/>
            </a:pPr>
            <a:r>
              <a:rPr lang="lv-LV" dirty="0">
                <a:latin typeface="Segoe UI Light" panose="020B0502040204020203" pitchFamily="34" charset="0"/>
                <a:cs typeface="Segoe UI Light" panose="020B0502040204020203" pitchFamily="34" charset="0"/>
              </a:rPr>
              <a:t>Kur gan tu biji ?</a:t>
            </a:r>
          </a:p>
          <a:p>
            <a:pPr marL="0" indent="0">
              <a:buNone/>
            </a:pPr>
            <a:r>
              <a:rPr lang="lv-LV" dirty="0">
                <a:latin typeface="Segoe UI Light" panose="020B0502040204020203" pitchFamily="34" charset="0"/>
                <a:cs typeface="Segoe UI Light" panose="020B0502040204020203" pitchFamily="34" charset="0"/>
              </a:rPr>
              <a:t>Pirkstiņ, pirkstiņ, kur gan tu biji?</a:t>
            </a:r>
          </a:p>
          <a:p>
            <a:pPr marL="0" indent="0">
              <a:buNone/>
            </a:pPr>
            <a:r>
              <a:rPr lang="lv-LV" dirty="0">
                <a:latin typeface="Segoe UI Light" panose="020B0502040204020203" pitchFamily="34" charset="0"/>
                <a:cs typeface="Segoe UI Light" panose="020B0502040204020203" pitchFamily="34" charset="0"/>
              </a:rPr>
              <a:t>Ar brāļiem mežā staigāju,</a:t>
            </a:r>
          </a:p>
          <a:p>
            <a:pPr marL="0" indent="0">
              <a:buNone/>
            </a:pPr>
            <a:r>
              <a:rPr lang="lv-LV" dirty="0">
                <a:latin typeface="Segoe UI Light" panose="020B0502040204020203" pitchFamily="34" charset="0"/>
                <a:cs typeface="Segoe UI Light" panose="020B0502040204020203" pitchFamily="34" charset="0"/>
              </a:rPr>
              <a:t>Ar brāļiem putru vārīju,</a:t>
            </a:r>
          </a:p>
          <a:p>
            <a:pPr marL="0" indent="0">
              <a:buNone/>
            </a:pPr>
            <a:r>
              <a:rPr lang="lv-LV" dirty="0">
                <a:latin typeface="Segoe UI Light" panose="020B0502040204020203" pitchFamily="34" charset="0"/>
                <a:cs typeface="Segoe UI Light" panose="020B0502040204020203" pitchFamily="34" charset="0"/>
              </a:rPr>
              <a:t>Ar brāļiem putru apēdu.</a:t>
            </a:r>
          </a:p>
          <a:p>
            <a:pPr marL="0" indent="0">
              <a:buNone/>
            </a:pPr>
            <a:r>
              <a:rPr lang="lv-LV" dirty="0">
                <a:latin typeface="Segoe UI Light" panose="020B0502040204020203" pitchFamily="34" charset="0"/>
                <a:cs typeface="Segoe UI Light" panose="020B0502040204020203" pitchFamily="34" charset="0"/>
              </a:rPr>
              <a:t>Tad brāļi sūnās apsēdās,</a:t>
            </a:r>
          </a:p>
          <a:p>
            <a:pPr marL="0" indent="0">
              <a:buNone/>
            </a:pPr>
            <a:r>
              <a:rPr lang="lv-LV" dirty="0">
                <a:latin typeface="Segoe UI Light" panose="020B0502040204020203" pitchFamily="34" charset="0"/>
                <a:cs typeface="Segoe UI Light" panose="020B0502040204020203" pitchFamily="34" charset="0"/>
              </a:rPr>
              <a:t>Un visi mīļi runājās.</a:t>
            </a:r>
          </a:p>
          <a:p>
            <a:pPr marL="0" indent="0">
              <a:buNone/>
            </a:pPr>
            <a:r>
              <a:rPr lang="lv-LV" dirty="0">
                <a:latin typeface="Segoe UI Light" panose="020B0502040204020203" pitchFamily="34" charset="0"/>
                <a:cs typeface="Segoe UI Light" panose="020B0502040204020203" pitchFamily="34" charset="0"/>
              </a:rPr>
              <a:t>(E.Kosinova)</a:t>
            </a:r>
          </a:p>
          <a:p>
            <a:pPr marL="0" indent="0">
              <a:buNone/>
            </a:pPr>
            <a:r>
              <a:rPr lang="lv-LV" b="1" dirty="0">
                <a:latin typeface="Segoe UI Light" panose="020B0502040204020203" pitchFamily="34" charset="0"/>
                <a:cs typeface="Segoe UI Light" panose="020B0502040204020203" pitchFamily="34" charset="0"/>
              </a:rPr>
              <a:t>"Pasaka </a:t>
            </a:r>
            <a:r>
              <a:rPr lang="lv-LV" dirty="0">
                <a:latin typeface="Segoe UI Light" panose="020B0502040204020203" pitchFamily="34" charset="0"/>
                <a:cs typeface="Segoe UI Light" panose="020B0502040204020203" pitchFamily="34" charset="0"/>
              </a:rPr>
              <a:t>par mēļīti."</a:t>
            </a:r>
          </a:p>
        </p:txBody>
      </p:sp>
      <p:sp>
        <p:nvSpPr>
          <p:cNvPr id="4" name="Freeform 13">
            <a:extLst>
              <a:ext uri="{FF2B5EF4-FFF2-40B4-BE49-F238E27FC236}">
                <a16:creationId xmlns:a16="http://schemas.microsoft.com/office/drawing/2014/main" id="{BAAE5D76-D27C-95A6-CE8E-8B2701DBEBA6}"/>
              </a:ext>
            </a:extLst>
          </p:cNvPr>
          <p:cNvSpPr/>
          <p:nvPr/>
        </p:nvSpPr>
        <p:spPr>
          <a:xfrm rot="2443776">
            <a:off x="-3533271" y="-2952704"/>
            <a:ext cx="6090326" cy="5734260"/>
          </a:xfrm>
          <a:custGeom>
            <a:avLst/>
            <a:gdLst/>
            <a:ahLst/>
            <a:cxnLst/>
            <a:rect l="l" t="t" r="r" b="b"/>
            <a:pathLst>
              <a:path w="6090326" h="5734260">
                <a:moveTo>
                  <a:pt x="0" y="0"/>
                </a:moveTo>
                <a:lnTo>
                  <a:pt x="6090326" y="0"/>
                </a:lnTo>
                <a:lnTo>
                  <a:pt x="6090326" y="5734260"/>
                </a:lnTo>
                <a:lnTo>
                  <a:pt x="0" y="5734260"/>
                </a:lnTo>
                <a:lnTo>
                  <a:pt x="0" y="0"/>
                </a:lnTo>
                <a:close/>
              </a:path>
            </a:pathLst>
          </a:custGeom>
          <a:blipFill>
            <a:blip r:embed="rId6"/>
            <a:stretch>
              <a:fillRect/>
            </a:stretch>
          </a:blipFill>
        </p:spPr>
      </p:sp>
      <p:sp>
        <p:nvSpPr>
          <p:cNvPr id="5" name="Freeform 2">
            <a:extLst>
              <a:ext uri="{FF2B5EF4-FFF2-40B4-BE49-F238E27FC236}">
                <a16:creationId xmlns:a16="http://schemas.microsoft.com/office/drawing/2014/main" id="{E6EF32BF-8B7C-9546-B4BA-0D307DDAB141}"/>
              </a:ext>
            </a:extLst>
          </p:cNvPr>
          <p:cNvSpPr/>
          <p:nvPr/>
        </p:nvSpPr>
        <p:spPr>
          <a:xfrm rot="-2700000">
            <a:off x="13645788" y="-3017577"/>
            <a:ext cx="16322154" cy="16322154"/>
          </a:xfrm>
          <a:custGeom>
            <a:avLst/>
            <a:gdLst/>
            <a:ahLst/>
            <a:cxnLst/>
            <a:rect l="l" t="t" r="r" b="b"/>
            <a:pathLst>
              <a:path w="16322154" h="16322154">
                <a:moveTo>
                  <a:pt x="0" y="0"/>
                </a:moveTo>
                <a:lnTo>
                  <a:pt x="16322154" y="0"/>
                </a:lnTo>
                <a:lnTo>
                  <a:pt x="16322154" y="16322154"/>
                </a:lnTo>
                <a:lnTo>
                  <a:pt x="0" y="16322154"/>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6" name="Freeform 3">
            <a:extLst>
              <a:ext uri="{FF2B5EF4-FFF2-40B4-BE49-F238E27FC236}">
                <a16:creationId xmlns:a16="http://schemas.microsoft.com/office/drawing/2014/main" id="{F6269CDC-7745-A79E-67BF-70ADF27CAEB0}"/>
              </a:ext>
            </a:extLst>
          </p:cNvPr>
          <p:cNvSpPr/>
          <p:nvPr/>
        </p:nvSpPr>
        <p:spPr>
          <a:xfrm rot="-8439967">
            <a:off x="-2061474" y="2094864"/>
            <a:ext cx="3494091" cy="6352892"/>
          </a:xfrm>
          <a:custGeom>
            <a:avLst/>
            <a:gdLst/>
            <a:ahLst/>
            <a:cxnLst/>
            <a:rect l="l" t="t" r="r" b="b"/>
            <a:pathLst>
              <a:path w="3494091" h="6352892">
                <a:moveTo>
                  <a:pt x="0" y="0"/>
                </a:moveTo>
                <a:lnTo>
                  <a:pt x="3494090" y="0"/>
                </a:lnTo>
                <a:lnTo>
                  <a:pt x="3494090" y="6352892"/>
                </a:lnTo>
                <a:lnTo>
                  <a:pt x="0" y="6352892"/>
                </a:lnTo>
                <a:lnTo>
                  <a:pt x="0" y="0"/>
                </a:lnTo>
                <a:close/>
              </a:path>
            </a:pathLst>
          </a:custGeom>
          <a:blipFill>
            <a:blip r:embed="rId9">
              <a:extLst>
                <a:ext uri="{96DAC541-7B7A-43D3-8B79-37D633B846F1}">
                  <asvg:svgBlip xmlns:asvg="http://schemas.microsoft.com/office/drawing/2016/SVG/main" r:embed="rId10"/>
                </a:ext>
              </a:extLst>
            </a:blip>
            <a:stretch>
              <a:fillRect/>
            </a:stretch>
          </a:blipFill>
          <a:ln cap="sq">
            <a:noFill/>
            <a:prstDash val="solid"/>
            <a:miter/>
          </a:ln>
        </p:spPr>
      </p:sp>
      <p:grpSp>
        <p:nvGrpSpPr>
          <p:cNvPr id="7" name="Group 5">
            <a:extLst>
              <a:ext uri="{FF2B5EF4-FFF2-40B4-BE49-F238E27FC236}">
                <a16:creationId xmlns:a16="http://schemas.microsoft.com/office/drawing/2014/main" id="{807F0D2C-4C3C-45F3-EC63-C9262CC209AB}"/>
              </a:ext>
            </a:extLst>
          </p:cNvPr>
          <p:cNvGrpSpPr/>
          <p:nvPr/>
        </p:nvGrpSpPr>
        <p:grpSpPr>
          <a:xfrm>
            <a:off x="-488108" y="8043903"/>
            <a:ext cx="2464771" cy="3336085"/>
            <a:chOff x="0" y="0"/>
            <a:chExt cx="3286362" cy="4448113"/>
          </a:xfrm>
        </p:grpSpPr>
        <p:sp>
          <p:nvSpPr>
            <p:cNvPr id="8" name="Freeform 6">
              <a:extLst>
                <a:ext uri="{FF2B5EF4-FFF2-40B4-BE49-F238E27FC236}">
                  <a16:creationId xmlns:a16="http://schemas.microsoft.com/office/drawing/2014/main" id="{EC2D04B8-2057-9F13-0FCA-8D4E79B6CDF7}"/>
                </a:ext>
              </a:extLst>
            </p:cNvPr>
            <p:cNvSpPr/>
            <p:nvPr/>
          </p:nvSpPr>
          <p:spPr>
            <a:xfrm>
              <a:off x="387734" y="0"/>
              <a:ext cx="2833173" cy="2737554"/>
            </a:xfrm>
            <a:custGeom>
              <a:avLst/>
              <a:gdLst/>
              <a:ahLst/>
              <a:cxnLst/>
              <a:rect l="l" t="t" r="r" b="b"/>
              <a:pathLst>
                <a:path w="2833173" h="2737554">
                  <a:moveTo>
                    <a:pt x="0" y="0"/>
                  </a:moveTo>
                  <a:lnTo>
                    <a:pt x="2833173" y="0"/>
                  </a:lnTo>
                  <a:lnTo>
                    <a:pt x="2833173" y="2737554"/>
                  </a:lnTo>
                  <a:lnTo>
                    <a:pt x="0" y="2737554"/>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sp>
        <p:sp>
          <p:nvSpPr>
            <p:cNvPr id="9" name="Freeform 7">
              <a:extLst>
                <a:ext uri="{FF2B5EF4-FFF2-40B4-BE49-F238E27FC236}">
                  <a16:creationId xmlns:a16="http://schemas.microsoft.com/office/drawing/2014/main" id="{A3370D10-0FD9-B142-A604-C4E855F05FEF}"/>
                </a:ext>
              </a:extLst>
            </p:cNvPr>
            <p:cNvSpPr/>
            <p:nvPr/>
          </p:nvSpPr>
          <p:spPr>
            <a:xfrm rot="2903305">
              <a:off x="458059" y="1656465"/>
              <a:ext cx="2370244" cy="2290248"/>
            </a:xfrm>
            <a:custGeom>
              <a:avLst/>
              <a:gdLst/>
              <a:ahLst/>
              <a:cxnLst/>
              <a:rect l="l" t="t" r="r" b="b"/>
              <a:pathLst>
                <a:path w="2370244" h="2290248">
                  <a:moveTo>
                    <a:pt x="0" y="0"/>
                  </a:moveTo>
                  <a:lnTo>
                    <a:pt x="2370244" y="0"/>
                  </a:lnTo>
                  <a:lnTo>
                    <a:pt x="2370244" y="2290248"/>
                  </a:lnTo>
                  <a:lnTo>
                    <a:pt x="0" y="2290248"/>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sp>
      </p:grpSp>
      <p:grpSp>
        <p:nvGrpSpPr>
          <p:cNvPr id="10" name="Group 8">
            <a:extLst>
              <a:ext uri="{FF2B5EF4-FFF2-40B4-BE49-F238E27FC236}">
                <a16:creationId xmlns:a16="http://schemas.microsoft.com/office/drawing/2014/main" id="{2A01BB2B-3CDF-192C-C347-BBAB7EDE5461}"/>
              </a:ext>
            </a:extLst>
          </p:cNvPr>
          <p:cNvGrpSpPr/>
          <p:nvPr/>
        </p:nvGrpSpPr>
        <p:grpSpPr>
          <a:xfrm rot="-10655737">
            <a:off x="15599879" y="-1262767"/>
            <a:ext cx="2990573" cy="4047761"/>
            <a:chOff x="0" y="0"/>
            <a:chExt cx="3987430" cy="5397015"/>
          </a:xfrm>
        </p:grpSpPr>
        <p:sp>
          <p:nvSpPr>
            <p:cNvPr id="11" name="Freeform 9">
              <a:extLst>
                <a:ext uri="{FF2B5EF4-FFF2-40B4-BE49-F238E27FC236}">
                  <a16:creationId xmlns:a16="http://schemas.microsoft.com/office/drawing/2014/main" id="{8C774AB7-D3E0-F4AA-5ECE-B58F70699137}"/>
                </a:ext>
              </a:extLst>
            </p:cNvPr>
            <p:cNvSpPr/>
            <p:nvPr/>
          </p:nvSpPr>
          <p:spPr>
            <a:xfrm>
              <a:off x="470448" y="0"/>
              <a:ext cx="3437565" cy="3321547"/>
            </a:xfrm>
            <a:custGeom>
              <a:avLst/>
              <a:gdLst/>
              <a:ahLst/>
              <a:cxnLst/>
              <a:rect l="l" t="t" r="r" b="b"/>
              <a:pathLst>
                <a:path w="3437565" h="3321547">
                  <a:moveTo>
                    <a:pt x="0" y="0"/>
                  </a:moveTo>
                  <a:lnTo>
                    <a:pt x="3437565" y="0"/>
                  </a:lnTo>
                  <a:lnTo>
                    <a:pt x="3437565" y="3321547"/>
                  </a:lnTo>
                  <a:lnTo>
                    <a:pt x="0" y="3321547"/>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sp>
        <p:sp>
          <p:nvSpPr>
            <p:cNvPr id="12" name="Freeform 10">
              <a:extLst>
                <a:ext uri="{FF2B5EF4-FFF2-40B4-BE49-F238E27FC236}">
                  <a16:creationId xmlns:a16="http://schemas.microsoft.com/office/drawing/2014/main" id="{3955B070-FB6E-78BB-6F07-CA57EABD7084}"/>
                </a:ext>
              </a:extLst>
            </p:cNvPr>
            <p:cNvSpPr/>
            <p:nvPr/>
          </p:nvSpPr>
          <p:spPr>
            <a:xfrm rot="2903305">
              <a:off x="555775" y="2009833"/>
              <a:ext cx="2875881" cy="2778820"/>
            </a:xfrm>
            <a:custGeom>
              <a:avLst/>
              <a:gdLst/>
              <a:ahLst/>
              <a:cxnLst/>
              <a:rect l="l" t="t" r="r" b="b"/>
              <a:pathLst>
                <a:path w="2875881" h="2778820">
                  <a:moveTo>
                    <a:pt x="0" y="0"/>
                  </a:moveTo>
                  <a:lnTo>
                    <a:pt x="2875880" y="0"/>
                  </a:lnTo>
                  <a:lnTo>
                    <a:pt x="2875880" y="2778820"/>
                  </a:lnTo>
                  <a:lnTo>
                    <a:pt x="0" y="2778820"/>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sp>
      </p:grpSp>
      <p:sp>
        <p:nvSpPr>
          <p:cNvPr id="13" name="Freeform 11">
            <a:extLst>
              <a:ext uri="{FF2B5EF4-FFF2-40B4-BE49-F238E27FC236}">
                <a16:creationId xmlns:a16="http://schemas.microsoft.com/office/drawing/2014/main" id="{A207390B-DC5B-BDA4-3442-520B60441428}"/>
              </a:ext>
            </a:extLst>
          </p:cNvPr>
          <p:cNvSpPr/>
          <p:nvPr/>
        </p:nvSpPr>
        <p:spPr>
          <a:xfrm rot="-1616693">
            <a:off x="15991528" y="967452"/>
            <a:ext cx="2094517" cy="3756982"/>
          </a:xfrm>
          <a:custGeom>
            <a:avLst/>
            <a:gdLst/>
            <a:ahLst/>
            <a:cxnLst/>
            <a:rect l="l" t="t" r="r" b="b"/>
            <a:pathLst>
              <a:path w="2094517" h="3756982">
                <a:moveTo>
                  <a:pt x="0" y="0"/>
                </a:moveTo>
                <a:lnTo>
                  <a:pt x="2094517" y="0"/>
                </a:lnTo>
                <a:lnTo>
                  <a:pt x="2094517" y="3756982"/>
                </a:lnTo>
                <a:lnTo>
                  <a:pt x="0" y="3756982"/>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sp>
      <p:sp>
        <p:nvSpPr>
          <p:cNvPr id="14" name="Freeform 12">
            <a:extLst>
              <a:ext uri="{FF2B5EF4-FFF2-40B4-BE49-F238E27FC236}">
                <a16:creationId xmlns:a16="http://schemas.microsoft.com/office/drawing/2014/main" id="{ABB87822-AB6C-8338-787F-9AD2225BE348}"/>
              </a:ext>
            </a:extLst>
          </p:cNvPr>
          <p:cNvSpPr/>
          <p:nvPr/>
        </p:nvSpPr>
        <p:spPr>
          <a:xfrm rot="1353883" flipH="1">
            <a:off x="-617908" y="5164367"/>
            <a:ext cx="2094517" cy="3756982"/>
          </a:xfrm>
          <a:custGeom>
            <a:avLst/>
            <a:gdLst/>
            <a:ahLst/>
            <a:cxnLst/>
            <a:rect l="l" t="t" r="r" b="b"/>
            <a:pathLst>
              <a:path w="2094517" h="3756982">
                <a:moveTo>
                  <a:pt x="2094517" y="0"/>
                </a:moveTo>
                <a:lnTo>
                  <a:pt x="0" y="0"/>
                </a:lnTo>
                <a:lnTo>
                  <a:pt x="0" y="3756982"/>
                </a:lnTo>
                <a:lnTo>
                  <a:pt x="2094517" y="3756982"/>
                </a:lnTo>
                <a:lnTo>
                  <a:pt x="2094517" y="0"/>
                </a:lnTo>
                <a:close/>
              </a:path>
            </a:pathLst>
          </a:custGeom>
          <a:blipFill>
            <a:blip r:embed="rId17">
              <a:extLst>
                <a:ext uri="{96DAC541-7B7A-43D3-8B79-37D633B846F1}">
                  <asvg:svgBlip xmlns:asvg="http://schemas.microsoft.com/office/drawing/2016/SVG/main" r:embed="rId18"/>
                </a:ext>
              </a:extLst>
            </a:blip>
            <a:stretch>
              <a:fillRect/>
            </a:stretch>
          </a:blipFill>
        </p:spPr>
      </p:sp>
    </p:spTree>
    <p:extLst>
      <p:ext uri="{BB962C8B-B14F-4D97-AF65-F5344CB8AC3E}">
        <p14:creationId xmlns:p14="http://schemas.microsoft.com/office/powerpoint/2010/main" val="1934721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727E92-75C1-801C-B33C-7A071E10D5DA}"/>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8093F8E-E6D9-20D0-4537-0A51E91DCB98}"/>
              </a:ext>
            </a:extLst>
          </p:cNvPr>
          <p:cNvSpPr>
            <a:spLocks noGrp="1"/>
          </p:cNvSpPr>
          <p:nvPr>
            <p:ph idx="1"/>
          </p:nvPr>
        </p:nvSpPr>
        <p:spPr>
          <a:xfrm>
            <a:off x="2399945" y="4318199"/>
            <a:ext cx="6203996" cy="5968802"/>
          </a:xfrm>
        </p:spPr>
        <p:txBody>
          <a:bodyPr>
            <a:normAutofit lnSpcReduction="10000"/>
          </a:bodyPr>
          <a:lstStyle/>
          <a:p>
            <a:pPr marL="0" indent="0">
              <a:buNone/>
            </a:pPr>
            <a:r>
              <a:rPr lang="lv-LV" sz="2100" b="1" dirty="0">
                <a:latin typeface="Segoe UI Light" panose="020B0502040204020203" pitchFamily="34" charset="0"/>
                <a:cs typeface="Segoe UI Light" panose="020B0502040204020203" pitchFamily="34" charset="0"/>
              </a:rPr>
              <a:t>Mācās iztaktēt patskaņus!</a:t>
            </a:r>
            <a:r>
              <a:rPr lang="lv-LV" sz="2100" dirty="0">
                <a:latin typeface="Segoe UI Light" panose="020B0502040204020203" pitchFamily="34" charset="0"/>
                <a:cs typeface="Segoe UI Light" panose="020B0502040204020203" pitchFamily="34" charset="0"/>
              </a:rPr>
              <a:t>( Ar dūrīti pret galdu – </a:t>
            </a:r>
          </a:p>
          <a:p>
            <a:pPr marL="0" indent="0">
              <a:buNone/>
            </a:pPr>
            <a:r>
              <a:rPr lang="lv-LV" sz="2100" dirty="0">
                <a:latin typeface="Segoe UI Light" panose="020B0502040204020203" pitchFamily="34" charset="0"/>
                <a:cs typeface="Segoe UI Light" panose="020B0502040204020203" pitchFamily="34" charset="0"/>
              </a:rPr>
              <a:t>īsa skaņa </a:t>
            </a:r>
            <a:r>
              <a:rPr lang="lv-LV" sz="2100" b="1" dirty="0">
                <a:solidFill>
                  <a:srgbClr val="FF0000"/>
                </a:solidFill>
                <a:latin typeface="Segoe UI Light" panose="020B0502040204020203" pitchFamily="34" charset="0"/>
                <a:cs typeface="Segoe UI Light" panose="020B0502040204020203" pitchFamily="34" charset="0"/>
              </a:rPr>
              <a:t>A E I U O</a:t>
            </a:r>
            <a:r>
              <a:rPr lang="lv-LV" sz="2100" b="1" dirty="0">
                <a:latin typeface="Segoe UI Light" panose="020B0502040204020203" pitchFamily="34" charset="0"/>
                <a:cs typeface="Segoe UI Light" panose="020B0502040204020203" pitchFamily="34" charset="0"/>
              </a:rPr>
              <a:t> </a:t>
            </a:r>
            <a:r>
              <a:rPr lang="lv-LV" sz="2100" dirty="0">
                <a:latin typeface="Segoe UI Light" panose="020B0502040204020203" pitchFamily="34" charset="0"/>
                <a:cs typeface="Segoe UI Light" panose="020B0502040204020203" pitchFamily="34" charset="0"/>
              </a:rPr>
              <a:t> , </a:t>
            </a:r>
          </a:p>
          <a:p>
            <a:pPr marL="0" indent="0">
              <a:buNone/>
            </a:pPr>
            <a:r>
              <a:rPr lang="lv-LV" sz="2100" dirty="0">
                <a:latin typeface="Segoe UI Light" panose="020B0502040204020203" pitchFamily="34" charset="0"/>
                <a:cs typeface="Segoe UI Light" panose="020B0502040204020203" pitchFamily="34" charset="0"/>
              </a:rPr>
              <a:t>ar plaukstu no sevis uz sāniem - gara skaņa </a:t>
            </a:r>
            <a:r>
              <a:rPr lang="lv-LV" sz="2100" b="1" dirty="0">
                <a:solidFill>
                  <a:srgbClr val="FF0000"/>
                </a:solidFill>
                <a:latin typeface="Segoe UI Light" panose="020B0502040204020203" pitchFamily="34" charset="0"/>
                <a:cs typeface="Segoe UI Light" panose="020B0502040204020203" pitchFamily="34" charset="0"/>
              </a:rPr>
              <a:t>Ā Ē Ī Ō Ū</a:t>
            </a:r>
            <a:r>
              <a:rPr lang="lv-LV" sz="2100" dirty="0">
                <a:latin typeface="Segoe UI Light" panose="020B0502040204020203" pitchFamily="34" charset="0"/>
                <a:cs typeface="Segoe UI Light" panose="020B0502040204020203" pitchFamily="34" charset="0"/>
              </a:rPr>
              <a:t> .)</a:t>
            </a:r>
          </a:p>
          <a:p>
            <a:pPr marL="0" indent="0">
              <a:buNone/>
            </a:pPr>
            <a:r>
              <a:rPr lang="lv-LV" sz="2100" b="1" dirty="0">
                <a:latin typeface="Segoe UI Light" panose="020B0502040204020203" pitchFamily="34" charset="0"/>
                <a:cs typeface="Segoe UI Light" panose="020B0502040204020203" pitchFamily="34" charset="0"/>
              </a:rPr>
              <a:t>Veido stāstu, </a:t>
            </a:r>
            <a:r>
              <a:rPr lang="lv-LV" sz="2100" dirty="0">
                <a:latin typeface="Segoe UI Light" panose="020B0502040204020203" pitchFamily="34" charset="0"/>
                <a:cs typeface="Segoe UI Light" panose="020B0502040204020203" pitchFamily="34" charset="0"/>
              </a:rPr>
              <a:t>izmantojot kartīšu materiālu "Dzīve bez izsmiekla"</a:t>
            </a:r>
          </a:p>
          <a:p>
            <a:pPr marL="0" indent="0">
              <a:buNone/>
            </a:pPr>
            <a:r>
              <a:rPr lang="lv-LV" sz="2100" b="1" dirty="0">
                <a:latin typeface="Segoe UI Light" panose="020B0502040204020203" pitchFamily="34" charset="0"/>
                <a:cs typeface="Segoe UI Light" panose="020B0502040204020203" pitchFamily="34" charset="0"/>
              </a:rPr>
              <a:t>2.5 - 6 gadīgie bērni</a:t>
            </a:r>
            <a:endParaRPr lang="lv-LV" sz="2100" dirty="0">
              <a:latin typeface="Segoe UI Light" panose="020B0502040204020203" pitchFamily="34" charset="0"/>
              <a:cs typeface="Segoe UI Light" panose="020B0502040204020203" pitchFamily="34" charset="0"/>
            </a:endParaRPr>
          </a:p>
          <a:p>
            <a:pPr marL="0" indent="0">
              <a:buNone/>
            </a:pPr>
            <a:r>
              <a:rPr lang="lv-LV" sz="2100" b="1" dirty="0">
                <a:latin typeface="Segoe UI Light" panose="020B0502040204020203" pitchFamily="34" charset="0"/>
                <a:cs typeface="Segoe UI Light" panose="020B0502040204020203" pitchFamily="34" charset="0"/>
              </a:rPr>
              <a:t>Mācību un pārbaudes uzdevumi 5-6 gadus veciem bērniem</a:t>
            </a:r>
            <a:r>
              <a:rPr lang="lv-LV" sz="2100" dirty="0">
                <a:latin typeface="Segoe UI Light" panose="020B0502040204020203" pitchFamily="34" charset="0"/>
                <a:cs typeface="Segoe UI Light" panose="020B0502040204020203" pitchFamily="34" charset="0"/>
              </a:rPr>
              <a:t> (GARAJOS ZIEMAS VAKAROS 6 Pasaku laiks)</a:t>
            </a:r>
          </a:p>
          <a:p>
            <a:pPr marL="0" indent="0">
              <a:buNone/>
            </a:pPr>
            <a:r>
              <a:rPr lang="lv-LV" sz="2100" u="sng" dirty="0">
                <a:latin typeface="Segoe UI Light" panose="020B0502040204020203" pitchFamily="34" charset="0"/>
                <a:cs typeface="Segoe UI Light" panose="020B0502040204020203" pitchFamily="34" charset="0"/>
                <a:hlinkClick r:id="rId2"/>
              </a:rPr>
              <a:t>https://maciunmacies.valoda.lv/speles/digitals-macibu-materials-macibu-un-parbaudes-uzdevumi-5-6-gadus-veciem-diasporas-skoleniem/</a:t>
            </a:r>
            <a:endParaRPr lang="lv-LV" sz="2100" dirty="0">
              <a:latin typeface="Segoe UI Light" panose="020B0502040204020203" pitchFamily="34" charset="0"/>
              <a:cs typeface="Segoe UI Light" panose="020B0502040204020203" pitchFamily="34" charset="0"/>
            </a:endParaRPr>
          </a:p>
          <a:p>
            <a:pPr marL="0" indent="0">
              <a:buNone/>
            </a:pPr>
            <a:r>
              <a:rPr lang="lv-LV" sz="2100" b="1" dirty="0">
                <a:latin typeface="Segoe UI Light" panose="020B0502040204020203" pitchFamily="34" charset="0"/>
                <a:cs typeface="Segoe UI Light" panose="020B0502040204020203" pitchFamily="34" charset="0"/>
              </a:rPr>
              <a:t>Pildot uzdevumus, bērni bagātinās savu vārdu krājumu, pilnveidos klausīšanās, rakstīšanas un lasīšanas prasmi. </a:t>
            </a:r>
            <a:endParaRPr lang="lv-LV" sz="2100" dirty="0">
              <a:latin typeface="Segoe UI Light" panose="020B0502040204020203" pitchFamily="34" charset="0"/>
              <a:cs typeface="Segoe UI Light" panose="020B0502040204020203" pitchFamily="34" charset="0"/>
            </a:endParaRPr>
          </a:p>
          <a:p>
            <a:pPr marL="0" indent="0">
              <a:buNone/>
            </a:pPr>
            <a:r>
              <a:rPr lang="lv-LV" sz="2100" b="1" dirty="0">
                <a:latin typeface="Segoe UI Light" panose="020B0502040204020203" pitchFamily="34" charset="0"/>
                <a:cs typeface="Segoe UI Light" panose="020B0502040204020203" pitchFamily="34" charset="0"/>
              </a:rPr>
              <a:t>Saklausi, kas skanēja !</a:t>
            </a:r>
            <a:r>
              <a:rPr lang="lv-LV" sz="2100" dirty="0">
                <a:latin typeface="Segoe UI Light" panose="020B0502040204020203" pitchFamily="34" charset="0"/>
                <a:cs typeface="Segoe UI Light" panose="020B0502040204020203" pitchFamily="34" charset="0"/>
              </a:rPr>
              <a:t>( Bērns parāda/uzraksta burtu atbilstīgu dzirdētajai skaņai.)</a:t>
            </a:r>
          </a:p>
        </p:txBody>
      </p:sp>
      <p:sp>
        <p:nvSpPr>
          <p:cNvPr id="4" name="Title 1">
            <a:extLst>
              <a:ext uri="{FF2B5EF4-FFF2-40B4-BE49-F238E27FC236}">
                <a16:creationId xmlns:a16="http://schemas.microsoft.com/office/drawing/2014/main" id="{D62AD4B1-50AF-3C6C-4311-BF259DBDD839}"/>
              </a:ext>
            </a:extLst>
          </p:cNvPr>
          <p:cNvSpPr txBox="1">
            <a:spLocks/>
          </p:cNvSpPr>
          <p:nvPr/>
        </p:nvSpPr>
        <p:spPr>
          <a:xfrm>
            <a:off x="2771292" y="498984"/>
            <a:ext cx="12344400" cy="1728192"/>
          </a:xfrm>
          <a:prstGeom prst="rect">
            <a:avLst/>
          </a:prstGeom>
        </p:spPr>
        <p:txBody>
          <a:bodyPr vert="horz" lIns="137160" tIns="68580" rIns="137160" bIns="6858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lv-LV" sz="4200" b="1" dirty="0">
                <a:latin typeface="Segoe UI Light" panose="020B0502040204020203" pitchFamily="34" charset="0"/>
                <a:cs typeface="Segoe UI Light" panose="020B0502040204020203" pitchFamily="34" charset="0"/>
              </a:rPr>
              <a:t>Ieskats dienasgrāmatā – eliis.eu</a:t>
            </a:r>
            <a:br>
              <a:rPr lang="lv-LV" sz="4200" b="1" dirty="0">
                <a:latin typeface="Segoe UI Light" panose="020B0502040204020203" pitchFamily="34" charset="0"/>
                <a:cs typeface="Segoe UI Light" panose="020B0502040204020203" pitchFamily="34" charset="0"/>
              </a:rPr>
            </a:br>
            <a:r>
              <a:rPr lang="lv-LV" sz="3000" b="1" dirty="0">
                <a:latin typeface="Segoe UI Light" panose="020B0502040204020203" pitchFamily="34" charset="0"/>
                <a:cs typeface="Segoe UI Light" panose="020B0502040204020203" pitchFamily="34" charset="0"/>
              </a:rPr>
              <a:t>(redzams vecākiem)</a:t>
            </a:r>
            <a:br>
              <a:rPr lang="lv-LV" sz="4200" b="1" dirty="0">
                <a:latin typeface="Segoe UI Light" panose="020B0502040204020203" pitchFamily="34" charset="0"/>
                <a:cs typeface="Segoe UI Light" panose="020B0502040204020203" pitchFamily="34" charset="0"/>
              </a:rPr>
            </a:br>
            <a:r>
              <a:rPr lang="lv-LV" sz="4200" b="1" dirty="0">
                <a:latin typeface="Segoe UI Light" panose="020B0502040204020203" pitchFamily="34" charset="0"/>
                <a:cs typeface="Segoe UI Light" panose="020B0502040204020203" pitchFamily="34" charset="0"/>
              </a:rPr>
              <a:t>ikdienas mainīgie uzdevumi</a:t>
            </a:r>
            <a:endParaRPr lang="en-US" sz="4200" b="1" dirty="0">
              <a:latin typeface="Segoe UI Light" panose="020B0502040204020203" pitchFamily="34" charset="0"/>
              <a:cs typeface="Segoe UI Light" panose="020B0502040204020203" pitchFamily="34" charset="0"/>
            </a:endParaRPr>
          </a:p>
        </p:txBody>
      </p:sp>
      <p:sp>
        <p:nvSpPr>
          <p:cNvPr id="7" name="Content Placeholder 2">
            <a:extLst>
              <a:ext uri="{FF2B5EF4-FFF2-40B4-BE49-F238E27FC236}">
                <a16:creationId xmlns:a16="http://schemas.microsoft.com/office/drawing/2014/main" id="{CAA24826-DB5A-7584-23E2-FF2D113F8ECF}"/>
              </a:ext>
            </a:extLst>
          </p:cNvPr>
          <p:cNvSpPr txBox="1">
            <a:spLocks/>
          </p:cNvSpPr>
          <p:nvPr/>
        </p:nvSpPr>
        <p:spPr>
          <a:xfrm>
            <a:off x="2663280" y="1999134"/>
            <a:ext cx="12452412" cy="2376264"/>
          </a:xfrm>
          <a:prstGeom prst="rect">
            <a:avLst/>
          </a:prstGeom>
        </p:spPr>
        <p:txBody>
          <a:bodyPr vert="horz" lIns="137160" tIns="68580" rIns="137160" bIns="6858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lv-LV" sz="2100" b="1" dirty="0">
                <a:latin typeface="Segoe UI Light" panose="020B0502040204020203" pitchFamily="34" charset="0"/>
                <a:cs typeface="Segoe UI Light" panose="020B0502040204020203" pitchFamily="34" charset="0"/>
              </a:rPr>
              <a:t>2.5 - 6 gadīgie bērni</a:t>
            </a:r>
            <a:endParaRPr lang="lv-LV" sz="2100" dirty="0">
              <a:latin typeface="Segoe UI Light" panose="020B0502040204020203" pitchFamily="34" charset="0"/>
              <a:cs typeface="Segoe UI Light" panose="020B0502040204020203" pitchFamily="34" charset="0"/>
            </a:endParaRPr>
          </a:p>
          <a:p>
            <a:pPr marL="0" indent="0">
              <a:buNone/>
            </a:pPr>
            <a:r>
              <a:rPr lang="lv-LV" sz="2100" b="1" dirty="0">
                <a:latin typeface="Segoe UI Light" panose="020B0502040204020203" pitchFamily="34" charset="0"/>
                <a:cs typeface="Segoe UI Light" panose="020B0502040204020203" pitchFamily="34" charset="0"/>
              </a:rPr>
              <a:t>Pēc parauga saliec </a:t>
            </a:r>
            <a:r>
              <a:rPr lang="lv-LV" sz="2100" dirty="0">
                <a:latin typeface="Segoe UI Light" panose="020B0502040204020203" pitchFamily="34" charset="0"/>
                <a:cs typeface="Segoe UI Light" panose="020B0502040204020203" pitchFamily="34" charset="0"/>
              </a:rPr>
              <a:t>šos vārdus "kustīgajā alfabētā"( </a:t>
            </a:r>
            <a:r>
              <a:rPr lang="lv-LV" sz="2100" b="1" dirty="0">
                <a:latin typeface="Segoe UI Light" panose="020B0502040204020203" pitchFamily="34" charset="0"/>
                <a:cs typeface="Segoe UI Light" panose="020B0502040204020203" pitchFamily="34" charset="0"/>
              </a:rPr>
              <a:t>atdarinot un salīdzinot</a:t>
            </a:r>
            <a:r>
              <a:rPr lang="lv-LV" sz="2100" dirty="0">
                <a:latin typeface="Segoe UI Light" panose="020B0502040204020203" pitchFamily="34" charset="0"/>
                <a:cs typeface="Segoe UI Light" panose="020B0502040204020203" pitchFamily="34" charset="0"/>
              </a:rPr>
              <a:t>)!</a:t>
            </a:r>
          </a:p>
          <a:p>
            <a:pPr marL="0" indent="0">
              <a:buNone/>
            </a:pPr>
            <a:r>
              <a:rPr lang="lv-LV" sz="2100" b="1" dirty="0">
                <a:latin typeface="Segoe UI Light" panose="020B0502040204020203" pitchFamily="34" charset="0"/>
                <a:cs typeface="Segoe UI Light" panose="020B0502040204020203" pitchFamily="34" charset="0"/>
              </a:rPr>
              <a:t>Veido stāstu ,</a:t>
            </a:r>
            <a:r>
              <a:rPr lang="lv-LV" sz="2100" dirty="0">
                <a:latin typeface="Segoe UI Light" panose="020B0502040204020203" pitchFamily="34" charset="0"/>
                <a:cs typeface="Segoe UI Light" panose="020B0502040204020203" pitchFamily="34" charset="0"/>
              </a:rPr>
              <a:t>izmantojot kartīšu materiālu "Dzīve bez izsmiekla"</a:t>
            </a:r>
          </a:p>
          <a:p>
            <a:pPr marL="0" indent="0">
              <a:buNone/>
            </a:pPr>
            <a:r>
              <a:rPr lang="lv-LV" sz="2100" b="1" dirty="0">
                <a:latin typeface="Segoe UI Light" panose="020B0502040204020203" pitchFamily="34" charset="0"/>
                <a:cs typeface="Segoe UI Light" panose="020B0502040204020203" pitchFamily="34" charset="0"/>
              </a:rPr>
              <a:t>Saklausi, kas skanēja !</a:t>
            </a:r>
            <a:r>
              <a:rPr lang="lv-LV" sz="2100" dirty="0">
                <a:latin typeface="Segoe UI Light" panose="020B0502040204020203" pitchFamily="34" charset="0"/>
                <a:cs typeface="Segoe UI Light" panose="020B0502040204020203" pitchFamily="34" charset="0"/>
              </a:rPr>
              <a:t>( Bērns parāda/uzraksta burtu atbilstīgu dzirdētajai skaņai.)</a:t>
            </a:r>
          </a:p>
          <a:p>
            <a:pPr marL="0" indent="0">
              <a:buNone/>
            </a:pPr>
            <a:r>
              <a:rPr lang="lv-LV" sz="2100" b="1" dirty="0">
                <a:latin typeface="Segoe UI Light" panose="020B0502040204020203" pitchFamily="34" charset="0"/>
                <a:cs typeface="Segoe UI Light" panose="020B0502040204020203" pitchFamily="34" charset="0"/>
              </a:rPr>
              <a:t>Mācās iztaktēt vārdu!</a:t>
            </a:r>
            <a:r>
              <a:rPr lang="lv-LV" sz="2100" dirty="0">
                <a:latin typeface="Segoe UI Light" panose="020B0502040204020203" pitchFamily="34" charset="0"/>
                <a:cs typeface="Segoe UI Light" panose="020B0502040204020203" pitchFamily="34" charset="0"/>
              </a:rPr>
              <a:t>( Ar dūrīti pret galdu - īsa skaņa zilbē, ar plaukstu no sevis uz sāniem - gara skaņa zilbē.)</a:t>
            </a:r>
          </a:p>
        </p:txBody>
      </p:sp>
      <p:sp>
        <p:nvSpPr>
          <p:cNvPr id="8" name="Content Placeholder 2">
            <a:extLst>
              <a:ext uri="{FF2B5EF4-FFF2-40B4-BE49-F238E27FC236}">
                <a16:creationId xmlns:a16="http://schemas.microsoft.com/office/drawing/2014/main" id="{6247466B-E78E-FC29-49B5-D00B58C719E8}"/>
              </a:ext>
            </a:extLst>
          </p:cNvPr>
          <p:cNvSpPr txBox="1">
            <a:spLocks/>
          </p:cNvSpPr>
          <p:nvPr/>
        </p:nvSpPr>
        <p:spPr>
          <a:xfrm>
            <a:off x="8603940" y="4309983"/>
            <a:ext cx="6048672" cy="5977017"/>
          </a:xfrm>
          <a:prstGeom prst="rect">
            <a:avLst/>
          </a:prstGeom>
        </p:spPr>
        <p:txBody>
          <a:bodyPr vert="horz" lIns="137160" tIns="68580" rIns="137160" bIns="6858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lv-LV" sz="2100" b="1" dirty="0">
                <a:latin typeface="Segoe UI Light" panose="020B0502040204020203" pitchFamily="34" charset="0"/>
                <a:cs typeface="Segoe UI Light" panose="020B0502040204020203" pitchFamily="34" charset="0"/>
              </a:rPr>
              <a:t>Min mīklas . Klausās</a:t>
            </a:r>
            <a:r>
              <a:rPr lang="lv-LV" sz="2100" dirty="0">
                <a:latin typeface="Segoe UI Light" panose="020B0502040204020203" pitchFamily="34" charset="0"/>
                <a:cs typeface="Segoe UI Light" panose="020B0502040204020203" pitchFamily="34" charset="0"/>
              </a:rPr>
              <a:t> aprakstošu stāstījumu</a:t>
            </a:r>
          </a:p>
          <a:p>
            <a:pPr marL="0" indent="0">
              <a:buNone/>
            </a:pPr>
            <a:r>
              <a:rPr lang="lv-LV" sz="2100" dirty="0">
                <a:latin typeface="Segoe UI Light" panose="020B0502040204020203" pitchFamily="34" charset="0"/>
                <a:cs typeface="Segoe UI Light" panose="020B0502040204020203" pitchFamily="34" charset="0"/>
              </a:rPr>
              <a:t>"Noslēpumu maisiņš« Veicina bērna pašaktivitāti, </a:t>
            </a:r>
          </a:p>
          <a:p>
            <a:pPr marL="0" indent="0">
              <a:buNone/>
            </a:pPr>
            <a:r>
              <a:rPr lang="lv-LV" sz="2100" dirty="0">
                <a:latin typeface="Segoe UI Light" panose="020B0502040204020203" pitchFamily="34" charset="0"/>
                <a:cs typeface="Segoe UI Light" panose="020B0502040204020203" pitchFamily="34" charset="0"/>
              </a:rPr>
              <a:t>ieinteresētību un iniciatīvu.</a:t>
            </a:r>
          </a:p>
          <a:p>
            <a:pPr marL="0" indent="0">
              <a:buNone/>
            </a:pPr>
            <a:r>
              <a:rPr lang="lv-LV" sz="2100" b="1" dirty="0">
                <a:latin typeface="Segoe UI Light" panose="020B0502040204020203" pitchFamily="34" charset="0"/>
                <a:cs typeface="Segoe UI Light" panose="020B0502040204020203" pitchFamily="34" charset="0"/>
              </a:rPr>
              <a:t>2.5 - 6 gadīgie bērni</a:t>
            </a:r>
            <a:endParaRPr lang="lv-LV" sz="2100" dirty="0">
              <a:latin typeface="Segoe UI Light" panose="020B0502040204020203" pitchFamily="34" charset="0"/>
              <a:cs typeface="Segoe UI Light" panose="020B0502040204020203" pitchFamily="34" charset="0"/>
            </a:endParaRPr>
          </a:p>
          <a:p>
            <a:pPr marL="0" indent="0">
              <a:buNone/>
            </a:pPr>
            <a:r>
              <a:rPr lang="lv-LV" sz="2100" b="1" dirty="0">
                <a:latin typeface="Segoe UI Light" panose="020B0502040204020203" pitchFamily="34" charset="0"/>
                <a:cs typeface="Segoe UI Light" panose="020B0502040204020203" pitchFamily="34" charset="0"/>
              </a:rPr>
              <a:t>Veido stāstu un stāsti. </a:t>
            </a:r>
            <a:r>
              <a:rPr lang="lv-LV" sz="2100" dirty="0">
                <a:latin typeface="Segoe UI Light" panose="020B0502040204020203" pitchFamily="34" charset="0"/>
                <a:cs typeface="Segoe UI Light" panose="020B0502040204020203" pitchFamily="34" charset="0"/>
              </a:rPr>
              <a:t>(Aprakstošs stāstījums "Uzmini , kas tas ir?</a:t>
            </a:r>
          </a:p>
          <a:p>
            <a:pPr marL="0" indent="0">
              <a:buNone/>
            </a:pPr>
            <a:r>
              <a:rPr lang="lv-LV" sz="2100" dirty="0">
                <a:latin typeface="Segoe UI Light" panose="020B0502040204020203" pitchFamily="34" charset="0"/>
                <a:cs typeface="Segoe UI Light" panose="020B0502040204020203" pitchFamily="34" charset="0"/>
              </a:rPr>
              <a:t>Paplašina pasīvo un aktīvo vārdu krājumu)</a:t>
            </a:r>
          </a:p>
          <a:p>
            <a:pPr marL="0" indent="0">
              <a:buNone/>
            </a:pPr>
            <a:r>
              <a:rPr lang="lv-LV" sz="2100" b="1" dirty="0">
                <a:latin typeface="Segoe UI Light" panose="020B0502040204020203" pitchFamily="34" charset="0"/>
                <a:cs typeface="Segoe UI Light" panose="020B0502040204020203" pitchFamily="34" charset="0"/>
              </a:rPr>
              <a:t>Saklausi, kur skanēja! </a:t>
            </a:r>
            <a:r>
              <a:rPr lang="lv-LV" sz="2100" dirty="0">
                <a:latin typeface="Segoe UI Light" panose="020B0502040204020203" pitchFamily="34" charset="0"/>
                <a:cs typeface="Segoe UI Light" panose="020B0502040204020203" pitchFamily="34" charset="0"/>
              </a:rPr>
              <a:t>Izmanto skaņu loto </a:t>
            </a:r>
          </a:p>
          <a:p>
            <a:pPr marL="0" indent="0">
              <a:buNone/>
            </a:pPr>
            <a:r>
              <a:rPr lang="lv-LV" sz="2100" dirty="0">
                <a:latin typeface="Segoe UI Light" panose="020B0502040204020203" pitchFamily="34" charset="0"/>
                <a:cs typeface="Segoe UI Light" panose="020B0502040204020203" pitchFamily="34" charset="0"/>
              </a:rPr>
              <a:t>"Spēlē un iemācies! (Vingrina fonemātisko uztveri </a:t>
            </a:r>
          </a:p>
          <a:p>
            <a:pPr marL="0" indent="0">
              <a:buNone/>
            </a:pPr>
            <a:r>
              <a:rPr lang="lv-LV" sz="2100" dirty="0">
                <a:latin typeface="Segoe UI Light" panose="020B0502040204020203" pitchFamily="34" charset="0"/>
                <a:cs typeface="Segoe UI Light" panose="020B0502040204020203" pitchFamily="34" charset="0"/>
              </a:rPr>
              <a:t>un dzirdes funkciju attīstību.</a:t>
            </a:r>
          </a:p>
          <a:p>
            <a:pPr marL="0" indent="0">
              <a:buNone/>
            </a:pPr>
            <a:r>
              <a:rPr lang="lv-LV" sz="2100" b="1" dirty="0">
                <a:latin typeface="Segoe UI Light" panose="020B0502040204020203" pitchFamily="34" charset="0"/>
                <a:cs typeface="Segoe UI Light" panose="020B0502040204020203" pitchFamily="34" charset="0"/>
              </a:rPr>
              <a:t>Noklausies</a:t>
            </a:r>
            <a:r>
              <a:rPr lang="lv-LV" sz="2100" dirty="0">
                <a:latin typeface="Segoe UI Light" panose="020B0502040204020203" pitchFamily="34" charset="0"/>
                <a:cs typeface="Segoe UI Light" panose="020B0502040204020203" pitchFamily="34" charset="0"/>
              </a:rPr>
              <a:t> vārdu, </a:t>
            </a:r>
            <a:r>
              <a:rPr lang="lv-LV" sz="2100" b="1" dirty="0">
                <a:latin typeface="Segoe UI Light" panose="020B0502040204020203" pitchFamily="34" charset="0"/>
                <a:cs typeface="Segoe UI Light" panose="020B0502040204020203" pitchFamily="34" charset="0"/>
              </a:rPr>
              <a:t>saklausi</a:t>
            </a:r>
            <a:r>
              <a:rPr lang="lv-LV" sz="2100" dirty="0">
                <a:latin typeface="Segoe UI Light" panose="020B0502040204020203" pitchFamily="34" charset="0"/>
                <a:cs typeface="Segoe UI Light" panose="020B0502040204020203" pitchFamily="34" charset="0"/>
              </a:rPr>
              <a:t> trūkstošās skaņas un i</a:t>
            </a:r>
            <a:r>
              <a:rPr lang="lv-LV" sz="2100" b="1" dirty="0">
                <a:latin typeface="Segoe UI Light" panose="020B0502040204020203" pitchFamily="34" charset="0"/>
                <a:cs typeface="Segoe UI Light" panose="020B0502040204020203" pitchFamily="34" charset="0"/>
              </a:rPr>
              <a:t>eraksti</a:t>
            </a:r>
            <a:r>
              <a:rPr lang="lv-LV" sz="2100" dirty="0">
                <a:latin typeface="Segoe UI Light" panose="020B0502040204020203" pitchFamily="34" charset="0"/>
                <a:cs typeface="Segoe UI Light" panose="020B0502040204020203" pitchFamily="34" charset="0"/>
              </a:rPr>
              <a:t> atbilstīgus trūkstošos burtus. </a:t>
            </a:r>
          </a:p>
          <a:p>
            <a:pPr marL="0" indent="0">
              <a:buNone/>
            </a:pPr>
            <a:r>
              <a:rPr lang="lv-LV" sz="2100" dirty="0">
                <a:latin typeface="Segoe UI Light" panose="020B0502040204020203" pitchFamily="34" charset="0"/>
                <a:cs typeface="Segoe UI Light" panose="020B0502040204020203" pitchFamily="34" charset="0"/>
              </a:rPr>
              <a:t>( 4. Gaismas laiks. Eglītes stāsts.)</a:t>
            </a:r>
          </a:p>
          <a:p>
            <a:pPr marL="0" indent="0">
              <a:buNone/>
            </a:pPr>
            <a:r>
              <a:rPr lang="lv-LV" sz="2100" u="sng" dirty="0">
                <a:latin typeface="Segoe UI Light" panose="020B0502040204020203" pitchFamily="34" charset="0"/>
                <a:cs typeface="Segoe UI Light" panose="020B0502040204020203" pitchFamily="34" charset="0"/>
                <a:hlinkClick r:id="rId2"/>
              </a:rPr>
              <a:t>https://maciunmacies.valoda.lv/speles/digitals-macibu-materials-macibu-un-parbaudes-uzdevumi-5-6-gadus-veciem-diasporas-skoleniem/</a:t>
            </a:r>
            <a:endParaRPr lang="lv-LV" sz="2100" dirty="0">
              <a:latin typeface="Segoe UI Light" panose="020B0502040204020203" pitchFamily="34" charset="0"/>
              <a:cs typeface="Segoe UI Light" panose="020B0502040204020203" pitchFamily="34" charset="0"/>
            </a:endParaRPr>
          </a:p>
        </p:txBody>
      </p:sp>
      <p:sp>
        <p:nvSpPr>
          <p:cNvPr id="2" name="Freeform 13">
            <a:extLst>
              <a:ext uri="{FF2B5EF4-FFF2-40B4-BE49-F238E27FC236}">
                <a16:creationId xmlns:a16="http://schemas.microsoft.com/office/drawing/2014/main" id="{F7785612-A9E4-E24F-6D6C-5DF312646C18}"/>
              </a:ext>
            </a:extLst>
          </p:cNvPr>
          <p:cNvSpPr/>
          <p:nvPr/>
        </p:nvSpPr>
        <p:spPr>
          <a:xfrm rot="2443776">
            <a:off x="-3533271" y="-2952704"/>
            <a:ext cx="6090326" cy="5734260"/>
          </a:xfrm>
          <a:custGeom>
            <a:avLst/>
            <a:gdLst/>
            <a:ahLst/>
            <a:cxnLst/>
            <a:rect l="l" t="t" r="r" b="b"/>
            <a:pathLst>
              <a:path w="6090326" h="5734260">
                <a:moveTo>
                  <a:pt x="0" y="0"/>
                </a:moveTo>
                <a:lnTo>
                  <a:pt x="6090326" y="0"/>
                </a:lnTo>
                <a:lnTo>
                  <a:pt x="6090326" y="5734260"/>
                </a:lnTo>
                <a:lnTo>
                  <a:pt x="0" y="5734260"/>
                </a:lnTo>
                <a:lnTo>
                  <a:pt x="0" y="0"/>
                </a:lnTo>
                <a:close/>
              </a:path>
            </a:pathLst>
          </a:custGeom>
          <a:blipFill>
            <a:blip r:embed="rId3"/>
            <a:stretch>
              <a:fillRect/>
            </a:stretch>
          </a:blipFill>
        </p:spPr>
      </p:sp>
      <p:sp>
        <p:nvSpPr>
          <p:cNvPr id="5" name="Freeform 2">
            <a:extLst>
              <a:ext uri="{FF2B5EF4-FFF2-40B4-BE49-F238E27FC236}">
                <a16:creationId xmlns:a16="http://schemas.microsoft.com/office/drawing/2014/main" id="{B3A6A829-224D-A669-4E41-1788CF9062C4}"/>
              </a:ext>
            </a:extLst>
          </p:cNvPr>
          <p:cNvSpPr/>
          <p:nvPr/>
        </p:nvSpPr>
        <p:spPr>
          <a:xfrm rot="-2700000">
            <a:off x="13645788" y="-3017577"/>
            <a:ext cx="16322154" cy="16322154"/>
          </a:xfrm>
          <a:custGeom>
            <a:avLst/>
            <a:gdLst/>
            <a:ahLst/>
            <a:cxnLst/>
            <a:rect l="l" t="t" r="r" b="b"/>
            <a:pathLst>
              <a:path w="16322154" h="16322154">
                <a:moveTo>
                  <a:pt x="0" y="0"/>
                </a:moveTo>
                <a:lnTo>
                  <a:pt x="16322154" y="0"/>
                </a:lnTo>
                <a:lnTo>
                  <a:pt x="16322154" y="16322154"/>
                </a:lnTo>
                <a:lnTo>
                  <a:pt x="0" y="1632215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6" name="Freeform 3">
            <a:extLst>
              <a:ext uri="{FF2B5EF4-FFF2-40B4-BE49-F238E27FC236}">
                <a16:creationId xmlns:a16="http://schemas.microsoft.com/office/drawing/2014/main" id="{34739553-3919-7E9A-28AE-108EB40C02C8}"/>
              </a:ext>
            </a:extLst>
          </p:cNvPr>
          <p:cNvSpPr/>
          <p:nvPr/>
        </p:nvSpPr>
        <p:spPr>
          <a:xfrm rot="-8439967">
            <a:off x="-2061474" y="2094864"/>
            <a:ext cx="3494091" cy="6352892"/>
          </a:xfrm>
          <a:custGeom>
            <a:avLst/>
            <a:gdLst/>
            <a:ahLst/>
            <a:cxnLst/>
            <a:rect l="l" t="t" r="r" b="b"/>
            <a:pathLst>
              <a:path w="3494091" h="6352892">
                <a:moveTo>
                  <a:pt x="0" y="0"/>
                </a:moveTo>
                <a:lnTo>
                  <a:pt x="3494090" y="0"/>
                </a:lnTo>
                <a:lnTo>
                  <a:pt x="3494090" y="6352892"/>
                </a:lnTo>
                <a:lnTo>
                  <a:pt x="0" y="6352892"/>
                </a:lnTo>
                <a:lnTo>
                  <a:pt x="0" y="0"/>
                </a:lnTo>
                <a:close/>
              </a:path>
            </a:pathLst>
          </a:custGeom>
          <a:blipFill>
            <a:blip r:embed="rId6">
              <a:extLst>
                <a:ext uri="{96DAC541-7B7A-43D3-8B79-37D633B846F1}">
                  <asvg:svgBlip xmlns:asvg="http://schemas.microsoft.com/office/drawing/2016/SVG/main" r:embed="rId7"/>
                </a:ext>
              </a:extLst>
            </a:blip>
            <a:stretch>
              <a:fillRect/>
            </a:stretch>
          </a:blipFill>
          <a:ln cap="sq">
            <a:noFill/>
            <a:prstDash val="solid"/>
            <a:miter/>
          </a:ln>
        </p:spPr>
      </p:sp>
      <p:grpSp>
        <p:nvGrpSpPr>
          <p:cNvPr id="9" name="Group 5">
            <a:extLst>
              <a:ext uri="{FF2B5EF4-FFF2-40B4-BE49-F238E27FC236}">
                <a16:creationId xmlns:a16="http://schemas.microsoft.com/office/drawing/2014/main" id="{56C4969B-4E4C-A869-B132-C926BB5E8602}"/>
              </a:ext>
            </a:extLst>
          </p:cNvPr>
          <p:cNvGrpSpPr/>
          <p:nvPr/>
        </p:nvGrpSpPr>
        <p:grpSpPr>
          <a:xfrm>
            <a:off x="-488108" y="8043903"/>
            <a:ext cx="2464771" cy="3336085"/>
            <a:chOff x="0" y="0"/>
            <a:chExt cx="3286362" cy="4448113"/>
          </a:xfrm>
        </p:grpSpPr>
        <p:sp>
          <p:nvSpPr>
            <p:cNvPr id="10" name="Freeform 6">
              <a:extLst>
                <a:ext uri="{FF2B5EF4-FFF2-40B4-BE49-F238E27FC236}">
                  <a16:creationId xmlns:a16="http://schemas.microsoft.com/office/drawing/2014/main" id="{62FF3A24-1728-5776-89D4-B7E2CD67B1B4}"/>
                </a:ext>
              </a:extLst>
            </p:cNvPr>
            <p:cNvSpPr/>
            <p:nvPr/>
          </p:nvSpPr>
          <p:spPr>
            <a:xfrm>
              <a:off x="387734" y="0"/>
              <a:ext cx="2833173" cy="2737554"/>
            </a:xfrm>
            <a:custGeom>
              <a:avLst/>
              <a:gdLst/>
              <a:ahLst/>
              <a:cxnLst/>
              <a:rect l="l" t="t" r="r" b="b"/>
              <a:pathLst>
                <a:path w="2833173" h="2737554">
                  <a:moveTo>
                    <a:pt x="0" y="0"/>
                  </a:moveTo>
                  <a:lnTo>
                    <a:pt x="2833173" y="0"/>
                  </a:lnTo>
                  <a:lnTo>
                    <a:pt x="2833173" y="2737554"/>
                  </a:lnTo>
                  <a:lnTo>
                    <a:pt x="0" y="2737554"/>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11" name="Freeform 7">
              <a:extLst>
                <a:ext uri="{FF2B5EF4-FFF2-40B4-BE49-F238E27FC236}">
                  <a16:creationId xmlns:a16="http://schemas.microsoft.com/office/drawing/2014/main" id="{2BA7880B-EFFF-A8D7-E383-27ADCDA20EBA}"/>
                </a:ext>
              </a:extLst>
            </p:cNvPr>
            <p:cNvSpPr/>
            <p:nvPr/>
          </p:nvSpPr>
          <p:spPr>
            <a:xfrm rot="2903305">
              <a:off x="458059" y="1656465"/>
              <a:ext cx="2370244" cy="2290248"/>
            </a:xfrm>
            <a:custGeom>
              <a:avLst/>
              <a:gdLst/>
              <a:ahLst/>
              <a:cxnLst/>
              <a:rect l="l" t="t" r="r" b="b"/>
              <a:pathLst>
                <a:path w="2370244" h="2290248">
                  <a:moveTo>
                    <a:pt x="0" y="0"/>
                  </a:moveTo>
                  <a:lnTo>
                    <a:pt x="2370244" y="0"/>
                  </a:lnTo>
                  <a:lnTo>
                    <a:pt x="2370244" y="2290248"/>
                  </a:lnTo>
                  <a:lnTo>
                    <a:pt x="0" y="2290248"/>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grpSp>
      <p:grpSp>
        <p:nvGrpSpPr>
          <p:cNvPr id="12" name="Group 8">
            <a:extLst>
              <a:ext uri="{FF2B5EF4-FFF2-40B4-BE49-F238E27FC236}">
                <a16:creationId xmlns:a16="http://schemas.microsoft.com/office/drawing/2014/main" id="{0D773C71-B422-A80A-D983-6E41EF101D25}"/>
              </a:ext>
            </a:extLst>
          </p:cNvPr>
          <p:cNvGrpSpPr/>
          <p:nvPr/>
        </p:nvGrpSpPr>
        <p:grpSpPr>
          <a:xfrm rot="-10655737">
            <a:off x="15599879" y="-1262767"/>
            <a:ext cx="2990573" cy="4047761"/>
            <a:chOff x="0" y="0"/>
            <a:chExt cx="3987430" cy="5397015"/>
          </a:xfrm>
        </p:grpSpPr>
        <p:sp>
          <p:nvSpPr>
            <p:cNvPr id="13" name="Freeform 9">
              <a:extLst>
                <a:ext uri="{FF2B5EF4-FFF2-40B4-BE49-F238E27FC236}">
                  <a16:creationId xmlns:a16="http://schemas.microsoft.com/office/drawing/2014/main" id="{D15F0414-D5E8-0244-1B04-9D2AB028C7A5}"/>
                </a:ext>
              </a:extLst>
            </p:cNvPr>
            <p:cNvSpPr/>
            <p:nvPr/>
          </p:nvSpPr>
          <p:spPr>
            <a:xfrm>
              <a:off x="470448" y="0"/>
              <a:ext cx="3437565" cy="3321547"/>
            </a:xfrm>
            <a:custGeom>
              <a:avLst/>
              <a:gdLst/>
              <a:ahLst/>
              <a:cxnLst/>
              <a:rect l="l" t="t" r="r" b="b"/>
              <a:pathLst>
                <a:path w="3437565" h="3321547">
                  <a:moveTo>
                    <a:pt x="0" y="0"/>
                  </a:moveTo>
                  <a:lnTo>
                    <a:pt x="3437565" y="0"/>
                  </a:lnTo>
                  <a:lnTo>
                    <a:pt x="3437565" y="3321547"/>
                  </a:lnTo>
                  <a:lnTo>
                    <a:pt x="0" y="3321547"/>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14" name="Freeform 10">
              <a:extLst>
                <a:ext uri="{FF2B5EF4-FFF2-40B4-BE49-F238E27FC236}">
                  <a16:creationId xmlns:a16="http://schemas.microsoft.com/office/drawing/2014/main" id="{E84AF751-5384-45A0-4A0F-65F55ED04D4B}"/>
                </a:ext>
              </a:extLst>
            </p:cNvPr>
            <p:cNvSpPr/>
            <p:nvPr/>
          </p:nvSpPr>
          <p:spPr>
            <a:xfrm rot="2903305">
              <a:off x="555775" y="2009833"/>
              <a:ext cx="2875881" cy="2778820"/>
            </a:xfrm>
            <a:custGeom>
              <a:avLst/>
              <a:gdLst/>
              <a:ahLst/>
              <a:cxnLst/>
              <a:rect l="l" t="t" r="r" b="b"/>
              <a:pathLst>
                <a:path w="2875881" h="2778820">
                  <a:moveTo>
                    <a:pt x="0" y="0"/>
                  </a:moveTo>
                  <a:lnTo>
                    <a:pt x="2875880" y="0"/>
                  </a:lnTo>
                  <a:lnTo>
                    <a:pt x="2875880" y="2778820"/>
                  </a:lnTo>
                  <a:lnTo>
                    <a:pt x="0" y="2778820"/>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grpSp>
      <p:sp>
        <p:nvSpPr>
          <p:cNvPr id="15" name="Freeform 11">
            <a:extLst>
              <a:ext uri="{FF2B5EF4-FFF2-40B4-BE49-F238E27FC236}">
                <a16:creationId xmlns:a16="http://schemas.microsoft.com/office/drawing/2014/main" id="{00BDDE8F-8F96-9DBF-DF36-4A7E9315B828}"/>
              </a:ext>
            </a:extLst>
          </p:cNvPr>
          <p:cNvSpPr/>
          <p:nvPr/>
        </p:nvSpPr>
        <p:spPr>
          <a:xfrm rot="-1616693">
            <a:off x="15991528" y="967452"/>
            <a:ext cx="2094517" cy="3756982"/>
          </a:xfrm>
          <a:custGeom>
            <a:avLst/>
            <a:gdLst/>
            <a:ahLst/>
            <a:cxnLst/>
            <a:rect l="l" t="t" r="r" b="b"/>
            <a:pathLst>
              <a:path w="2094517" h="3756982">
                <a:moveTo>
                  <a:pt x="0" y="0"/>
                </a:moveTo>
                <a:lnTo>
                  <a:pt x="2094517" y="0"/>
                </a:lnTo>
                <a:lnTo>
                  <a:pt x="2094517" y="3756982"/>
                </a:lnTo>
                <a:lnTo>
                  <a:pt x="0" y="3756982"/>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sp>
      <p:sp>
        <p:nvSpPr>
          <p:cNvPr id="16" name="Freeform 12">
            <a:extLst>
              <a:ext uri="{FF2B5EF4-FFF2-40B4-BE49-F238E27FC236}">
                <a16:creationId xmlns:a16="http://schemas.microsoft.com/office/drawing/2014/main" id="{80455DC1-B32A-EEF5-9611-9BFB7E24AD45}"/>
              </a:ext>
            </a:extLst>
          </p:cNvPr>
          <p:cNvSpPr/>
          <p:nvPr/>
        </p:nvSpPr>
        <p:spPr>
          <a:xfrm rot="1353883" flipH="1">
            <a:off x="-617908" y="5164367"/>
            <a:ext cx="2094517" cy="3756982"/>
          </a:xfrm>
          <a:custGeom>
            <a:avLst/>
            <a:gdLst/>
            <a:ahLst/>
            <a:cxnLst/>
            <a:rect l="l" t="t" r="r" b="b"/>
            <a:pathLst>
              <a:path w="2094517" h="3756982">
                <a:moveTo>
                  <a:pt x="2094517" y="0"/>
                </a:moveTo>
                <a:lnTo>
                  <a:pt x="0" y="0"/>
                </a:lnTo>
                <a:lnTo>
                  <a:pt x="0" y="3756982"/>
                </a:lnTo>
                <a:lnTo>
                  <a:pt x="2094517" y="3756982"/>
                </a:lnTo>
                <a:lnTo>
                  <a:pt x="2094517" y="0"/>
                </a:lnTo>
                <a:close/>
              </a:path>
            </a:pathLst>
          </a:custGeom>
          <a:blipFill>
            <a:blip r:embed="rId14">
              <a:extLst>
                <a:ext uri="{96DAC541-7B7A-43D3-8B79-37D633B846F1}">
                  <asvg:svgBlip xmlns:asvg="http://schemas.microsoft.com/office/drawing/2016/SVG/main" r:embed="rId15"/>
                </a:ext>
              </a:extLst>
            </a:blip>
            <a:stretch>
              <a:fillRect/>
            </a:stretch>
          </a:blipFill>
        </p:spPr>
      </p:sp>
    </p:spTree>
    <p:extLst>
      <p:ext uri="{BB962C8B-B14F-4D97-AF65-F5344CB8AC3E}">
        <p14:creationId xmlns:p14="http://schemas.microsoft.com/office/powerpoint/2010/main" val="364168059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p:txBody>
          <a:bodyPr>
            <a:normAutofit/>
          </a:bodyPr>
          <a:lstStyle/>
          <a:p>
            <a:r>
              <a:rPr lang="lv-LV" b="1" dirty="0"/>
              <a:t>IZMANTOTĀ LITERATŪRA</a:t>
            </a:r>
            <a:endParaRPr lang="lv-LV" dirty="0"/>
          </a:p>
        </p:txBody>
      </p:sp>
      <p:sp>
        <p:nvSpPr>
          <p:cNvPr id="3" name="Satura vietturis 2"/>
          <p:cNvSpPr>
            <a:spLocks noGrp="1"/>
          </p:cNvSpPr>
          <p:nvPr>
            <p:ph idx="1"/>
          </p:nvPr>
        </p:nvSpPr>
        <p:spPr>
          <a:xfrm>
            <a:off x="2286000" y="1795128"/>
            <a:ext cx="13446732" cy="8491872"/>
          </a:xfrm>
        </p:spPr>
        <p:txBody>
          <a:bodyPr>
            <a:noAutofit/>
          </a:bodyPr>
          <a:lstStyle/>
          <a:p>
            <a:pPr lvl="0">
              <a:buFont typeface="+mj-lt"/>
              <a:buAutoNum type="arabicPeriod"/>
            </a:pPr>
            <a:r>
              <a:rPr lang="lv-LV" sz="2100" b="1" dirty="0" err="1">
                <a:latin typeface="Segoe UI Light" pitchFamily="34" charset="0"/>
              </a:rPr>
              <a:t>Cīrule</a:t>
            </a:r>
            <a:r>
              <a:rPr lang="lv-LV" sz="2100" b="1" dirty="0">
                <a:latin typeface="Segoe UI Light" pitchFamily="34" charset="0"/>
              </a:rPr>
              <a:t>, Z., Cīrulis, R., </a:t>
            </a:r>
            <a:r>
              <a:rPr lang="lv-LV" sz="2100" dirty="0">
                <a:latin typeface="Segoe UI Light" pitchFamily="34" charset="0"/>
              </a:rPr>
              <a:t>(2004). </a:t>
            </a:r>
            <a:r>
              <a:rPr lang="lv-LV" sz="2100" i="1" dirty="0">
                <a:latin typeface="Segoe UI Light" pitchFamily="34" charset="0"/>
              </a:rPr>
              <a:t>Es varu. Darba burtnīca. </a:t>
            </a:r>
            <a:r>
              <a:rPr lang="lv-LV" sz="2100" dirty="0">
                <a:latin typeface="Segoe UI Light" pitchFamily="34" charset="0"/>
              </a:rPr>
              <a:t>Rīga: </a:t>
            </a:r>
            <a:r>
              <a:rPr lang="lv-LV" sz="2100" dirty="0" err="1">
                <a:latin typeface="Segoe UI Light" pitchFamily="34" charset="0"/>
              </a:rPr>
              <a:t>RaKa</a:t>
            </a:r>
            <a:r>
              <a:rPr lang="lv-LV" sz="2100" dirty="0">
                <a:latin typeface="Segoe UI Light" pitchFamily="34" charset="0"/>
              </a:rPr>
              <a:t>, 45 lpp.</a:t>
            </a:r>
          </a:p>
          <a:p>
            <a:pPr lvl="0">
              <a:buFont typeface="+mj-lt"/>
              <a:buAutoNum type="arabicPeriod"/>
            </a:pPr>
            <a:r>
              <a:rPr lang="lv-LV" sz="2100" b="1" dirty="0" err="1">
                <a:latin typeface="Segoe UI Light" pitchFamily="34" charset="0"/>
              </a:rPr>
              <a:t>Cīrule</a:t>
            </a:r>
            <a:r>
              <a:rPr lang="lv-LV" sz="2100" b="1" dirty="0">
                <a:latin typeface="Segoe UI Light" pitchFamily="34" charset="0"/>
              </a:rPr>
              <a:t>, Z., Cīrulis, R.,</a:t>
            </a:r>
            <a:r>
              <a:rPr lang="lv-LV" sz="2100" dirty="0">
                <a:latin typeface="Segoe UI Light" pitchFamily="34" charset="0"/>
              </a:rPr>
              <a:t> (2004). </a:t>
            </a:r>
            <a:r>
              <a:rPr lang="lv-LV" sz="2100" i="1" dirty="0">
                <a:latin typeface="Segoe UI Light" pitchFamily="34" charset="0"/>
              </a:rPr>
              <a:t>Es varu. Darba burtnīca 2. daļa. </a:t>
            </a:r>
            <a:r>
              <a:rPr lang="lv-LV" sz="2100" dirty="0">
                <a:latin typeface="Segoe UI Light" pitchFamily="34" charset="0"/>
              </a:rPr>
              <a:t>Rīga: </a:t>
            </a:r>
            <a:r>
              <a:rPr lang="lv-LV" sz="2100" dirty="0" err="1">
                <a:latin typeface="Segoe UI Light" pitchFamily="34" charset="0"/>
              </a:rPr>
              <a:t>RaKa</a:t>
            </a:r>
            <a:r>
              <a:rPr lang="lv-LV" sz="2100" dirty="0">
                <a:latin typeface="Segoe UI Light" pitchFamily="34" charset="0"/>
              </a:rPr>
              <a:t>, 41 lpp.</a:t>
            </a:r>
          </a:p>
          <a:p>
            <a:pPr lvl="0">
              <a:buFont typeface="+mj-lt"/>
              <a:buAutoNum type="arabicPeriod"/>
            </a:pPr>
            <a:r>
              <a:rPr lang="lv-LV" sz="2100" b="1" dirty="0" err="1">
                <a:latin typeface="Segoe UI Light" pitchFamily="34" charset="0"/>
              </a:rPr>
              <a:t>Cīrule</a:t>
            </a:r>
            <a:r>
              <a:rPr lang="lv-LV" sz="2100" b="1" dirty="0">
                <a:latin typeface="Segoe UI Light" pitchFamily="34" charset="0"/>
              </a:rPr>
              <a:t>, Z., Cīrulis, R.,</a:t>
            </a:r>
            <a:r>
              <a:rPr lang="lv-LV" sz="2100" dirty="0">
                <a:latin typeface="Segoe UI Light" pitchFamily="34" charset="0"/>
              </a:rPr>
              <a:t> (2004). </a:t>
            </a:r>
            <a:r>
              <a:rPr lang="lv-LV" sz="2100" i="1" dirty="0">
                <a:latin typeface="Segoe UI Light" pitchFamily="34" charset="0"/>
              </a:rPr>
              <a:t>Es varu. Darba burtnīca 3. daļa. </a:t>
            </a:r>
            <a:r>
              <a:rPr lang="lv-LV" sz="2100" dirty="0">
                <a:latin typeface="Segoe UI Light" pitchFamily="34" charset="0"/>
              </a:rPr>
              <a:t>Rīga: </a:t>
            </a:r>
            <a:r>
              <a:rPr lang="lv-LV" sz="2100" dirty="0" err="1">
                <a:latin typeface="Segoe UI Light" pitchFamily="34" charset="0"/>
              </a:rPr>
              <a:t>RaKa</a:t>
            </a:r>
            <a:r>
              <a:rPr lang="lv-LV" sz="2100" dirty="0">
                <a:latin typeface="Segoe UI Light" pitchFamily="34" charset="0"/>
              </a:rPr>
              <a:t>, 45 lpp.</a:t>
            </a:r>
          </a:p>
          <a:p>
            <a:pPr lvl="0">
              <a:buFont typeface="+mj-lt"/>
              <a:buAutoNum type="arabicPeriod"/>
            </a:pPr>
            <a:r>
              <a:rPr lang="lv-LV" sz="2100" b="1" dirty="0" err="1">
                <a:latin typeface="Segoe UI Light" pitchFamily="34" charset="0"/>
              </a:rPr>
              <a:t>Cīrule</a:t>
            </a:r>
            <a:r>
              <a:rPr lang="lv-LV" sz="2100" b="1" dirty="0">
                <a:latin typeface="Segoe UI Light" pitchFamily="34" charset="0"/>
              </a:rPr>
              <a:t>, Z., Cīrulis, R.,</a:t>
            </a:r>
            <a:r>
              <a:rPr lang="lv-LV" sz="2100" dirty="0">
                <a:latin typeface="Segoe UI Light" pitchFamily="34" charset="0"/>
              </a:rPr>
              <a:t> (2004). </a:t>
            </a:r>
            <a:r>
              <a:rPr lang="lv-LV" sz="2100" i="1" dirty="0">
                <a:latin typeface="Segoe UI Light" pitchFamily="34" charset="0"/>
              </a:rPr>
              <a:t>Es varu. Darba burtnīca 4. daļa. </a:t>
            </a:r>
            <a:r>
              <a:rPr lang="lv-LV" sz="2100" dirty="0">
                <a:latin typeface="Segoe UI Light" pitchFamily="34" charset="0"/>
              </a:rPr>
              <a:t>Rīga: </a:t>
            </a:r>
            <a:r>
              <a:rPr lang="lv-LV" sz="2100" dirty="0" err="1">
                <a:latin typeface="Segoe UI Light" pitchFamily="34" charset="0"/>
              </a:rPr>
              <a:t>RaKa</a:t>
            </a:r>
            <a:r>
              <a:rPr lang="lv-LV" sz="2100" dirty="0">
                <a:latin typeface="Segoe UI Light" pitchFamily="34" charset="0"/>
              </a:rPr>
              <a:t>, 59 lpp.</a:t>
            </a:r>
          </a:p>
          <a:p>
            <a:pPr lvl="0">
              <a:buFont typeface="+mj-lt"/>
              <a:buAutoNum type="arabicPeriod"/>
            </a:pPr>
            <a:r>
              <a:rPr lang="lv-LV" sz="2100" b="1" dirty="0" err="1">
                <a:latin typeface="Segoe UI Light" pitchFamily="34" charset="0"/>
              </a:rPr>
              <a:t>Dzintere</a:t>
            </a:r>
            <a:r>
              <a:rPr lang="lv-LV" sz="2100" b="1" dirty="0">
                <a:latin typeface="Segoe UI Light" pitchFamily="34" charset="0"/>
              </a:rPr>
              <a:t>., D., </a:t>
            </a:r>
            <a:r>
              <a:rPr lang="lv-LV" sz="2100" b="1" dirty="0" err="1">
                <a:latin typeface="Segoe UI Light" pitchFamily="34" charset="0"/>
              </a:rPr>
              <a:t>Stangaine</a:t>
            </a:r>
            <a:r>
              <a:rPr lang="lv-LV" sz="2100" b="1" dirty="0">
                <a:latin typeface="Segoe UI Light" pitchFamily="34" charset="0"/>
              </a:rPr>
              <a:t>, I., Augstkalne, D., </a:t>
            </a:r>
            <a:r>
              <a:rPr lang="lv-LV" sz="2100" dirty="0">
                <a:latin typeface="Segoe UI Light" pitchFamily="34" charset="0"/>
              </a:rPr>
              <a:t>(2014). </a:t>
            </a:r>
            <a:r>
              <a:rPr lang="lv-LV" sz="2100" i="1" dirty="0">
                <a:latin typeface="Segoe UI Light" pitchFamily="34" charset="0"/>
              </a:rPr>
              <a:t>Bērna komunikatīvās kompetences attīstība. </a:t>
            </a:r>
            <a:r>
              <a:rPr lang="lv-LV" sz="2100" dirty="0">
                <a:latin typeface="Segoe UI Light" pitchFamily="34" charset="0"/>
              </a:rPr>
              <a:t>Rīga: </a:t>
            </a:r>
            <a:r>
              <a:rPr lang="lv-LV" sz="2100" dirty="0" err="1">
                <a:latin typeface="Segoe UI Light" pitchFamily="34" charset="0"/>
              </a:rPr>
              <a:t>RaKa</a:t>
            </a:r>
            <a:r>
              <a:rPr lang="lv-LV" sz="2100" dirty="0">
                <a:latin typeface="Segoe UI Light" pitchFamily="34" charset="0"/>
              </a:rPr>
              <a:t>, 245 lpp.</a:t>
            </a:r>
          </a:p>
          <a:p>
            <a:pPr lvl="0">
              <a:buFont typeface="+mj-lt"/>
              <a:buAutoNum type="arabicPeriod"/>
            </a:pPr>
            <a:r>
              <a:rPr lang="lv-LV" sz="2100" dirty="0">
                <a:latin typeface="Segoe UI Light" pitchFamily="34" charset="0"/>
              </a:rPr>
              <a:t>ESF projekts „</a:t>
            </a:r>
            <a:r>
              <a:rPr lang="lv-LV" sz="2100" i="1" dirty="0">
                <a:latin typeface="Segoe UI Light" pitchFamily="34" charset="0"/>
              </a:rPr>
              <a:t>Izglītojamo ar funkcionāliem traucējumiem atbalsta sistēmas izveide”.                                   </a:t>
            </a:r>
            <a:r>
              <a:rPr lang="lv-LV" sz="2100" dirty="0">
                <a:latin typeface="Segoe UI Light" pitchFamily="34" charset="0"/>
              </a:rPr>
              <a:t>Materiālu izveidojis </a:t>
            </a:r>
            <a:r>
              <a:rPr lang="lv-LV" sz="2100" i="1" dirty="0">
                <a:latin typeface="Segoe UI Light" pitchFamily="34" charset="0"/>
              </a:rPr>
              <a:t>Valmieras vājdzirdīgo bērnu internātvidusskolas – attīstības centrs </a:t>
            </a:r>
            <a:r>
              <a:rPr lang="lv-LV" sz="2100" dirty="0">
                <a:latin typeface="Segoe UI Light" pitchFamily="34" charset="0"/>
              </a:rPr>
              <a:t>interneta adrese - http://method.gauja.org/metodika/metodika-logopedija/logopedijas-metodika-visiem-interesentiem/lauku-seta/ (sk. 2014. gada 20. aprīlis)</a:t>
            </a:r>
          </a:p>
          <a:p>
            <a:pPr lvl="0">
              <a:buFont typeface="+mj-lt"/>
              <a:buAutoNum type="arabicPeriod"/>
            </a:pPr>
            <a:r>
              <a:rPr lang="lv-LV" sz="2100" b="1" dirty="0" err="1">
                <a:latin typeface="Segoe UI Light" pitchFamily="34" charset="0"/>
              </a:rPr>
              <a:t>Lieģeniece</a:t>
            </a:r>
            <a:r>
              <a:rPr lang="lv-LV" sz="2100" b="1" dirty="0">
                <a:latin typeface="Segoe UI Light" pitchFamily="34" charset="0"/>
              </a:rPr>
              <a:t>, D., </a:t>
            </a:r>
            <a:r>
              <a:rPr lang="lv-LV" sz="2100" b="1" dirty="0" err="1">
                <a:latin typeface="Segoe UI Light" pitchFamily="34" charset="0"/>
              </a:rPr>
              <a:t>Nazarova</a:t>
            </a:r>
            <a:r>
              <a:rPr lang="lv-LV" sz="2100" b="1" dirty="0">
                <a:latin typeface="Segoe UI Light" pitchFamily="34" charset="0"/>
              </a:rPr>
              <a:t>, I., </a:t>
            </a:r>
            <a:r>
              <a:rPr lang="lv-LV" sz="2100" dirty="0">
                <a:latin typeface="Segoe UI Light" pitchFamily="34" charset="0"/>
              </a:rPr>
              <a:t>(1999). </a:t>
            </a:r>
            <a:r>
              <a:rPr lang="lv-LV" sz="2100" i="1" dirty="0">
                <a:latin typeface="Segoe UI Light" pitchFamily="34" charset="0"/>
              </a:rPr>
              <a:t>Veseluma pieeja valodas apguvē. </a:t>
            </a:r>
            <a:r>
              <a:rPr lang="lv-LV" sz="2100" dirty="0">
                <a:latin typeface="Segoe UI Light" pitchFamily="34" charset="0"/>
              </a:rPr>
              <a:t>Rīga: </a:t>
            </a:r>
            <a:r>
              <a:rPr lang="lv-LV" sz="2100" dirty="0" err="1">
                <a:latin typeface="Segoe UI Light" pitchFamily="34" charset="0"/>
              </a:rPr>
              <a:t>RaKa</a:t>
            </a:r>
            <a:r>
              <a:rPr lang="lv-LV" sz="2100" dirty="0">
                <a:latin typeface="Segoe UI Light" pitchFamily="34" charset="0"/>
              </a:rPr>
              <a:t>, 112 lpp.</a:t>
            </a:r>
          </a:p>
          <a:p>
            <a:pPr lvl="0">
              <a:buFont typeface="+mj-lt"/>
              <a:buAutoNum type="arabicPeriod"/>
            </a:pPr>
            <a:r>
              <a:rPr lang="lv-LV" sz="2100" b="1" dirty="0">
                <a:latin typeface="Segoe UI Light" pitchFamily="34" charset="0"/>
              </a:rPr>
              <a:t>Liepiņa, S., </a:t>
            </a:r>
            <a:r>
              <a:rPr lang="lv-LV" sz="2100" dirty="0">
                <a:latin typeface="Segoe UI Light" pitchFamily="34" charset="0"/>
              </a:rPr>
              <a:t>(2003). </a:t>
            </a:r>
            <a:r>
              <a:rPr lang="lv-LV" sz="2100" i="1" dirty="0">
                <a:latin typeface="Segoe UI Light" pitchFamily="34" charset="0"/>
              </a:rPr>
              <a:t>Speciālā psiholoģija.</a:t>
            </a:r>
            <a:r>
              <a:rPr lang="lv-LV" sz="2100" dirty="0">
                <a:latin typeface="Segoe UI Light" pitchFamily="34" charset="0"/>
              </a:rPr>
              <a:t> Rīga: </a:t>
            </a:r>
            <a:r>
              <a:rPr lang="lv-LV" sz="2100" dirty="0" err="1">
                <a:latin typeface="Segoe UI Light" pitchFamily="34" charset="0"/>
              </a:rPr>
              <a:t>RaKa</a:t>
            </a:r>
            <a:r>
              <a:rPr lang="lv-LV" sz="2100" dirty="0">
                <a:latin typeface="Segoe UI Light" pitchFamily="34" charset="0"/>
              </a:rPr>
              <a:t>, 313 lpp.</a:t>
            </a:r>
          </a:p>
          <a:p>
            <a:pPr lvl="0">
              <a:buFont typeface="+mj-lt"/>
              <a:buAutoNum type="arabicPeriod"/>
            </a:pPr>
            <a:r>
              <a:rPr lang="lv-LV" sz="2100" b="1" dirty="0" err="1">
                <a:latin typeface="Segoe UI Light" pitchFamily="34" charset="0"/>
              </a:rPr>
              <a:t>Montessori</a:t>
            </a:r>
            <a:r>
              <a:rPr lang="lv-LV" sz="2100" b="1" dirty="0">
                <a:latin typeface="Segoe UI Light" pitchFamily="34" charset="0"/>
              </a:rPr>
              <a:t>, M.</a:t>
            </a:r>
            <a:r>
              <a:rPr lang="lv-LV" sz="2100" dirty="0">
                <a:latin typeface="Segoe UI Light" pitchFamily="34" charset="0"/>
              </a:rPr>
              <a:t>, (1988). </a:t>
            </a:r>
            <a:r>
              <a:rPr lang="lv-LV" sz="2100" i="1" dirty="0">
                <a:latin typeface="Segoe UI Light" pitchFamily="34" charset="0"/>
              </a:rPr>
              <a:t>Dr. </a:t>
            </a:r>
            <a:r>
              <a:rPr lang="lv-LV" sz="2100" i="1" dirty="0" err="1">
                <a:latin typeface="Segoe UI Light" pitchFamily="34" charset="0"/>
              </a:rPr>
              <a:t>Montessori`s</a:t>
            </a:r>
            <a:r>
              <a:rPr lang="lv-LV" sz="2100" i="1" dirty="0">
                <a:latin typeface="Segoe UI Light" pitchFamily="34" charset="0"/>
              </a:rPr>
              <a:t> </a:t>
            </a:r>
            <a:r>
              <a:rPr lang="lv-LV" sz="2100" i="1" dirty="0" err="1">
                <a:latin typeface="Segoe UI Light" pitchFamily="34" charset="0"/>
              </a:rPr>
              <a:t>own</a:t>
            </a:r>
            <a:r>
              <a:rPr lang="lv-LV" sz="2100" i="1" dirty="0">
                <a:latin typeface="Segoe UI Light" pitchFamily="34" charset="0"/>
              </a:rPr>
              <a:t> </a:t>
            </a:r>
            <a:r>
              <a:rPr lang="lv-LV" sz="2100" i="1" dirty="0" err="1">
                <a:latin typeface="Segoe UI Light" pitchFamily="34" charset="0"/>
              </a:rPr>
              <a:t>handbook</a:t>
            </a:r>
            <a:r>
              <a:rPr lang="lv-LV" sz="2100" i="1" dirty="0">
                <a:latin typeface="Segoe UI Light" pitchFamily="34" charset="0"/>
              </a:rPr>
              <a:t>. A short guide to her ideas and materials. </a:t>
            </a:r>
            <a:r>
              <a:rPr lang="lv-LV" sz="2100" dirty="0">
                <a:latin typeface="Segoe UI Light" pitchFamily="34" charset="0"/>
              </a:rPr>
              <a:t>U.S.A.: Random House, Inc., 192 lpp.</a:t>
            </a:r>
          </a:p>
          <a:p>
            <a:pPr lvl="0">
              <a:buFont typeface="+mj-lt"/>
              <a:buAutoNum type="arabicPeriod"/>
            </a:pPr>
            <a:r>
              <a:rPr lang="lv-LV" sz="2100" b="1" dirty="0" err="1">
                <a:latin typeface="Segoe UI Light" pitchFamily="34" charset="0"/>
              </a:rPr>
              <a:t>Montessori</a:t>
            </a:r>
            <a:r>
              <a:rPr lang="lv-LV" sz="2100" b="1" dirty="0">
                <a:latin typeface="Segoe UI Light" pitchFamily="34" charset="0"/>
              </a:rPr>
              <a:t>, M., </a:t>
            </a:r>
            <a:r>
              <a:rPr lang="lv-LV" sz="2100" dirty="0">
                <a:latin typeface="Segoe UI Light" pitchFamily="34" charset="0"/>
              </a:rPr>
              <a:t>(1949). </a:t>
            </a:r>
            <a:r>
              <a:rPr lang="lv-LV" sz="2100" i="1" dirty="0" err="1">
                <a:latin typeface="Segoe UI Light" pitchFamily="34" charset="0"/>
              </a:rPr>
              <a:t>The</a:t>
            </a:r>
            <a:r>
              <a:rPr lang="lv-LV" sz="2100" i="1" dirty="0">
                <a:latin typeface="Segoe UI Light" pitchFamily="34" charset="0"/>
              </a:rPr>
              <a:t> </a:t>
            </a:r>
            <a:r>
              <a:rPr lang="lv-LV" sz="2100" i="1" dirty="0" err="1">
                <a:latin typeface="Segoe UI Light" pitchFamily="34" charset="0"/>
              </a:rPr>
              <a:t>absorbent</a:t>
            </a:r>
            <a:r>
              <a:rPr lang="lv-LV" sz="2100" i="1" dirty="0">
                <a:latin typeface="Segoe UI Light" pitchFamily="34" charset="0"/>
              </a:rPr>
              <a:t> </a:t>
            </a:r>
            <a:r>
              <a:rPr lang="lv-LV" sz="2100" i="1" dirty="0" err="1">
                <a:latin typeface="Segoe UI Light" pitchFamily="34" charset="0"/>
              </a:rPr>
              <a:t>mind</a:t>
            </a:r>
            <a:r>
              <a:rPr lang="lv-LV" sz="2100" i="1" dirty="0">
                <a:latin typeface="Segoe UI Light" pitchFamily="34" charset="0"/>
              </a:rPr>
              <a:t>. </a:t>
            </a:r>
            <a:r>
              <a:rPr lang="lv-LV" sz="2100" dirty="0" err="1">
                <a:latin typeface="Segoe UI Light" pitchFamily="34" charset="0"/>
              </a:rPr>
              <a:t>Madras</a:t>
            </a:r>
            <a:r>
              <a:rPr lang="lv-LV" sz="2100" dirty="0">
                <a:latin typeface="Segoe UI Light" pitchFamily="34" charset="0"/>
              </a:rPr>
              <a:t>, </a:t>
            </a:r>
            <a:r>
              <a:rPr lang="lv-LV" sz="2100" dirty="0" err="1">
                <a:latin typeface="Segoe UI Light" pitchFamily="34" charset="0"/>
              </a:rPr>
              <a:t>India</a:t>
            </a:r>
            <a:r>
              <a:rPr lang="lv-LV" sz="2100" dirty="0">
                <a:latin typeface="Segoe UI Light" pitchFamily="34" charset="0"/>
              </a:rPr>
              <a:t>: </a:t>
            </a:r>
            <a:r>
              <a:rPr lang="lv-LV" sz="2100" dirty="0" err="1">
                <a:latin typeface="Segoe UI Light" pitchFamily="34" charset="0"/>
              </a:rPr>
              <a:t>Theosophical</a:t>
            </a:r>
            <a:r>
              <a:rPr lang="lv-LV" sz="2100" dirty="0">
                <a:latin typeface="Segoe UI Light" pitchFamily="34" charset="0"/>
              </a:rPr>
              <a:t> </a:t>
            </a:r>
            <a:r>
              <a:rPr lang="lv-LV" sz="2100" dirty="0" err="1">
                <a:latin typeface="Segoe UI Light" pitchFamily="34" charset="0"/>
              </a:rPr>
              <a:t>Publishing</a:t>
            </a:r>
            <a:r>
              <a:rPr lang="lv-LV" sz="2100" dirty="0">
                <a:latin typeface="Segoe UI Light" pitchFamily="34" charset="0"/>
              </a:rPr>
              <a:t> </a:t>
            </a:r>
            <a:r>
              <a:rPr lang="lv-LV" sz="2100" dirty="0" err="1">
                <a:latin typeface="Segoe UI Light" pitchFamily="34" charset="0"/>
              </a:rPr>
              <a:t>House</a:t>
            </a:r>
            <a:r>
              <a:rPr lang="lv-LV" sz="2100" dirty="0">
                <a:latin typeface="Segoe UI Light" pitchFamily="34" charset="0"/>
              </a:rPr>
              <a:t>, 421 lpp.</a:t>
            </a:r>
          </a:p>
          <a:p>
            <a:pPr lvl="0">
              <a:buFont typeface="+mj-lt"/>
              <a:buAutoNum type="arabicPeriod"/>
            </a:pPr>
            <a:r>
              <a:rPr lang="lv-LV" sz="2100" b="1" dirty="0" err="1">
                <a:latin typeface="Segoe UI Light" pitchFamily="34" charset="0"/>
              </a:rPr>
              <a:t>Piažē</a:t>
            </a:r>
            <a:r>
              <a:rPr lang="lv-LV" sz="2100" b="1" dirty="0">
                <a:latin typeface="Segoe UI Light" pitchFamily="34" charset="0"/>
              </a:rPr>
              <a:t>, Ž., </a:t>
            </a:r>
            <a:r>
              <a:rPr lang="lv-LV" sz="2100" dirty="0">
                <a:latin typeface="Segoe UI Light" pitchFamily="34" charset="0"/>
              </a:rPr>
              <a:t>(2002). </a:t>
            </a:r>
            <a:r>
              <a:rPr lang="lv-LV" sz="2100" i="1" dirty="0">
                <a:latin typeface="Segoe UI Light" pitchFamily="34" charset="0"/>
              </a:rPr>
              <a:t>Bērna intelektuālā attīstība. </a:t>
            </a:r>
            <a:r>
              <a:rPr lang="lv-LV" sz="2100" dirty="0">
                <a:latin typeface="Segoe UI Light" pitchFamily="34" charset="0"/>
              </a:rPr>
              <a:t>Rīga: </a:t>
            </a:r>
            <a:r>
              <a:rPr lang="lv-LV" sz="2100" dirty="0" err="1">
                <a:latin typeface="Segoe UI Light" pitchFamily="34" charset="0"/>
              </a:rPr>
              <a:t>Pētergailis</a:t>
            </a:r>
            <a:r>
              <a:rPr lang="lv-LV" sz="2100" dirty="0">
                <a:latin typeface="Segoe UI Light" pitchFamily="34" charset="0"/>
              </a:rPr>
              <a:t>, 318 lpp.</a:t>
            </a:r>
          </a:p>
          <a:p>
            <a:pPr lvl="0">
              <a:buFont typeface="+mj-lt"/>
              <a:buAutoNum type="arabicPeriod"/>
            </a:pPr>
            <a:r>
              <a:rPr lang="lv-LV" sz="2100" b="1" dirty="0" err="1">
                <a:latin typeface="Segoe UI Light" pitchFamily="34" charset="0"/>
              </a:rPr>
              <a:t>Vecgrāve</a:t>
            </a:r>
            <a:r>
              <a:rPr lang="lv-LV" sz="2100" b="1" dirty="0">
                <a:latin typeface="Segoe UI Light" pitchFamily="34" charset="0"/>
              </a:rPr>
              <a:t>, A.,</a:t>
            </a:r>
            <a:r>
              <a:rPr lang="lv-LV" sz="2100" dirty="0">
                <a:latin typeface="Segoe UI Light" pitchFamily="34" charset="0"/>
              </a:rPr>
              <a:t> (1998). </a:t>
            </a:r>
            <a:r>
              <a:rPr lang="lv-LV" sz="2100" i="1" dirty="0">
                <a:latin typeface="Segoe UI Light" pitchFamily="34" charset="0"/>
              </a:rPr>
              <a:t>3 – 7 gadus vecu bērnu emociju attīstība un tās veicināšana. Promocijas darba kopsavilkums psiholoģijas doktora grāda iegūšanai.</a:t>
            </a:r>
            <a:r>
              <a:rPr lang="lv-LV" sz="2100" dirty="0">
                <a:latin typeface="Segoe UI Light" pitchFamily="34" charset="0"/>
              </a:rPr>
              <a:t> Rīga: Latvijas Universitāte, 96 lpp.</a:t>
            </a:r>
          </a:p>
          <a:p>
            <a:pPr lvl="0">
              <a:buFont typeface="+mj-lt"/>
              <a:buAutoNum type="arabicPeriod"/>
            </a:pPr>
            <a:r>
              <a:rPr lang="lv-LV" sz="2100" b="1" dirty="0" err="1">
                <a:latin typeface="Segoe UI Light" pitchFamily="34" charset="0"/>
              </a:rPr>
              <a:t>Vecgrāve</a:t>
            </a:r>
            <a:r>
              <a:rPr lang="lv-LV" sz="2100" b="1" dirty="0">
                <a:latin typeface="Segoe UI Light" pitchFamily="34" charset="0"/>
              </a:rPr>
              <a:t>, A.,</a:t>
            </a:r>
            <a:r>
              <a:rPr lang="lv-LV" sz="2100" dirty="0">
                <a:latin typeface="Segoe UI Light" pitchFamily="34" charset="0"/>
              </a:rPr>
              <a:t> (2005). </a:t>
            </a:r>
            <a:r>
              <a:rPr lang="lv-LV" sz="2100" i="1" dirty="0">
                <a:latin typeface="Segoe UI Light" pitchFamily="34" charset="0"/>
              </a:rPr>
              <a:t>Ceļvedis pieaugušajiem pa bērnības zemi.</a:t>
            </a:r>
            <a:r>
              <a:rPr lang="lv-LV" sz="2100" dirty="0">
                <a:latin typeface="Segoe UI Light" pitchFamily="34" charset="0"/>
              </a:rPr>
              <a:t> Rīga: Zvaigzne ABC, 240 lpp.</a:t>
            </a:r>
          </a:p>
          <a:p>
            <a:pPr lvl="0">
              <a:buFont typeface="+mj-lt"/>
              <a:buAutoNum type="arabicPeriod"/>
            </a:pPr>
            <a:r>
              <a:rPr lang="lv-LV" sz="2100" b="1" dirty="0" err="1">
                <a:latin typeface="Segoe UI Light" pitchFamily="34" charset="0"/>
              </a:rPr>
              <a:t>Vecgrāve</a:t>
            </a:r>
            <a:r>
              <a:rPr lang="lv-LV" sz="2100" b="1" dirty="0">
                <a:latin typeface="Segoe UI Light" pitchFamily="34" charset="0"/>
              </a:rPr>
              <a:t>, A.,</a:t>
            </a:r>
            <a:r>
              <a:rPr lang="lv-LV" sz="2100" dirty="0">
                <a:latin typeface="Segoe UI Light" pitchFamily="34" charset="0"/>
              </a:rPr>
              <a:t> (1996). </a:t>
            </a:r>
            <a:r>
              <a:rPr lang="lv-LV" sz="2100" i="1" dirty="0">
                <a:latin typeface="Segoe UI Light" pitchFamily="34" charset="0"/>
              </a:rPr>
              <a:t>Kā man saprast savu bērnu.</a:t>
            </a:r>
            <a:r>
              <a:rPr lang="lv-LV" sz="2100" dirty="0">
                <a:latin typeface="Segoe UI Light" pitchFamily="34" charset="0"/>
              </a:rPr>
              <a:t> Rīga: Zvaigzne ABC, 192 lpp.</a:t>
            </a:r>
          </a:p>
          <a:p>
            <a:pPr lvl="0">
              <a:buFont typeface="+mj-lt"/>
              <a:buAutoNum type="arabicPeriod"/>
            </a:pPr>
            <a:r>
              <a:rPr lang="lv-LV" sz="2100" b="1" dirty="0">
                <a:latin typeface="Segoe UI Light" pitchFamily="34" charset="0"/>
              </a:rPr>
              <a:t>Brice, B., </a:t>
            </a:r>
            <a:r>
              <a:rPr lang="lv-LV" sz="2100" dirty="0">
                <a:latin typeface="Segoe UI Light" pitchFamily="34" charset="0"/>
              </a:rPr>
              <a:t>(2007). </a:t>
            </a:r>
            <a:r>
              <a:rPr lang="lv-LV" sz="2100" i="1" dirty="0">
                <a:latin typeface="Segoe UI Light" pitchFamily="34" charset="0"/>
              </a:rPr>
              <a:t>Pirkstiņu rotaļas. </a:t>
            </a:r>
            <a:r>
              <a:rPr lang="lv-LV" sz="2100" dirty="0">
                <a:latin typeface="Segoe UI Light" pitchFamily="34" charset="0"/>
              </a:rPr>
              <a:t>Rīga: RaKa, 95 lpp.</a:t>
            </a:r>
          </a:p>
          <a:p>
            <a:pPr lvl="0">
              <a:buFont typeface="+mj-lt"/>
              <a:buAutoNum type="arabicPeriod"/>
            </a:pPr>
            <a:r>
              <a:rPr lang="lv-LV" sz="2100" b="1" dirty="0">
                <a:latin typeface="Segoe UI Light" pitchFamily="34" charset="0"/>
              </a:rPr>
              <a:t>Cīrule, Z., Cīrule, N., Cīrulis R., </a:t>
            </a:r>
            <a:r>
              <a:rPr lang="lv-LV" sz="2100" dirty="0">
                <a:latin typeface="Segoe UI Light" pitchFamily="34" charset="0"/>
              </a:rPr>
              <a:t>(2015). </a:t>
            </a:r>
            <a:r>
              <a:rPr lang="lv-LV" sz="2100" i="1" dirty="0">
                <a:latin typeface="Segoe UI Light" pitchFamily="34" charset="0"/>
              </a:rPr>
              <a:t>Mums kopā izdosies 1., 2., 3., 4. daļa. </a:t>
            </a:r>
            <a:r>
              <a:rPr lang="lv-LV" sz="2100" dirty="0">
                <a:latin typeface="Segoe UI Light" pitchFamily="34" charset="0"/>
              </a:rPr>
              <a:t>Rīga: RaKa, 28 lpp.</a:t>
            </a:r>
            <a:endParaRPr lang="lv-LV" sz="2100" b="1" dirty="0">
              <a:latin typeface="Segoe UI Light" pitchFamily="34" charset="0"/>
            </a:endParaRPr>
          </a:p>
          <a:p>
            <a:pPr lvl="0">
              <a:buFont typeface="+mj-lt"/>
              <a:buAutoNum type="arabicPeriod"/>
            </a:pPr>
            <a:endParaRPr lang="lv-LV" sz="2100" b="1" dirty="0">
              <a:latin typeface="Segoe UI Light" pitchFamily="34" charset="0"/>
            </a:endParaRPr>
          </a:p>
        </p:txBody>
      </p:sp>
      <p:sp>
        <p:nvSpPr>
          <p:cNvPr id="4" name="Freeform 13">
            <a:extLst>
              <a:ext uri="{FF2B5EF4-FFF2-40B4-BE49-F238E27FC236}">
                <a16:creationId xmlns:a16="http://schemas.microsoft.com/office/drawing/2014/main" id="{AED5C0F5-70C6-51B0-F98A-6E9556A720FF}"/>
              </a:ext>
            </a:extLst>
          </p:cNvPr>
          <p:cNvSpPr/>
          <p:nvPr/>
        </p:nvSpPr>
        <p:spPr>
          <a:xfrm rot="2443776">
            <a:off x="-3533271" y="-2952704"/>
            <a:ext cx="6090326" cy="5734260"/>
          </a:xfrm>
          <a:custGeom>
            <a:avLst/>
            <a:gdLst/>
            <a:ahLst/>
            <a:cxnLst/>
            <a:rect l="l" t="t" r="r" b="b"/>
            <a:pathLst>
              <a:path w="6090326" h="5734260">
                <a:moveTo>
                  <a:pt x="0" y="0"/>
                </a:moveTo>
                <a:lnTo>
                  <a:pt x="6090326" y="0"/>
                </a:lnTo>
                <a:lnTo>
                  <a:pt x="6090326" y="5734260"/>
                </a:lnTo>
                <a:lnTo>
                  <a:pt x="0" y="5734260"/>
                </a:lnTo>
                <a:lnTo>
                  <a:pt x="0" y="0"/>
                </a:lnTo>
                <a:close/>
              </a:path>
            </a:pathLst>
          </a:custGeom>
          <a:blipFill>
            <a:blip r:embed="rId2"/>
            <a:stretch>
              <a:fillRect/>
            </a:stretch>
          </a:blipFill>
        </p:spPr>
      </p:sp>
      <p:sp>
        <p:nvSpPr>
          <p:cNvPr id="10" name="Freeform 2">
            <a:extLst>
              <a:ext uri="{FF2B5EF4-FFF2-40B4-BE49-F238E27FC236}">
                <a16:creationId xmlns:a16="http://schemas.microsoft.com/office/drawing/2014/main" id="{F6D950B8-3F5F-13CE-E3AA-57DB90BF10B9}"/>
              </a:ext>
            </a:extLst>
          </p:cNvPr>
          <p:cNvSpPr/>
          <p:nvPr/>
        </p:nvSpPr>
        <p:spPr>
          <a:xfrm rot="-2700000">
            <a:off x="13645788" y="-3017577"/>
            <a:ext cx="16322154" cy="16322154"/>
          </a:xfrm>
          <a:custGeom>
            <a:avLst/>
            <a:gdLst/>
            <a:ahLst/>
            <a:cxnLst/>
            <a:rect l="l" t="t" r="r" b="b"/>
            <a:pathLst>
              <a:path w="16322154" h="16322154">
                <a:moveTo>
                  <a:pt x="0" y="0"/>
                </a:moveTo>
                <a:lnTo>
                  <a:pt x="16322154" y="0"/>
                </a:lnTo>
                <a:lnTo>
                  <a:pt x="16322154" y="16322154"/>
                </a:lnTo>
                <a:lnTo>
                  <a:pt x="0" y="1632215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1" name="Freeform 3">
            <a:extLst>
              <a:ext uri="{FF2B5EF4-FFF2-40B4-BE49-F238E27FC236}">
                <a16:creationId xmlns:a16="http://schemas.microsoft.com/office/drawing/2014/main" id="{02C5AD31-06CE-DA4D-FC71-3DB3DC3E4C43}"/>
              </a:ext>
            </a:extLst>
          </p:cNvPr>
          <p:cNvSpPr/>
          <p:nvPr/>
        </p:nvSpPr>
        <p:spPr>
          <a:xfrm rot="-8439967">
            <a:off x="-2061474" y="2094864"/>
            <a:ext cx="3494091" cy="6352892"/>
          </a:xfrm>
          <a:custGeom>
            <a:avLst/>
            <a:gdLst/>
            <a:ahLst/>
            <a:cxnLst/>
            <a:rect l="l" t="t" r="r" b="b"/>
            <a:pathLst>
              <a:path w="3494091" h="6352892">
                <a:moveTo>
                  <a:pt x="0" y="0"/>
                </a:moveTo>
                <a:lnTo>
                  <a:pt x="3494090" y="0"/>
                </a:lnTo>
                <a:lnTo>
                  <a:pt x="3494090" y="6352892"/>
                </a:lnTo>
                <a:lnTo>
                  <a:pt x="0" y="6352892"/>
                </a:lnTo>
                <a:lnTo>
                  <a:pt x="0" y="0"/>
                </a:lnTo>
                <a:close/>
              </a:path>
            </a:pathLst>
          </a:custGeom>
          <a:blipFill>
            <a:blip r:embed="rId5">
              <a:extLst>
                <a:ext uri="{96DAC541-7B7A-43D3-8B79-37D633B846F1}">
                  <asvg:svgBlip xmlns:asvg="http://schemas.microsoft.com/office/drawing/2016/SVG/main" r:embed="rId6"/>
                </a:ext>
              </a:extLst>
            </a:blip>
            <a:stretch>
              <a:fillRect/>
            </a:stretch>
          </a:blipFill>
          <a:ln cap="sq">
            <a:noFill/>
            <a:prstDash val="solid"/>
            <a:miter/>
          </a:ln>
        </p:spPr>
      </p:sp>
      <p:grpSp>
        <p:nvGrpSpPr>
          <p:cNvPr id="12" name="Group 5">
            <a:extLst>
              <a:ext uri="{FF2B5EF4-FFF2-40B4-BE49-F238E27FC236}">
                <a16:creationId xmlns:a16="http://schemas.microsoft.com/office/drawing/2014/main" id="{773EC004-9FB1-F41D-E46F-34DA695EA343}"/>
              </a:ext>
            </a:extLst>
          </p:cNvPr>
          <p:cNvGrpSpPr/>
          <p:nvPr/>
        </p:nvGrpSpPr>
        <p:grpSpPr>
          <a:xfrm>
            <a:off x="-488108" y="8043903"/>
            <a:ext cx="2464771" cy="3336085"/>
            <a:chOff x="0" y="0"/>
            <a:chExt cx="3286362" cy="4448113"/>
          </a:xfrm>
        </p:grpSpPr>
        <p:sp>
          <p:nvSpPr>
            <p:cNvPr id="13" name="Freeform 6">
              <a:extLst>
                <a:ext uri="{FF2B5EF4-FFF2-40B4-BE49-F238E27FC236}">
                  <a16:creationId xmlns:a16="http://schemas.microsoft.com/office/drawing/2014/main" id="{E7623DDE-11FD-2BE5-A489-74C543B0E57A}"/>
                </a:ext>
              </a:extLst>
            </p:cNvPr>
            <p:cNvSpPr/>
            <p:nvPr/>
          </p:nvSpPr>
          <p:spPr>
            <a:xfrm>
              <a:off x="387734" y="0"/>
              <a:ext cx="2833173" cy="2737554"/>
            </a:xfrm>
            <a:custGeom>
              <a:avLst/>
              <a:gdLst/>
              <a:ahLst/>
              <a:cxnLst/>
              <a:rect l="l" t="t" r="r" b="b"/>
              <a:pathLst>
                <a:path w="2833173" h="2737554">
                  <a:moveTo>
                    <a:pt x="0" y="0"/>
                  </a:moveTo>
                  <a:lnTo>
                    <a:pt x="2833173" y="0"/>
                  </a:lnTo>
                  <a:lnTo>
                    <a:pt x="2833173" y="2737554"/>
                  </a:lnTo>
                  <a:lnTo>
                    <a:pt x="0" y="2737554"/>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14" name="Freeform 7">
              <a:extLst>
                <a:ext uri="{FF2B5EF4-FFF2-40B4-BE49-F238E27FC236}">
                  <a16:creationId xmlns:a16="http://schemas.microsoft.com/office/drawing/2014/main" id="{B65A80DD-7B5F-DFC4-3F8F-9C21A4262E88}"/>
                </a:ext>
              </a:extLst>
            </p:cNvPr>
            <p:cNvSpPr/>
            <p:nvPr/>
          </p:nvSpPr>
          <p:spPr>
            <a:xfrm rot="2903305">
              <a:off x="458059" y="1656465"/>
              <a:ext cx="2370244" cy="2290248"/>
            </a:xfrm>
            <a:custGeom>
              <a:avLst/>
              <a:gdLst/>
              <a:ahLst/>
              <a:cxnLst/>
              <a:rect l="l" t="t" r="r" b="b"/>
              <a:pathLst>
                <a:path w="2370244" h="2290248">
                  <a:moveTo>
                    <a:pt x="0" y="0"/>
                  </a:moveTo>
                  <a:lnTo>
                    <a:pt x="2370244" y="0"/>
                  </a:lnTo>
                  <a:lnTo>
                    <a:pt x="2370244" y="2290248"/>
                  </a:lnTo>
                  <a:lnTo>
                    <a:pt x="0" y="2290248"/>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grpSp>
      <p:grpSp>
        <p:nvGrpSpPr>
          <p:cNvPr id="15" name="Group 8">
            <a:extLst>
              <a:ext uri="{FF2B5EF4-FFF2-40B4-BE49-F238E27FC236}">
                <a16:creationId xmlns:a16="http://schemas.microsoft.com/office/drawing/2014/main" id="{D269303E-FE7D-BECC-0C1D-B0DF9BFF9108}"/>
              </a:ext>
            </a:extLst>
          </p:cNvPr>
          <p:cNvGrpSpPr/>
          <p:nvPr/>
        </p:nvGrpSpPr>
        <p:grpSpPr>
          <a:xfrm rot="-10655737">
            <a:off x="15599879" y="-1262767"/>
            <a:ext cx="2990573" cy="4047761"/>
            <a:chOff x="0" y="0"/>
            <a:chExt cx="3987430" cy="5397015"/>
          </a:xfrm>
        </p:grpSpPr>
        <p:sp>
          <p:nvSpPr>
            <p:cNvPr id="16" name="Freeform 9">
              <a:extLst>
                <a:ext uri="{FF2B5EF4-FFF2-40B4-BE49-F238E27FC236}">
                  <a16:creationId xmlns:a16="http://schemas.microsoft.com/office/drawing/2014/main" id="{52E40C93-A952-F865-8832-888144480058}"/>
                </a:ext>
              </a:extLst>
            </p:cNvPr>
            <p:cNvSpPr/>
            <p:nvPr/>
          </p:nvSpPr>
          <p:spPr>
            <a:xfrm>
              <a:off x="470448" y="0"/>
              <a:ext cx="3437565" cy="3321547"/>
            </a:xfrm>
            <a:custGeom>
              <a:avLst/>
              <a:gdLst/>
              <a:ahLst/>
              <a:cxnLst/>
              <a:rect l="l" t="t" r="r" b="b"/>
              <a:pathLst>
                <a:path w="3437565" h="3321547">
                  <a:moveTo>
                    <a:pt x="0" y="0"/>
                  </a:moveTo>
                  <a:lnTo>
                    <a:pt x="3437565" y="0"/>
                  </a:lnTo>
                  <a:lnTo>
                    <a:pt x="3437565" y="3321547"/>
                  </a:lnTo>
                  <a:lnTo>
                    <a:pt x="0" y="3321547"/>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17" name="Freeform 10">
              <a:extLst>
                <a:ext uri="{FF2B5EF4-FFF2-40B4-BE49-F238E27FC236}">
                  <a16:creationId xmlns:a16="http://schemas.microsoft.com/office/drawing/2014/main" id="{42D89E1E-2BE3-3683-0091-73507D62E0DB}"/>
                </a:ext>
              </a:extLst>
            </p:cNvPr>
            <p:cNvSpPr/>
            <p:nvPr/>
          </p:nvSpPr>
          <p:spPr>
            <a:xfrm rot="2903305">
              <a:off x="555775" y="2009833"/>
              <a:ext cx="2875881" cy="2778820"/>
            </a:xfrm>
            <a:custGeom>
              <a:avLst/>
              <a:gdLst/>
              <a:ahLst/>
              <a:cxnLst/>
              <a:rect l="l" t="t" r="r" b="b"/>
              <a:pathLst>
                <a:path w="2875881" h="2778820">
                  <a:moveTo>
                    <a:pt x="0" y="0"/>
                  </a:moveTo>
                  <a:lnTo>
                    <a:pt x="2875880" y="0"/>
                  </a:lnTo>
                  <a:lnTo>
                    <a:pt x="2875880" y="2778820"/>
                  </a:lnTo>
                  <a:lnTo>
                    <a:pt x="0" y="2778820"/>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grpSp>
      <p:sp>
        <p:nvSpPr>
          <p:cNvPr id="18" name="Freeform 11">
            <a:extLst>
              <a:ext uri="{FF2B5EF4-FFF2-40B4-BE49-F238E27FC236}">
                <a16:creationId xmlns:a16="http://schemas.microsoft.com/office/drawing/2014/main" id="{1C5AA2A9-A955-6C7C-3BD4-3ABD50F72535}"/>
              </a:ext>
            </a:extLst>
          </p:cNvPr>
          <p:cNvSpPr/>
          <p:nvPr/>
        </p:nvSpPr>
        <p:spPr>
          <a:xfrm rot="-1616693">
            <a:off x="15991528" y="967452"/>
            <a:ext cx="2094517" cy="3756982"/>
          </a:xfrm>
          <a:custGeom>
            <a:avLst/>
            <a:gdLst/>
            <a:ahLst/>
            <a:cxnLst/>
            <a:rect l="l" t="t" r="r" b="b"/>
            <a:pathLst>
              <a:path w="2094517" h="3756982">
                <a:moveTo>
                  <a:pt x="0" y="0"/>
                </a:moveTo>
                <a:lnTo>
                  <a:pt x="2094517" y="0"/>
                </a:lnTo>
                <a:lnTo>
                  <a:pt x="2094517" y="3756982"/>
                </a:lnTo>
                <a:lnTo>
                  <a:pt x="0" y="3756982"/>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sp>
      <p:sp>
        <p:nvSpPr>
          <p:cNvPr id="19" name="Freeform 12">
            <a:extLst>
              <a:ext uri="{FF2B5EF4-FFF2-40B4-BE49-F238E27FC236}">
                <a16:creationId xmlns:a16="http://schemas.microsoft.com/office/drawing/2014/main" id="{A80689F8-882A-4073-F68F-D77ECF3EE522}"/>
              </a:ext>
            </a:extLst>
          </p:cNvPr>
          <p:cNvSpPr/>
          <p:nvPr/>
        </p:nvSpPr>
        <p:spPr>
          <a:xfrm rot="1353883" flipH="1">
            <a:off x="-617908" y="5164367"/>
            <a:ext cx="2094517" cy="3756982"/>
          </a:xfrm>
          <a:custGeom>
            <a:avLst/>
            <a:gdLst/>
            <a:ahLst/>
            <a:cxnLst/>
            <a:rect l="l" t="t" r="r" b="b"/>
            <a:pathLst>
              <a:path w="2094517" h="3756982">
                <a:moveTo>
                  <a:pt x="2094517" y="0"/>
                </a:moveTo>
                <a:lnTo>
                  <a:pt x="0" y="0"/>
                </a:lnTo>
                <a:lnTo>
                  <a:pt x="0" y="3756982"/>
                </a:lnTo>
                <a:lnTo>
                  <a:pt x="2094517" y="3756982"/>
                </a:lnTo>
                <a:lnTo>
                  <a:pt x="2094517" y="0"/>
                </a:lnTo>
                <a:close/>
              </a:path>
            </a:pathLst>
          </a:custGeom>
          <a:blipFill>
            <a:blip r:embed="rId13">
              <a:extLst>
                <a:ext uri="{96DAC541-7B7A-43D3-8B79-37D633B846F1}">
                  <asvg:svgBlip xmlns:asvg="http://schemas.microsoft.com/office/drawing/2016/SVG/main" r:embed="rId14"/>
                </a:ext>
              </a:extLst>
            </a:blip>
            <a:stretch>
              <a:fillRect/>
            </a:stretch>
          </a:blipFill>
        </p:spPr>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Freeform 2"/>
          <p:cNvSpPr/>
          <p:nvPr/>
        </p:nvSpPr>
        <p:spPr>
          <a:xfrm rot="-2764167">
            <a:off x="13799870" y="-3017577"/>
            <a:ext cx="16322154" cy="16322154"/>
          </a:xfrm>
          <a:custGeom>
            <a:avLst/>
            <a:gdLst/>
            <a:ahLst/>
            <a:cxnLst/>
            <a:rect l="l" t="t" r="r" b="b"/>
            <a:pathLst>
              <a:path w="16322154" h="16322154">
                <a:moveTo>
                  <a:pt x="0" y="0"/>
                </a:moveTo>
                <a:lnTo>
                  <a:pt x="16322154" y="0"/>
                </a:lnTo>
                <a:lnTo>
                  <a:pt x="16322154" y="16322154"/>
                </a:lnTo>
                <a:lnTo>
                  <a:pt x="0" y="1632215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TextBox 3"/>
          <p:cNvSpPr txBox="1"/>
          <p:nvPr/>
        </p:nvSpPr>
        <p:spPr>
          <a:xfrm>
            <a:off x="1605050" y="4818714"/>
            <a:ext cx="15357922" cy="994392"/>
          </a:xfrm>
          <a:prstGeom prst="rect">
            <a:avLst/>
          </a:prstGeom>
        </p:spPr>
        <p:txBody>
          <a:bodyPr lIns="0" tIns="0" rIns="0" bIns="0" rtlCol="0" anchor="t">
            <a:spAutoFit/>
          </a:bodyPr>
          <a:lstStyle/>
          <a:p>
            <a:pPr algn="ctr">
              <a:lnSpc>
                <a:spcPts val="6682"/>
              </a:lnSpc>
            </a:pPr>
            <a:r>
              <a:rPr lang="en-US" sz="7593" b="1" spc="129">
                <a:solidFill>
                  <a:srgbClr val="364F2D"/>
                </a:solidFill>
                <a:latin typeface="Poppins Bold"/>
                <a:ea typeface="Poppins Bold"/>
                <a:cs typeface="Poppins Bold"/>
                <a:sym typeface="Poppins Bold"/>
              </a:rPr>
              <a:t>Paldies par uzmanību!</a:t>
            </a:r>
          </a:p>
        </p:txBody>
      </p:sp>
      <p:sp>
        <p:nvSpPr>
          <p:cNvPr id="4" name="Freeform 4"/>
          <p:cNvSpPr/>
          <p:nvPr/>
        </p:nvSpPr>
        <p:spPr>
          <a:xfrm rot="-8439967">
            <a:off x="-2061474" y="2094864"/>
            <a:ext cx="3494091" cy="6352892"/>
          </a:xfrm>
          <a:custGeom>
            <a:avLst/>
            <a:gdLst/>
            <a:ahLst/>
            <a:cxnLst/>
            <a:rect l="l" t="t" r="r" b="b"/>
            <a:pathLst>
              <a:path w="3494091" h="6352892">
                <a:moveTo>
                  <a:pt x="0" y="0"/>
                </a:moveTo>
                <a:lnTo>
                  <a:pt x="3494090" y="0"/>
                </a:lnTo>
                <a:lnTo>
                  <a:pt x="3494090" y="6352892"/>
                </a:lnTo>
                <a:lnTo>
                  <a:pt x="0" y="6352892"/>
                </a:lnTo>
                <a:lnTo>
                  <a:pt x="0" y="0"/>
                </a:lnTo>
                <a:close/>
              </a:path>
            </a:pathLst>
          </a:custGeom>
          <a:blipFill>
            <a:blip r:embed="rId4">
              <a:extLst>
                <a:ext uri="{96DAC541-7B7A-43D3-8B79-37D633B846F1}">
                  <asvg:svgBlip xmlns:asvg="http://schemas.microsoft.com/office/drawing/2016/SVG/main" r:embed="rId5"/>
                </a:ext>
              </a:extLst>
            </a:blip>
            <a:stretch>
              <a:fillRect/>
            </a:stretch>
          </a:blipFill>
          <a:ln cap="sq">
            <a:noFill/>
            <a:prstDash val="solid"/>
            <a:miter/>
          </a:ln>
        </p:spPr>
      </p:sp>
      <p:sp>
        <p:nvSpPr>
          <p:cNvPr id="5" name="Freeform 5"/>
          <p:cNvSpPr/>
          <p:nvPr/>
        </p:nvSpPr>
        <p:spPr>
          <a:xfrm rot="-8439967">
            <a:off x="17158478" y="302196"/>
            <a:ext cx="3494091" cy="6352892"/>
          </a:xfrm>
          <a:custGeom>
            <a:avLst/>
            <a:gdLst/>
            <a:ahLst/>
            <a:cxnLst/>
            <a:rect l="l" t="t" r="r" b="b"/>
            <a:pathLst>
              <a:path w="3494091" h="6352892">
                <a:moveTo>
                  <a:pt x="0" y="0"/>
                </a:moveTo>
                <a:lnTo>
                  <a:pt x="3494091" y="0"/>
                </a:lnTo>
                <a:lnTo>
                  <a:pt x="3494091" y="6352892"/>
                </a:lnTo>
                <a:lnTo>
                  <a:pt x="0" y="635289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6" name="Group 6"/>
          <p:cNvGrpSpPr/>
          <p:nvPr/>
        </p:nvGrpSpPr>
        <p:grpSpPr>
          <a:xfrm>
            <a:off x="-502238" y="6113757"/>
            <a:ext cx="2737824" cy="3705664"/>
            <a:chOff x="0" y="0"/>
            <a:chExt cx="3650432" cy="4940885"/>
          </a:xfrm>
        </p:grpSpPr>
        <p:sp>
          <p:nvSpPr>
            <p:cNvPr id="7" name="Freeform 7"/>
            <p:cNvSpPr/>
            <p:nvPr/>
          </p:nvSpPr>
          <p:spPr>
            <a:xfrm>
              <a:off x="430688" y="0"/>
              <a:ext cx="3147039" cy="3040826"/>
            </a:xfrm>
            <a:custGeom>
              <a:avLst/>
              <a:gdLst/>
              <a:ahLst/>
              <a:cxnLst/>
              <a:rect l="l" t="t" r="r" b="b"/>
              <a:pathLst>
                <a:path w="3147039" h="3040826">
                  <a:moveTo>
                    <a:pt x="0" y="0"/>
                  </a:moveTo>
                  <a:lnTo>
                    <a:pt x="3147038" y="0"/>
                  </a:lnTo>
                  <a:lnTo>
                    <a:pt x="3147038" y="3040826"/>
                  </a:lnTo>
                  <a:lnTo>
                    <a:pt x="0" y="3040826"/>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8" name="Freeform 8"/>
            <p:cNvSpPr/>
            <p:nvPr/>
          </p:nvSpPr>
          <p:spPr>
            <a:xfrm rot="2903305">
              <a:off x="508803" y="1839972"/>
              <a:ext cx="2632825" cy="2543967"/>
            </a:xfrm>
            <a:custGeom>
              <a:avLst/>
              <a:gdLst/>
              <a:ahLst/>
              <a:cxnLst/>
              <a:rect l="l" t="t" r="r" b="b"/>
              <a:pathLst>
                <a:path w="2632825" h="2543967">
                  <a:moveTo>
                    <a:pt x="0" y="0"/>
                  </a:moveTo>
                  <a:lnTo>
                    <a:pt x="2632825" y="0"/>
                  </a:lnTo>
                  <a:lnTo>
                    <a:pt x="2632825" y="2543967"/>
                  </a:lnTo>
                  <a:lnTo>
                    <a:pt x="0" y="2543967"/>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grpSp>
      <p:grpSp>
        <p:nvGrpSpPr>
          <p:cNvPr id="9" name="Group 9"/>
          <p:cNvGrpSpPr/>
          <p:nvPr/>
        </p:nvGrpSpPr>
        <p:grpSpPr>
          <a:xfrm rot="-10655737">
            <a:off x="16440575" y="-642156"/>
            <a:ext cx="2255701" cy="3053106"/>
            <a:chOff x="0" y="0"/>
            <a:chExt cx="3007601" cy="4070809"/>
          </a:xfrm>
        </p:grpSpPr>
        <p:sp>
          <p:nvSpPr>
            <p:cNvPr id="10" name="Freeform 10"/>
            <p:cNvSpPr/>
            <p:nvPr/>
          </p:nvSpPr>
          <p:spPr>
            <a:xfrm>
              <a:off x="354845" y="0"/>
              <a:ext cx="2592854" cy="2505345"/>
            </a:xfrm>
            <a:custGeom>
              <a:avLst/>
              <a:gdLst/>
              <a:ahLst/>
              <a:cxnLst/>
              <a:rect l="l" t="t" r="r" b="b"/>
              <a:pathLst>
                <a:path w="2592854" h="2505345">
                  <a:moveTo>
                    <a:pt x="0" y="0"/>
                  </a:moveTo>
                  <a:lnTo>
                    <a:pt x="2592853" y="0"/>
                  </a:lnTo>
                  <a:lnTo>
                    <a:pt x="2592853" y="2505345"/>
                  </a:lnTo>
                  <a:lnTo>
                    <a:pt x="0" y="2505345"/>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11" name="Freeform 11"/>
            <p:cNvSpPr/>
            <p:nvPr/>
          </p:nvSpPr>
          <p:spPr>
            <a:xfrm rot="2903305">
              <a:off x="419205" y="1515958"/>
              <a:ext cx="2169192" cy="2095982"/>
            </a:xfrm>
            <a:custGeom>
              <a:avLst/>
              <a:gdLst/>
              <a:ahLst/>
              <a:cxnLst/>
              <a:rect l="l" t="t" r="r" b="b"/>
              <a:pathLst>
                <a:path w="2169192" h="2095982">
                  <a:moveTo>
                    <a:pt x="0" y="0"/>
                  </a:moveTo>
                  <a:lnTo>
                    <a:pt x="2169191" y="0"/>
                  </a:lnTo>
                  <a:lnTo>
                    <a:pt x="2169191" y="2095981"/>
                  </a:lnTo>
                  <a:lnTo>
                    <a:pt x="0" y="2095981"/>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grpSp>
      <p:sp>
        <p:nvSpPr>
          <p:cNvPr id="12" name="Freeform 12"/>
          <p:cNvSpPr/>
          <p:nvPr/>
        </p:nvSpPr>
        <p:spPr>
          <a:xfrm rot="2106928">
            <a:off x="-1231200" y="229488"/>
            <a:ext cx="3230118" cy="4114800"/>
          </a:xfrm>
          <a:custGeom>
            <a:avLst/>
            <a:gdLst/>
            <a:ahLst/>
            <a:cxnLst/>
            <a:rect l="l" t="t" r="r" b="b"/>
            <a:pathLst>
              <a:path w="3230118" h="4114800">
                <a:moveTo>
                  <a:pt x="0" y="0"/>
                </a:moveTo>
                <a:lnTo>
                  <a:pt x="3230118" y="0"/>
                </a:lnTo>
                <a:lnTo>
                  <a:pt x="3230118" y="4114800"/>
                </a:lnTo>
                <a:lnTo>
                  <a:pt x="0" y="4114800"/>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13" name="Freeform 13"/>
          <p:cNvSpPr/>
          <p:nvPr/>
        </p:nvSpPr>
        <p:spPr>
          <a:xfrm rot="-2952490">
            <a:off x="15515183" y="-402981"/>
            <a:ext cx="2163063" cy="6554735"/>
          </a:xfrm>
          <a:custGeom>
            <a:avLst/>
            <a:gdLst/>
            <a:ahLst/>
            <a:cxnLst/>
            <a:rect l="l" t="t" r="r" b="b"/>
            <a:pathLst>
              <a:path w="2163063" h="6554735">
                <a:moveTo>
                  <a:pt x="0" y="0"/>
                </a:moveTo>
                <a:lnTo>
                  <a:pt x="2163062" y="0"/>
                </a:lnTo>
                <a:lnTo>
                  <a:pt x="2163062" y="6554735"/>
                </a:lnTo>
                <a:lnTo>
                  <a:pt x="0" y="6554735"/>
                </a:lnTo>
                <a:lnTo>
                  <a:pt x="0" y="0"/>
                </a:lnTo>
                <a:close/>
              </a:path>
            </a:pathLst>
          </a:custGeom>
          <a:blipFill>
            <a:blip r:embed="rId12"/>
            <a:stretch>
              <a:fillRect/>
            </a:stretch>
          </a:blipFill>
        </p:spPr>
      </p:sp>
      <p:sp>
        <p:nvSpPr>
          <p:cNvPr id="14" name="Freeform 14"/>
          <p:cNvSpPr/>
          <p:nvPr/>
        </p:nvSpPr>
        <p:spPr>
          <a:xfrm>
            <a:off x="7283632" y="1338904"/>
            <a:ext cx="4000759" cy="2530539"/>
          </a:xfrm>
          <a:custGeom>
            <a:avLst/>
            <a:gdLst/>
            <a:ahLst/>
            <a:cxnLst/>
            <a:rect l="l" t="t" r="r" b="b"/>
            <a:pathLst>
              <a:path w="4000759" h="2530539">
                <a:moveTo>
                  <a:pt x="0" y="0"/>
                </a:moveTo>
                <a:lnTo>
                  <a:pt x="4000758" y="0"/>
                </a:lnTo>
                <a:lnTo>
                  <a:pt x="4000758" y="2530539"/>
                </a:lnTo>
                <a:lnTo>
                  <a:pt x="0" y="2530539"/>
                </a:lnTo>
                <a:lnTo>
                  <a:pt x="0" y="0"/>
                </a:lnTo>
                <a:close/>
              </a:path>
            </a:pathLst>
          </a:custGeom>
          <a:blipFill>
            <a:blip r:embed="rId13"/>
            <a:stretch>
              <a:fillRect/>
            </a:stretch>
          </a:blipFill>
        </p:spPr>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2700000">
            <a:off x="13645788" y="-3017577"/>
            <a:ext cx="16322154" cy="16322154"/>
          </a:xfrm>
          <a:custGeom>
            <a:avLst/>
            <a:gdLst/>
            <a:ahLst/>
            <a:cxnLst/>
            <a:rect l="l" t="t" r="r" b="b"/>
            <a:pathLst>
              <a:path w="16322154" h="16322154">
                <a:moveTo>
                  <a:pt x="0" y="0"/>
                </a:moveTo>
                <a:lnTo>
                  <a:pt x="16322154" y="0"/>
                </a:lnTo>
                <a:lnTo>
                  <a:pt x="16322154" y="16322154"/>
                </a:lnTo>
                <a:lnTo>
                  <a:pt x="0" y="1632215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rot="-8439967">
            <a:off x="-2061474" y="2094864"/>
            <a:ext cx="3494091" cy="6352892"/>
          </a:xfrm>
          <a:custGeom>
            <a:avLst/>
            <a:gdLst/>
            <a:ahLst/>
            <a:cxnLst/>
            <a:rect l="l" t="t" r="r" b="b"/>
            <a:pathLst>
              <a:path w="3494091" h="6352892">
                <a:moveTo>
                  <a:pt x="0" y="0"/>
                </a:moveTo>
                <a:lnTo>
                  <a:pt x="3494090" y="0"/>
                </a:lnTo>
                <a:lnTo>
                  <a:pt x="3494090" y="6352892"/>
                </a:lnTo>
                <a:lnTo>
                  <a:pt x="0" y="6352892"/>
                </a:lnTo>
                <a:lnTo>
                  <a:pt x="0" y="0"/>
                </a:lnTo>
                <a:close/>
              </a:path>
            </a:pathLst>
          </a:custGeom>
          <a:blipFill>
            <a:blip r:embed="rId4">
              <a:extLst>
                <a:ext uri="{96DAC541-7B7A-43D3-8B79-37D633B846F1}">
                  <asvg:svgBlip xmlns:asvg="http://schemas.microsoft.com/office/drawing/2016/SVG/main" r:embed="rId5"/>
                </a:ext>
              </a:extLst>
            </a:blip>
            <a:stretch>
              <a:fillRect/>
            </a:stretch>
          </a:blipFill>
          <a:ln cap="sq">
            <a:noFill/>
            <a:prstDash val="solid"/>
            <a:miter/>
          </a:ln>
        </p:spPr>
      </p:sp>
      <p:sp>
        <p:nvSpPr>
          <p:cNvPr id="4" name="Freeform 4"/>
          <p:cNvSpPr/>
          <p:nvPr/>
        </p:nvSpPr>
        <p:spPr>
          <a:xfrm rot="-8439967">
            <a:off x="17158478" y="302196"/>
            <a:ext cx="3494091" cy="6352892"/>
          </a:xfrm>
          <a:custGeom>
            <a:avLst/>
            <a:gdLst/>
            <a:ahLst/>
            <a:cxnLst/>
            <a:rect l="l" t="t" r="r" b="b"/>
            <a:pathLst>
              <a:path w="3494091" h="6352892">
                <a:moveTo>
                  <a:pt x="0" y="0"/>
                </a:moveTo>
                <a:lnTo>
                  <a:pt x="3494091" y="0"/>
                </a:lnTo>
                <a:lnTo>
                  <a:pt x="3494091" y="6352892"/>
                </a:lnTo>
                <a:lnTo>
                  <a:pt x="0" y="635289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5" name="Group 5"/>
          <p:cNvGrpSpPr/>
          <p:nvPr/>
        </p:nvGrpSpPr>
        <p:grpSpPr>
          <a:xfrm>
            <a:off x="-488108" y="8043903"/>
            <a:ext cx="2464771" cy="3336085"/>
            <a:chOff x="0" y="0"/>
            <a:chExt cx="3286362" cy="4448113"/>
          </a:xfrm>
        </p:grpSpPr>
        <p:sp>
          <p:nvSpPr>
            <p:cNvPr id="6" name="Freeform 6"/>
            <p:cNvSpPr/>
            <p:nvPr/>
          </p:nvSpPr>
          <p:spPr>
            <a:xfrm>
              <a:off x="387734" y="0"/>
              <a:ext cx="2833173" cy="2737554"/>
            </a:xfrm>
            <a:custGeom>
              <a:avLst/>
              <a:gdLst/>
              <a:ahLst/>
              <a:cxnLst/>
              <a:rect l="l" t="t" r="r" b="b"/>
              <a:pathLst>
                <a:path w="2833173" h="2737554">
                  <a:moveTo>
                    <a:pt x="0" y="0"/>
                  </a:moveTo>
                  <a:lnTo>
                    <a:pt x="2833173" y="0"/>
                  </a:lnTo>
                  <a:lnTo>
                    <a:pt x="2833173" y="2737554"/>
                  </a:lnTo>
                  <a:lnTo>
                    <a:pt x="0" y="273755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7" name="Freeform 7"/>
            <p:cNvSpPr/>
            <p:nvPr/>
          </p:nvSpPr>
          <p:spPr>
            <a:xfrm rot="2903305">
              <a:off x="458059" y="1656465"/>
              <a:ext cx="2370244" cy="2290248"/>
            </a:xfrm>
            <a:custGeom>
              <a:avLst/>
              <a:gdLst/>
              <a:ahLst/>
              <a:cxnLst/>
              <a:rect l="l" t="t" r="r" b="b"/>
              <a:pathLst>
                <a:path w="2370244" h="2290248">
                  <a:moveTo>
                    <a:pt x="0" y="0"/>
                  </a:moveTo>
                  <a:lnTo>
                    <a:pt x="2370244" y="0"/>
                  </a:lnTo>
                  <a:lnTo>
                    <a:pt x="2370244" y="2290248"/>
                  </a:lnTo>
                  <a:lnTo>
                    <a:pt x="0" y="2290248"/>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grpSp>
      <p:grpSp>
        <p:nvGrpSpPr>
          <p:cNvPr id="8" name="Group 8"/>
          <p:cNvGrpSpPr/>
          <p:nvPr/>
        </p:nvGrpSpPr>
        <p:grpSpPr>
          <a:xfrm rot="-10655737">
            <a:off x="15599879" y="-1262767"/>
            <a:ext cx="2990573" cy="4047761"/>
            <a:chOff x="0" y="0"/>
            <a:chExt cx="3987430" cy="5397015"/>
          </a:xfrm>
        </p:grpSpPr>
        <p:sp>
          <p:nvSpPr>
            <p:cNvPr id="9" name="Freeform 9"/>
            <p:cNvSpPr/>
            <p:nvPr/>
          </p:nvSpPr>
          <p:spPr>
            <a:xfrm>
              <a:off x="470448" y="0"/>
              <a:ext cx="3437565" cy="3321547"/>
            </a:xfrm>
            <a:custGeom>
              <a:avLst/>
              <a:gdLst/>
              <a:ahLst/>
              <a:cxnLst/>
              <a:rect l="l" t="t" r="r" b="b"/>
              <a:pathLst>
                <a:path w="3437565" h="3321547">
                  <a:moveTo>
                    <a:pt x="0" y="0"/>
                  </a:moveTo>
                  <a:lnTo>
                    <a:pt x="3437565" y="0"/>
                  </a:lnTo>
                  <a:lnTo>
                    <a:pt x="3437565" y="3321547"/>
                  </a:lnTo>
                  <a:lnTo>
                    <a:pt x="0" y="3321547"/>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10" name="Freeform 10"/>
            <p:cNvSpPr/>
            <p:nvPr/>
          </p:nvSpPr>
          <p:spPr>
            <a:xfrm rot="2903305">
              <a:off x="555775" y="2009833"/>
              <a:ext cx="2875881" cy="2778820"/>
            </a:xfrm>
            <a:custGeom>
              <a:avLst/>
              <a:gdLst/>
              <a:ahLst/>
              <a:cxnLst/>
              <a:rect l="l" t="t" r="r" b="b"/>
              <a:pathLst>
                <a:path w="2875881" h="2778820">
                  <a:moveTo>
                    <a:pt x="0" y="0"/>
                  </a:moveTo>
                  <a:lnTo>
                    <a:pt x="2875880" y="0"/>
                  </a:lnTo>
                  <a:lnTo>
                    <a:pt x="2875880" y="2778820"/>
                  </a:lnTo>
                  <a:lnTo>
                    <a:pt x="0" y="277882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grpSp>
      <p:sp>
        <p:nvSpPr>
          <p:cNvPr id="11" name="Freeform 11"/>
          <p:cNvSpPr/>
          <p:nvPr/>
        </p:nvSpPr>
        <p:spPr>
          <a:xfrm rot="-1616693">
            <a:off x="15991528" y="967452"/>
            <a:ext cx="2094517" cy="3756982"/>
          </a:xfrm>
          <a:custGeom>
            <a:avLst/>
            <a:gdLst/>
            <a:ahLst/>
            <a:cxnLst/>
            <a:rect l="l" t="t" r="r" b="b"/>
            <a:pathLst>
              <a:path w="2094517" h="3756982">
                <a:moveTo>
                  <a:pt x="0" y="0"/>
                </a:moveTo>
                <a:lnTo>
                  <a:pt x="2094517" y="0"/>
                </a:lnTo>
                <a:lnTo>
                  <a:pt x="2094517" y="3756982"/>
                </a:lnTo>
                <a:lnTo>
                  <a:pt x="0" y="3756982"/>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12" name="Freeform 12"/>
          <p:cNvSpPr/>
          <p:nvPr/>
        </p:nvSpPr>
        <p:spPr>
          <a:xfrm rot="1353883" flipH="1">
            <a:off x="-617908" y="5164367"/>
            <a:ext cx="2094517" cy="3756982"/>
          </a:xfrm>
          <a:custGeom>
            <a:avLst/>
            <a:gdLst/>
            <a:ahLst/>
            <a:cxnLst/>
            <a:rect l="l" t="t" r="r" b="b"/>
            <a:pathLst>
              <a:path w="2094517" h="3756982">
                <a:moveTo>
                  <a:pt x="2094517" y="0"/>
                </a:moveTo>
                <a:lnTo>
                  <a:pt x="0" y="0"/>
                </a:lnTo>
                <a:lnTo>
                  <a:pt x="0" y="3756982"/>
                </a:lnTo>
                <a:lnTo>
                  <a:pt x="2094517" y="3756982"/>
                </a:lnTo>
                <a:lnTo>
                  <a:pt x="2094517" y="0"/>
                </a:lnTo>
                <a:close/>
              </a:path>
            </a:pathLst>
          </a:custGeom>
          <a:blipFill>
            <a:blip r:embed="rId12">
              <a:extLst>
                <a:ext uri="{96DAC541-7B7A-43D3-8B79-37D633B846F1}">
                  <asvg:svgBlip xmlns:asvg="http://schemas.microsoft.com/office/drawing/2016/SVG/main" r:embed="rId13"/>
                </a:ext>
              </a:extLst>
            </a:blip>
            <a:stretch>
              <a:fillRect/>
            </a:stretch>
          </a:blipFill>
        </p:spPr>
      </p:sp>
      <p:sp>
        <p:nvSpPr>
          <p:cNvPr id="13" name="Freeform 13"/>
          <p:cNvSpPr/>
          <p:nvPr/>
        </p:nvSpPr>
        <p:spPr>
          <a:xfrm rot="2443776">
            <a:off x="-1736809" y="-3396581"/>
            <a:ext cx="6090326" cy="5734260"/>
          </a:xfrm>
          <a:custGeom>
            <a:avLst/>
            <a:gdLst/>
            <a:ahLst/>
            <a:cxnLst/>
            <a:rect l="l" t="t" r="r" b="b"/>
            <a:pathLst>
              <a:path w="6090326" h="5734260">
                <a:moveTo>
                  <a:pt x="0" y="0"/>
                </a:moveTo>
                <a:lnTo>
                  <a:pt x="6090326" y="0"/>
                </a:lnTo>
                <a:lnTo>
                  <a:pt x="6090326" y="5734260"/>
                </a:lnTo>
                <a:lnTo>
                  <a:pt x="0" y="5734260"/>
                </a:lnTo>
                <a:lnTo>
                  <a:pt x="0" y="0"/>
                </a:lnTo>
                <a:close/>
              </a:path>
            </a:pathLst>
          </a:custGeom>
          <a:blipFill>
            <a:blip r:embed="rId14"/>
            <a:stretch>
              <a:fillRect/>
            </a:stretch>
          </a:blipFill>
        </p:spPr>
      </p:sp>
      <p:sp>
        <p:nvSpPr>
          <p:cNvPr id="14" name="TextBox 14"/>
          <p:cNvSpPr txBox="1"/>
          <p:nvPr/>
        </p:nvSpPr>
        <p:spPr>
          <a:xfrm>
            <a:off x="3050204" y="4065412"/>
            <a:ext cx="12797920" cy="2089975"/>
          </a:xfrm>
          <a:prstGeom prst="rect">
            <a:avLst/>
          </a:prstGeom>
        </p:spPr>
        <p:txBody>
          <a:bodyPr lIns="0" tIns="0" rIns="0" bIns="0" rtlCol="0" anchor="t">
            <a:spAutoFit/>
          </a:bodyPr>
          <a:lstStyle/>
          <a:p>
            <a:pPr algn="ctr">
              <a:lnSpc>
                <a:spcPts val="8179"/>
              </a:lnSpc>
            </a:pPr>
            <a:r>
              <a:rPr lang="en-US" sz="5842" b="1" spc="99">
                <a:solidFill>
                  <a:srgbClr val="364F2D"/>
                </a:solidFill>
                <a:latin typeface="Poppins Bold"/>
                <a:ea typeface="Poppins Bold"/>
                <a:cs typeface="Poppins Bold"/>
                <a:sym typeface="Poppins Bold"/>
              </a:rPr>
              <a:t>Ilze Serģe - psihologa darbības virzieni "Mežmaliņā"</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2700000">
            <a:off x="13645788" y="-3017577"/>
            <a:ext cx="16322154" cy="16322154"/>
          </a:xfrm>
          <a:custGeom>
            <a:avLst/>
            <a:gdLst/>
            <a:ahLst/>
            <a:cxnLst/>
            <a:rect l="l" t="t" r="r" b="b"/>
            <a:pathLst>
              <a:path w="16322154" h="16322154">
                <a:moveTo>
                  <a:pt x="0" y="0"/>
                </a:moveTo>
                <a:lnTo>
                  <a:pt x="16322154" y="0"/>
                </a:lnTo>
                <a:lnTo>
                  <a:pt x="16322154" y="16322154"/>
                </a:lnTo>
                <a:lnTo>
                  <a:pt x="0" y="1632215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rot="-8439967">
            <a:off x="-2061474" y="2094864"/>
            <a:ext cx="3494091" cy="6352892"/>
          </a:xfrm>
          <a:custGeom>
            <a:avLst/>
            <a:gdLst/>
            <a:ahLst/>
            <a:cxnLst/>
            <a:rect l="l" t="t" r="r" b="b"/>
            <a:pathLst>
              <a:path w="3494091" h="6352892">
                <a:moveTo>
                  <a:pt x="0" y="0"/>
                </a:moveTo>
                <a:lnTo>
                  <a:pt x="3494090" y="0"/>
                </a:lnTo>
                <a:lnTo>
                  <a:pt x="3494090" y="6352892"/>
                </a:lnTo>
                <a:lnTo>
                  <a:pt x="0" y="6352892"/>
                </a:lnTo>
                <a:lnTo>
                  <a:pt x="0" y="0"/>
                </a:lnTo>
                <a:close/>
              </a:path>
            </a:pathLst>
          </a:custGeom>
          <a:blipFill>
            <a:blip r:embed="rId4">
              <a:extLst>
                <a:ext uri="{96DAC541-7B7A-43D3-8B79-37D633B846F1}">
                  <asvg:svgBlip xmlns:asvg="http://schemas.microsoft.com/office/drawing/2016/SVG/main" r:embed="rId5"/>
                </a:ext>
              </a:extLst>
            </a:blip>
            <a:stretch>
              <a:fillRect/>
            </a:stretch>
          </a:blipFill>
          <a:ln cap="sq">
            <a:noFill/>
            <a:prstDash val="solid"/>
            <a:miter/>
          </a:ln>
        </p:spPr>
      </p:sp>
      <p:sp>
        <p:nvSpPr>
          <p:cNvPr id="4" name="Freeform 4"/>
          <p:cNvSpPr/>
          <p:nvPr/>
        </p:nvSpPr>
        <p:spPr>
          <a:xfrm rot="-8439967">
            <a:off x="17158478" y="302196"/>
            <a:ext cx="3494091" cy="6352892"/>
          </a:xfrm>
          <a:custGeom>
            <a:avLst/>
            <a:gdLst/>
            <a:ahLst/>
            <a:cxnLst/>
            <a:rect l="l" t="t" r="r" b="b"/>
            <a:pathLst>
              <a:path w="3494091" h="6352892">
                <a:moveTo>
                  <a:pt x="0" y="0"/>
                </a:moveTo>
                <a:lnTo>
                  <a:pt x="3494091" y="0"/>
                </a:lnTo>
                <a:lnTo>
                  <a:pt x="3494091" y="6352892"/>
                </a:lnTo>
                <a:lnTo>
                  <a:pt x="0" y="635289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5" name="Group 5"/>
          <p:cNvGrpSpPr/>
          <p:nvPr/>
        </p:nvGrpSpPr>
        <p:grpSpPr>
          <a:xfrm>
            <a:off x="-488108" y="8043903"/>
            <a:ext cx="2464771" cy="3336085"/>
            <a:chOff x="0" y="0"/>
            <a:chExt cx="3286362" cy="4448113"/>
          </a:xfrm>
        </p:grpSpPr>
        <p:sp>
          <p:nvSpPr>
            <p:cNvPr id="6" name="Freeform 6"/>
            <p:cNvSpPr/>
            <p:nvPr/>
          </p:nvSpPr>
          <p:spPr>
            <a:xfrm>
              <a:off x="387734" y="0"/>
              <a:ext cx="2833173" cy="2737554"/>
            </a:xfrm>
            <a:custGeom>
              <a:avLst/>
              <a:gdLst/>
              <a:ahLst/>
              <a:cxnLst/>
              <a:rect l="l" t="t" r="r" b="b"/>
              <a:pathLst>
                <a:path w="2833173" h="2737554">
                  <a:moveTo>
                    <a:pt x="0" y="0"/>
                  </a:moveTo>
                  <a:lnTo>
                    <a:pt x="2833173" y="0"/>
                  </a:lnTo>
                  <a:lnTo>
                    <a:pt x="2833173" y="2737554"/>
                  </a:lnTo>
                  <a:lnTo>
                    <a:pt x="0" y="273755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7" name="Freeform 7"/>
            <p:cNvSpPr/>
            <p:nvPr/>
          </p:nvSpPr>
          <p:spPr>
            <a:xfrm rot="2903305">
              <a:off x="458059" y="1656465"/>
              <a:ext cx="2370244" cy="2290248"/>
            </a:xfrm>
            <a:custGeom>
              <a:avLst/>
              <a:gdLst/>
              <a:ahLst/>
              <a:cxnLst/>
              <a:rect l="l" t="t" r="r" b="b"/>
              <a:pathLst>
                <a:path w="2370244" h="2290248">
                  <a:moveTo>
                    <a:pt x="0" y="0"/>
                  </a:moveTo>
                  <a:lnTo>
                    <a:pt x="2370244" y="0"/>
                  </a:lnTo>
                  <a:lnTo>
                    <a:pt x="2370244" y="2290248"/>
                  </a:lnTo>
                  <a:lnTo>
                    <a:pt x="0" y="2290248"/>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grpSp>
      <p:grpSp>
        <p:nvGrpSpPr>
          <p:cNvPr id="8" name="Group 8"/>
          <p:cNvGrpSpPr/>
          <p:nvPr/>
        </p:nvGrpSpPr>
        <p:grpSpPr>
          <a:xfrm rot="-10655737">
            <a:off x="15599879" y="-1262767"/>
            <a:ext cx="2990573" cy="4047761"/>
            <a:chOff x="0" y="0"/>
            <a:chExt cx="3987430" cy="5397015"/>
          </a:xfrm>
        </p:grpSpPr>
        <p:sp>
          <p:nvSpPr>
            <p:cNvPr id="9" name="Freeform 9"/>
            <p:cNvSpPr/>
            <p:nvPr/>
          </p:nvSpPr>
          <p:spPr>
            <a:xfrm>
              <a:off x="470448" y="0"/>
              <a:ext cx="3437565" cy="3321547"/>
            </a:xfrm>
            <a:custGeom>
              <a:avLst/>
              <a:gdLst/>
              <a:ahLst/>
              <a:cxnLst/>
              <a:rect l="l" t="t" r="r" b="b"/>
              <a:pathLst>
                <a:path w="3437565" h="3321547">
                  <a:moveTo>
                    <a:pt x="0" y="0"/>
                  </a:moveTo>
                  <a:lnTo>
                    <a:pt x="3437565" y="0"/>
                  </a:lnTo>
                  <a:lnTo>
                    <a:pt x="3437565" y="3321547"/>
                  </a:lnTo>
                  <a:lnTo>
                    <a:pt x="0" y="3321547"/>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10" name="Freeform 10"/>
            <p:cNvSpPr/>
            <p:nvPr/>
          </p:nvSpPr>
          <p:spPr>
            <a:xfrm rot="2903305">
              <a:off x="555775" y="2009833"/>
              <a:ext cx="2875881" cy="2778820"/>
            </a:xfrm>
            <a:custGeom>
              <a:avLst/>
              <a:gdLst/>
              <a:ahLst/>
              <a:cxnLst/>
              <a:rect l="l" t="t" r="r" b="b"/>
              <a:pathLst>
                <a:path w="2875881" h="2778820">
                  <a:moveTo>
                    <a:pt x="0" y="0"/>
                  </a:moveTo>
                  <a:lnTo>
                    <a:pt x="2875880" y="0"/>
                  </a:lnTo>
                  <a:lnTo>
                    <a:pt x="2875880" y="2778820"/>
                  </a:lnTo>
                  <a:lnTo>
                    <a:pt x="0" y="277882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grpSp>
      <p:sp>
        <p:nvSpPr>
          <p:cNvPr id="11" name="Freeform 11"/>
          <p:cNvSpPr/>
          <p:nvPr/>
        </p:nvSpPr>
        <p:spPr>
          <a:xfrm rot="-1616693">
            <a:off x="15991528" y="967452"/>
            <a:ext cx="2094517" cy="3756982"/>
          </a:xfrm>
          <a:custGeom>
            <a:avLst/>
            <a:gdLst/>
            <a:ahLst/>
            <a:cxnLst/>
            <a:rect l="l" t="t" r="r" b="b"/>
            <a:pathLst>
              <a:path w="2094517" h="3756982">
                <a:moveTo>
                  <a:pt x="0" y="0"/>
                </a:moveTo>
                <a:lnTo>
                  <a:pt x="2094517" y="0"/>
                </a:lnTo>
                <a:lnTo>
                  <a:pt x="2094517" y="3756982"/>
                </a:lnTo>
                <a:lnTo>
                  <a:pt x="0" y="3756982"/>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12" name="Freeform 12"/>
          <p:cNvSpPr/>
          <p:nvPr/>
        </p:nvSpPr>
        <p:spPr>
          <a:xfrm rot="1353883" flipH="1">
            <a:off x="-617908" y="5164367"/>
            <a:ext cx="2094517" cy="3756982"/>
          </a:xfrm>
          <a:custGeom>
            <a:avLst/>
            <a:gdLst/>
            <a:ahLst/>
            <a:cxnLst/>
            <a:rect l="l" t="t" r="r" b="b"/>
            <a:pathLst>
              <a:path w="2094517" h="3756982">
                <a:moveTo>
                  <a:pt x="2094517" y="0"/>
                </a:moveTo>
                <a:lnTo>
                  <a:pt x="0" y="0"/>
                </a:lnTo>
                <a:lnTo>
                  <a:pt x="0" y="3756982"/>
                </a:lnTo>
                <a:lnTo>
                  <a:pt x="2094517" y="3756982"/>
                </a:lnTo>
                <a:lnTo>
                  <a:pt x="2094517" y="0"/>
                </a:lnTo>
                <a:close/>
              </a:path>
            </a:pathLst>
          </a:custGeom>
          <a:blipFill>
            <a:blip r:embed="rId12">
              <a:extLst>
                <a:ext uri="{96DAC541-7B7A-43D3-8B79-37D633B846F1}">
                  <asvg:svgBlip xmlns:asvg="http://schemas.microsoft.com/office/drawing/2016/SVG/main" r:embed="rId13"/>
                </a:ext>
              </a:extLst>
            </a:blip>
            <a:stretch>
              <a:fillRect/>
            </a:stretch>
          </a:blipFill>
        </p:spPr>
      </p:sp>
      <p:sp>
        <p:nvSpPr>
          <p:cNvPr id="13" name="Freeform 13"/>
          <p:cNvSpPr/>
          <p:nvPr/>
        </p:nvSpPr>
        <p:spPr>
          <a:xfrm rot="2443776">
            <a:off x="-1736809" y="-3396581"/>
            <a:ext cx="6090326" cy="5734260"/>
          </a:xfrm>
          <a:custGeom>
            <a:avLst/>
            <a:gdLst/>
            <a:ahLst/>
            <a:cxnLst/>
            <a:rect l="l" t="t" r="r" b="b"/>
            <a:pathLst>
              <a:path w="6090326" h="5734260">
                <a:moveTo>
                  <a:pt x="0" y="0"/>
                </a:moveTo>
                <a:lnTo>
                  <a:pt x="6090326" y="0"/>
                </a:lnTo>
                <a:lnTo>
                  <a:pt x="6090326" y="5734260"/>
                </a:lnTo>
                <a:lnTo>
                  <a:pt x="0" y="5734260"/>
                </a:lnTo>
                <a:lnTo>
                  <a:pt x="0" y="0"/>
                </a:lnTo>
                <a:close/>
              </a:path>
            </a:pathLst>
          </a:custGeom>
          <a:blipFill>
            <a:blip r:embed="rId14"/>
            <a:stretch>
              <a:fillRect/>
            </a:stretch>
          </a:blipFill>
        </p:spPr>
      </p:sp>
      <p:sp>
        <p:nvSpPr>
          <p:cNvPr id="14" name="TextBox 14"/>
          <p:cNvSpPr txBox="1"/>
          <p:nvPr/>
        </p:nvSpPr>
        <p:spPr>
          <a:xfrm>
            <a:off x="2289377" y="2190661"/>
            <a:ext cx="13709247" cy="6101067"/>
          </a:xfrm>
          <a:prstGeom prst="rect">
            <a:avLst/>
          </a:prstGeom>
        </p:spPr>
        <p:txBody>
          <a:bodyPr lIns="0" tIns="0" rIns="0" bIns="0" rtlCol="0" anchor="t">
            <a:spAutoFit/>
          </a:bodyPr>
          <a:lstStyle/>
          <a:p>
            <a:pPr algn="ctr">
              <a:lnSpc>
                <a:spcPts val="6020"/>
              </a:lnSpc>
            </a:pPr>
            <a:r>
              <a:rPr lang="en-US" sz="4300" b="1" spc="73">
                <a:solidFill>
                  <a:srgbClr val="364F2D"/>
                </a:solidFill>
                <a:latin typeface="Poppins Bold"/>
                <a:ea typeface="Poppins Bold"/>
                <a:cs typeface="Poppins Bold"/>
                <a:sym typeface="Poppins Bold"/>
              </a:rPr>
              <a:t>Kamēr tu nepadarīsi neapzināto par apzinātu, tas vadīs tavu dzīvi, un tu to sauksi par likteni.(K.G.Jungs)</a:t>
            </a:r>
          </a:p>
          <a:p>
            <a:pPr algn="ctr">
              <a:lnSpc>
                <a:spcPts val="6020"/>
              </a:lnSpc>
            </a:pPr>
            <a:endParaRPr lang="en-US" sz="4300" b="1" spc="73">
              <a:solidFill>
                <a:srgbClr val="364F2D"/>
              </a:solidFill>
              <a:latin typeface="Poppins Bold"/>
              <a:ea typeface="Poppins Bold"/>
              <a:cs typeface="Poppins Bold"/>
              <a:sym typeface="Poppins Bold"/>
            </a:endParaRPr>
          </a:p>
          <a:p>
            <a:pPr algn="ctr">
              <a:lnSpc>
                <a:spcPts val="6020"/>
              </a:lnSpc>
            </a:pPr>
            <a:r>
              <a:rPr lang="en-US" sz="4300" spc="73">
                <a:solidFill>
                  <a:srgbClr val="364F2D"/>
                </a:solidFill>
                <a:latin typeface="Poppins"/>
                <a:ea typeface="Poppins"/>
                <a:cs typeface="Poppins"/>
                <a:sym typeface="Poppins"/>
              </a:rPr>
              <a:t>Ļoti bieži neapzinātais runā ar mums caur simboliem, emociju izpausmēm un konfliktiem attiecībās.</a:t>
            </a:r>
          </a:p>
          <a:p>
            <a:pPr algn="ctr">
              <a:lnSpc>
                <a:spcPts val="6020"/>
              </a:lnSpc>
            </a:pPr>
            <a:endParaRPr lang="en-US" sz="4300" spc="73">
              <a:solidFill>
                <a:srgbClr val="364F2D"/>
              </a:solidFill>
              <a:latin typeface="Poppins"/>
              <a:ea typeface="Poppins"/>
              <a:cs typeface="Poppins"/>
              <a:sym typeface="Poppins"/>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2700000">
            <a:off x="13645788" y="-3017577"/>
            <a:ext cx="16322154" cy="16322154"/>
          </a:xfrm>
          <a:custGeom>
            <a:avLst/>
            <a:gdLst/>
            <a:ahLst/>
            <a:cxnLst/>
            <a:rect l="l" t="t" r="r" b="b"/>
            <a:pathLst>
              <a:path w="16322154" h="16322154">
                <a:moveTo>
                  <a:pt x="0" y="0"/>
                </a:moveTo>
                <a:lnTo>
                  <a:pt x="16322154" y="0"/>
                </a:lnTo>
                <a:lnTo>
                  <a:pt x="16322154" y="16322154"/>
                </a:lnTo>
                <a:lnTo>
                  <a:pt x="0" y="1632215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rot="-8439967">
            <a:off x="-2061474" y="2094864"/>
            <a:ext cx="3494091" cy="6352892"/>
          </a:xfrm>
          <a:custGeom>
            <a:avLst/>
            <a:gdLst/>
            <a:ahLst/>
            <a:cxnLst/>
            <a:rect l="l" t="t" r="r" b="b"/>
            <a:pathLst>
              <a:path w="3494091" h="6352892">
                <a:moveTo>
                  <a:pt x="0" y="0"/>
                </a:moveTo>
                <a:lnTo>
                  <a:pt x="3494090" y="0"/>
                </a:lnTo>
                <a:lnTo>
                  <a:pt x="3494090" y="6352892"/>
                </a:lnTo>
                <a:lnTo>
                  <a:pt x="0" y="6352892"/>
                </a:lnTo>
                <a:lnTo>
                  <a:pt x="0" y="0"/>
                </a:lnTo>
                <a:close/>
              </a:path>
            </a:pathLst>
          </a:custGeom>
          <a:blipFill>
            <a:blip r:embed="rId4">
              <a:extLst>
                <a:ext uri="{96DAC541-7B7A-43D3-8B79-37D633B846F1}">
                  <asvg:svgBlip xmlns:asvg="http://schemas.microsoft.com/office/drawing/2016/SVG/main" r:embed="rId5"/>
                </a:ext>
              </a:extLst>
            </a:blip>
            <a:stretch>
              <a:fillRect/>
            </a:stretch>
          </a:blipFill>
          <a:ln cap="sq">
            <a:noFill/>
            <a:prstDash val="solid"/>
            <a:miter/>
          </a:ln>
        </p:spPr>
      </p:sp>
      <p:sp>
        <p:nvSpPr>
          <p:cNvPr id="4" name="Freeform 4"/>
          <p:cNvSpPr/>
          <p:nvPr/>
        </p:nvSpPr>
        <p:spPr>
          <a:xfrm rot="-8439967">
            <a:off x="17158478" y="302196"/>
            <a:ext cx="3494091" cy="6352892"/>
          </a:xfrm>
          <a:custGeom>
            <a:avLst/>
            <a:gdLst/>
            <a:ahLst/>
            <a:cxnLst/>
            <a:rect l="l" t="t" r="r" b="b"/>
            <a:pathLst>
              <a:path w="3494091" h="6352892">
                <a:moveTo>
                  <a:pt x="0" y="0"/>
                </a:moveTo>
                <a:lnTo>
                  <a:pt x="3494091" y="0"/>
                </a:lnTo>
                <a:lnTo>
                  <a:pt x="3494091" y="6352892"/>
                </a:lnTo>
                <a:lnTo>
                  <a:pt x="0" y="635289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5" name="Group 5"/>
          <p:cNvGrpSpPr/>
          <p:nvPr/>
        </p:nvGrpSpPr>
        <p:grpSpPr>
          <a:xfrm>
            <a:off x="-488108" y="8043903"/>
            <a:ext cx="2464771" cy="3336085"/>
            <a:chOff x="0" y="0"/>
            <a:chExt cx="3286362" cy="4448113"/>
          </a:xfrm>
        </p:grpSpPr>
        <p:sp>
          <p:nvSpPr>
            <p:cNvPr id="6" name="Freeform 6"/>
            <p:cNvSpPr/>
            <p:nvPr/>
          </p:nvSpPr>
          <p:spPr>
            <a:xfrm>
              <a:off x="387734" y="0"/>
              <a:ext cx="2833173" cy="2737554"/>
            </a:xfrm>
            <a:custGeom>
              <a:avLst/>
              <a:gdLst/>
              <a:ahLst/>
              <a:cxnLst/>
              <a:rect l="l" t="t" r="r" b="b"/>
              <a:pathLst>
                <a:path w="2833173" h="2737554">
                  <a:moveTo>
                    <a:pt x="0" y="0"/>
                  </a:moveTo>
                  <a:lnTo>
                    <a:pt x="2833173" y="0"/>
                  </a:lnTo>
                  <a:lnTo>
                    <a:pt x="2833173" y="2737554"/>
                  </a:lnTo>
                  <a:lnTo>
                    <a:pt x="0" y="273755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7" name="Freeform 7"/>
            <p:cNvSpPr/>
            <p:nvPr/>
          </p:nvSpPr>
          <p:spPr>
            <a:xfrm rot="2903305">
              <a:off x="458059" y="1656465"/>
              <a:ext cx="2370244" cy="2290248"/>
            </a:xfrm>
            <a:custGeom>
              <a:avLst/>
              <a:gdLst/>
              <a:ahLst/>
              <a:cxnLst/>
              <a:rect l="l" t="t" r="r" b="b"/>
              <a:pathLst>
                <a:path w="2370244" h="2290248">
                  <a:moveTo>
                    <a:pt x="0" y="0"/>
                  </a:moveTo>
                  <a:lnTo>
                    <a:pt x="2370244" y="0"/>
                  </a:lnTo>
                  <a:lnTo>
                    <a:pt x="2370244" y="2290248"/>
                  </a:lnTo>
                  <a:lnTo>
                    <a:pt x="0" y="2290248"/>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grpSp>
      <p:grpSp>
        <p:nvGrpSpPr>
          <p:cNvPr id="8" name="Group 8"/>
          <p:cNvGrpSpPr/>
          <p:nvPr/>
        </p:nvGrpSpPr>
        <p:grpSpPr>
          <a:xfrm rot="-10655737">
            <a:off x="15599879" y="-1262767"/>
            <a:ext cx="2990573" cy="4047761"/>
            <a:chOff x="0" y="0"/>
            <a:chExt cx="3987430" cy="5397015"/>
          </a:xfrm>
        </p:grpSpPr>
        <p:sp>
          <p:nvSpPr>
            <p:cNvPr id="9" name="Freeform 9"/>
            <p:cNvSpPr/>
            <p:nvPr/>
          </p:nvSpPr>
          <p:spPr>
            <a:xfrm>
              <a:off x="470448" y="0"/>
              <a:ext cx="3437565" cy="3321547"/>
            </a:xfrm>
            <a:custGeom>
              <a:avLst/>
              <a:gdLst/>
              <a:ahLst/>
              <a:cxnLst/>
              <a:rect l="l" t="t" r="r" b="b"/>
              <a:pathLst>
                <a:path w="3437565" h="3321547">
                  <a:moveTo>
                    <a:pt x="0" y="0"/>
                  </a:moveTo>
                  <a:lnTo>
                    <a:pt x="3437565" y="0"/>
                  </a:lnTo>
                  <a:lnTo>
                    <a:pt x="3437565" y="3321547"/>
                  </a:lnTo>
                  <a:lnTo>
                    <a:pt x="0" y="3321547"/>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10" name="Freeform 10"/>
            <p:cNvSpPr/>
            <p:nvPr/>
          </p:nvSpPr>
          <p:spPr>
            <a:xfrm rot="2903305">
              <a:off x="555775" y="2009833"/>
              <a:ext cx="2875881" cy="2778820"/>
            </a:xfrm>
            <a:custGeom>
              <a:avLst/>
              <a:gdLst/>
              <a:ahLst/>
              <a:cxnLst/>
              <a:rect l="l" t="t" r="r" b="b"/>
              <a:pathLst>
                <a:path w="2875881" h="2778820">
                  <a:moveTo>
                    <a:pt x="0" y="0"/>
                  </a:moveTo>
                  <a:lnTo>
                    <a:pt x="2875880" y="0"/>
                  </a:lnTo>
                  <a:lnTo>
                    <a:pt x="2875880" y="2778820"/>
                  </a:lnTo>
                  <a:lnTo>
                    <a:pt x="0" y="277882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grpSp>
      <p:sp>
        <p:nvSpPr>
          <p:cNvPr id="11" name="Freeform 11"/>
          <p:cNvSpPr/>
          <p:nvPr/>
        </p:nvSpPr>
        <p:spPr>
          <a:xfrm rot="-1616693">
            <a:off x="15991528" y="967452"/>
            <a:ext cx="2094517" cy="3756982"/>
          </a:xfrm>
          <a:custGeom>
            <a:avLst/>
            <a:gdLst/>
            <a:ahLst/>
            <a:cxnLst/>
            <a:rect l="l" t="t" r="r" b="b"/>
            <a:pathLst>
              <a:path w="2094517" h="3756982">
                <a:moveTo>
                  <a:pt x="0" y="0"/>
                </a:moveTo>
                <a:lnTo>
                  <a:pt x="2094517" y="0"/>
                </a:lnTo>
                <a:lnTo>
                  <a:pt x="2094517" y="3756982"/>
                </a:lnTo>
                <a:lnTo>
                  <a:pt x="0" y="3756982"/>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12" name="Freeform 12"/>
          <p:cNvSpPr/>
          <p:nvPr/>
        </p:nvSpPr>
        <p:spPr>
          <a:xfrm rot="1353883" flipH="1">
            <a:off x="-617908" y="5164367"/>
            <a:ext cx="2094517" cy="3756982"/>
          </a:xfrm>
          <a:custGeom>
            <a:avLst/>
            <a:gdLst/>
            <a:ahLst/>
            <a:cxnLst/>
            <a:rect l="l" t="t" r="r" b="b"/>
            <a:pathLst>
              <a:path w="2094517" h="3756982">
                <a:moveTo>
                  <a:pt x="2094517" y="0"/>
                </a:moveTo>
                <a:lnTo>
                  <a:pt x="0" y="0"/>
                </a:lnTo>
                <a:lnTo>
                  <a:pt x="0" y="3756982"/>
                </a:lnTo>
                <a:lnTo>
                  <a:pt x="2094517" y="3756982"/>
                </a:lnTo>
                <a:lnTo>
                  <a:pt x="2094517" y="0"/>
                </a:lnTo>
                <a:close/>
              </a:path>
            </a:pathLst>
          </a:custGeom>
          <a:blipFill>
            <a:blip r:embed="rId12">
              <a:extLst>
                <a:ext uri="{96DAC541-7B7A-43D3-8B79-37D633B846F1}">
                  <asvg:svgBlip xmlns:asvg="http://schemas.microsoft.com/office/drawing/2016/SVG/main" r:embed="rId13"/>
                </a:ext>
              </a:extLst>
            </a:blip>
            <a:stretch>
              <a:fillRect/>
            </a:stretch>
          </a:blipFill>
        </p:spPr>
      </p:sp>
      <p:sp>
        <p:nvSpPr>
          <p:cNvPr id="13" name="Freeform 13"/>
          <p:cNvSpPr/>
          <p:nvPr/>
        </p:nvSpPr>
        <p:spPr>
          <a:xfrm rot="2443776">
            <a:off x="-1736809" y="-3396581"/>
            <a:ext cx="6090326" cy="5734260"/>
          </a:xfrm>
          <a:custGeom>
            <a:avLst/>
            <a:gdLst/>
            <a:ahLst/>
            <a:cxnLst/>
            <a:rect l="l" t="t" r="r" b="b"/>
            <a:pathLst>
              <a:path w="6090326" h="5734260">
                <a:moveTo>
                  <a:pt x="0" y="0"/>
                </a:moveTo>
                <a:lnTo>
                  <a:pt x="6090326" y="0"/>
                </a:lnTo>
                <a:lnTo>
                  <a:pt x="6090326" y="5734260"/>
                </a:lnTo>
                <a:lnTo>
                  <a:pt x="0" y="5734260"/>
                </a:lnTo>
                <a:lnTo>
                  <a:pt x="0" y="0"/>
                </a:lnTo>
                <a:close/>
              </a:path>
            </a:pathLst>
          </a:custGeom>
          <a:blipFill>
            <a:blip r:embed="rId14"/>
            <a:stretch>
              <a:fillRect/>
            </a:stretch>
          </a:blipFill>
        </p:spPr>
      </p:sp>
      <p:sp>
        <p:nvSpPr>
          <p:cNvPr id="14" name="TextBox 14"/>
          <p:cNvSpPr txBox="1"/>
          <p:nvPr/>
        </p:nvSpPr>
        <p:spPr>
          <a:xfrm>
            <a:off x="2117265" y="2081875"/>
            <a:ext cx="14287540" cy="6645252"/>
          </a:xfrm>
          <a:prstGeom prst="rect">
            <a:avLst/>
          </a:prstGeom>
        </p:spPr>
        <p:txBody>
          <a:bodyPr lIns="0" tIns="0" rIns="0" bIns="0" rtlCol="0" anchor="t">
            <a:spAutoFit/>
          </a:bodyPr>
          <a:lstStyle/>
          <a:p>
            <a:pPr algn="ctr">
              <a:lnSpc>
                <a:spcPts val="4376"/>
              </a:lnSpc>
            </a:pPr>
            <a:r>
              <a:rPr lang="en-US" sz="3125" spc="53">
                <a:solidFill>
                  <a:srgbClr val="364F2D"/>
                </a:solidFill>
                <a:latin typeface="Poppins"/>
                <a:ea typeface="Poppins"/>
                <a:cs typeface="Poppins"/>
                <a:sym typeface="Poppins"/>
              </a:rPr>
              <a:t>Pirmskolas izglītības iestādē galvenais darbs ar bērniem notiek izmantojot dažādas spēles un simbolus.</a:t>
            </a:r>
          </a:p>
          <a:p>
            <a:pPr algn="ctr">
              <a:lnSpc>
                <a:spcPts val="4376"/>
              </a:lnSpc>
            </a:pPr>
            <a:endParaRPr lang="en-US" sz="3125" spc="53">
              <a:solidFill>
                <a:srgbClr val="364F2D"/>
              </a:solidFill>
              <a:latin typeface="Poppins"/>
              <a:ea typeface="Poppins"/>
              <a:cs typeface="Poppins"/>
              <a:sym typeface="Poppins"/>
            </a:endParaRPr>
          </a:p>
          <a:p>
            <a:pPr algn="ctr">
              <a:lnSpc>
                <a:spcPts val="4376"/>
              </a:lnSpc>
            </a:pPr>
            <a:r>
              <a:rPr lang="en-US" sz="3125" b="1" spc="53">
                <a:solidFill>
                  <a:srgbClr val="364F2D"/>
                </a:solidFill>
                <a:latin typeface="Poppins Bold"/>
                <a:ea typeface="Poppins Bold"/>
                <a:cs typeface="Poppins Bold"/>
                <a:sym typeface="Poppins Bold"/>
              </a:rPr>
              <a:t>Lai sniegtu palīdzību bērniem svarīgi noskaidrot biosociālos aspektus sadarbībā ar vecākiem un pedagogiem.</a:t>
            </a:r>
          </a:p>
          <a:p>
            <a:pPr algn="ctr">
              <a:lnSpc>
                <a:spcPts val="4376"/>
              </a:lnSpc>
            </a:pPr>
            <a:endParaRPr lang="en-US" sz="3125" b="1" spc="53">
              <a:solidFill>
                <a:srgbClr val="364F2D"/>
              </a:solidFill>
              <a:latin typeface="Poppins Bold"/>
              <a:ea typeface="Poppins Bold"/>
              <a:cs typeface="Poppins Bold"/>
              <a:sym typeface="Poppins Bold"/>
            </a:endParaRPr>
          </a:p>
          <a:p>
            <a:pPr algn="l">
              <a:lnSpc>
                <a:spcPts val="4376"/>
              </a:lnSpc>
            </a:pPr>
            <a:r>
              <a:rPr lang="en-US" sz="3125" b="1" spc="53">
                <a:solidFill>
                  <a:srgbClr val="364F2D"/>
                </a:solidFill>
                <a:latin typeface="Poppins Bold"/>
                <a:ea typeface="Poppins Bold"/>
                <a:cs typeface="Poppins Bold"/>
                <a:sym typeface="Poppins Bold"/>
              </a:rPr>
              <a:t>Biosociālie aspekti</a:t>
            </a:r>
          </a:p>
          <a:p>
            <a:pPr marL="674882" lvl="1" indent="-337441" algn="l">
              <a:lnSpc>
                <a:spcPts val="4376"/>
              </a:lnSpc>
              <a:buFont typeface="Arial"/>
              <a:buChar char="•"/>
            </a:pPr>
            <a:r>
              <a:rPr lang="en-US" sz="3125" spc="53">
                <a:solidFill>
                  <a:srgbClr val="364F2D"/>
                </a:solidFill>
                <a:latin typeface="Poppins"/>
                <a:ea typeface="Poppins"/>
                <a:cs typeface="Poppins"/>
                <a:sym typeface="Poppins"/>
              </a:rPr>
              <a:t>Bioloģiskie temperimenta aspekti(iedzimtais emocionālais jūtīgums,emocionālās reakcijas, līdzsvara atgūšana).</a:t>
            </a:r>
          </a:p>
          <a:p>
            <a:pPr marL="674882" lvl="1" indent="-337441" algn="l">
              <a:lnSpc>
                <a:spcPts val="4376"/>
              </a:lnSpc>
              <a:buFont typeface="Arial"/>
              <a:buChar char="•"/>
            </a:pPr>
            <a:r>
              <a:rPr lang="en-US" sz="3125" spc="53">
                <a:solidFill>
                  <a:srgbClr val="364F2D"/>
                </a:solidFill>
                <a:latin typeface="Poppins"/>
                <a:ea typeface="Poppins"/>
                <a:cs typeface="Poppins"/>
                <a:sym typeface="Poppins"/>
              </a:rPr>
              <a:t>Neatbilstoša vai droša vide.</a:t>
            </a:r>
          </a:p>
          <a:p>
            <a:pPr marL="674882" lvl="1" indent="-337441" algn="l">
              <a:lnSpc>
                <a:spcPts val="4376"/>
              </a:lnSpc>
              <a:buFont typeface="Arial"/>
              <a:buChar char="•"/>
            </a:pPr>
            <a:r>
              <a:rPr lang="en-US" sz="3125" spc="53">
                <a:solidFill>
                  <a:srgbClr val="364F2D"/>
                </a:solidFill>
                <a:latin typeface="Poppins"/>
                <a:ea typeface="Poppins"/>
                <a:cs typeface="Poppins"/>
                <a:sym typeface="Poppins"/>
              </a:rPr>
              <a:t>Patstāvīgas emociju regulācijas prasmes vai grūtības. </a:t>
            </a:r>
          </a:p>
          <a:p>
            <a:pPr algn="ctr">
              <a:lnSpc>
                <a:spcPts val="4376"/>
              </a:lnSpc>
            </a:pPr>
            <a:endParaRPr lang="en-US" sz="3125" spc="53">
              <a:solidFill>
                <a:srgbClr val="364F2D"/>
              </a:solidFill>
              <a:latin typeface="Poppins"/>
              <a:ea typeface="Poppins"/>
              <a:cs typeface="Poppins"/>
              <a:sym typeface="Poppins"/>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2700000">
            <a:off x="13645788" y="-3017577"/>
            <a:ext cx="16322154" cy="16322154"/>
          </a:xfrm>
          <a:custGeom>
            <a:avLst/>
            <a:gdLst/>
            <a:ahLst/>
            <a:cxnLst/>
            <a:rect l="l" t="t" r="r" b="b"/>
            <a:pathLst>
              <a:path w="16322154" h="16322154">
                <a:moveTo>
                  <a:pt x="0" y="0"/>
                </a:moveTo>
                <a:lnTo>
                  <a:pt x="16322154" y="0"/>
                </a:lnTo>
                <a:lnTo>
                  <a:pt x="16322154" y="16322154"/>
                </a:lnTo>
                <a:lnTo>
                  <a:pt x="0" y="1632215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rot="-8439967">
            <a:off x="-2061474" y="2094864"/>
            <a:ext cx="3494091" cy="6352892"/>
          </a:xfrm>
          <a:custGeom>
            <a:avLst/>
            <a:gdLst/>
            <a:ahLst/>
            <a:cxnLst/>
            <a:rect l="l" t="t" r="r" b="b"/>
            <a:pathLst>
              <a:path w="3494091" h="6352892">
                <a:moveTo>
                  <a:pt x="0" y="0"/>
                </a:moveTo>
                <a:lnTo>
                  <a:pt x="3494090" y="0"/>
                </a:lnTo>
                <a:lnTo>
                  <a:pt x="3494090" y="6352892"/>
                </a:lnTo>
                <a:lnTo>
                  <a:pt x="0" y="6352892"/>
                </a:lnTo>
                <a:lnTo>
                  <a:pt x="0" y="0"/>
                </a:lnTo>
                <a:close/>
              </a:path>
            </a:pathLst>
          </a:custGeom>
          <a:blipFill>
            <a:blip r:embed="rId4">
              <a:extLst>
                <a:ext uri="{96DAC541-7B7A-43D3-8B79-37D633B846F1}">
                  <asvg:svgBlip xmlns:asvg="http://schemas.microsoft.com/office/drawing/2016/SVG/main" r:embed="rId5"/>
                </a:ext>
              </a:extLst>
            </a:blip>
            <a:stretch>
              <a:fillRect/>
            </a:stretch>
          </a:blipFill>
          <a:ln cap="sq">
            <a:noFill/>
            <a:prstDash val="solid"/>
            <a:miter/>
          </a:ln>
        </p:spPr>
      </p:sp>
      <p:sp>
        <p:nvSpPr>
          <p:cNvPr id="4" name="Freeform 4"/>
          <p:cNvSpPr/>
          <p:nvPr/>
        </p:nvSpPr>
        <p:spPr>
          <a:xfrm rot="-8439967">
            <a:off x="17158478" y="302196"/>
            <a:ext cx="3494091" cy="6352892"/>
          </a:xfrm>
          <a:custGeom>
            <a:avLst/>
            <a:gdLst/>
            <a:ahLst/>
            <a:cxnLst/>
            <a:rect l="l" t="t" r="r" b="b"/>
            <a:pathLst>
              <a:path w="3494091" h="6352892">
                <a:moveTo>
                  <a:pt x="0" y="0"/>
                </a:moveTo>
                <a:lnTo>
                  <a:pt x="3494091" y="0"/>
                </a:lnTo>
                <a:lnTo>
                  <a:pt x="3494091" y="6352892"/>
                </a:lnTo>
                <a:lnTo>
                  <a:pt x="0" y="635289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5" name="Group 5"/>
          <p:cNvGrpSpPr/>
          <p:nvPr/>
        </p:nvGrpSpPr>
        <p:grpSpPr>
          <a:xfrm>
            <a:off x="-488108" y="8043903"/>
            <a:ext cx="2464771" cy="3336085"/>
            <a:chOff x="0" y="0"/>
            <a:chExt cx="3286362" cy="4448113"/>
          </a:xfrm>
        </p:grpSpPr>
        <p:sp>
          <p:nvSpPr>
            <p:cNvPr id="6" name="Freeform 6"/>
            <p:cNvSpPr/>
            <p:nvPr/>
          </p:nvSpPr>
          <p:spPr>
            <a:xfrm>
              <a:off x="387734" y="0"/>
              <a:ext cx="2833173" cy="2737554"/>
            </a:xfrm>
            <a:custGeom>
              <a:avLst/>
              <a:gdLst/>
              <a:ahLst/>
              <a:cxnLst/>
              <a:rect l="l" t="t" r="r" b="b"/>
              <a:pathLst>
                <a:path w="2833173" h="2737554">
                  <a:moveTo>
                    <a:pt x="0" y="0"/>
                  </a:moveTo>
                  <a:lnTo>
                    <a:pt x="2833173" y="0"/>
                  </a:lnTo>
                  <a:lnTo>
                    <a:pt x="2833173" y="2737554"/>
                  </a:lnTo>
                  <a:lnTo>
                    <a:pt x="0" y="273755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7" name="Freeform 7"/>
            <p:cNvSpPr/>
            <p:nvPr/>
          </p:nvSpPr>
          <p:spPr>
            <a:xfrm rot="2903305">
              <a:off x="458059" y="1656465"/>
              <a:ext cx="2370244" cy="2290248"/>
            </a:xfrm>
            <a:custGeom>
              <a:avLst/>
              <a:gdLst/>
              <a:ahLst/>
              <a:cxnLst/>
              <a:rect l="l" t="t" r="r" b="b"/>
              <a:pathLst>
                <a:path w="2370244" h="2290248">
                  <a:moveTo>
                    <a:pt x="0" y="0"/>
                  </a:moveTo>
                  <a:lnTo>
                    <a:pt x="2370244" y="0"/>
                  </a:lnTo>
                  <a:lnTo>
                    <a:pt x="2370244" y="2290248"/>
                  </a:lnTo>
                  <a:lnTo>
                    <a:pt x="0" y="2290248"/>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grpSp>
      <p:grpSp>
        <p:nvGrpSpPr>
          <p:cNvPr id="8" name="Group 8"/>
          <p:cNvGrpSpPr/>
          <p:nvPr/>
        </p:nvGrpSpPr>
        <p:grpSpPr>
          <a:xfrm rot="-10655737">
            <a:off x="15599879" y="-1262767"/>
            <a:ext cx="2990573" cy="4047761"/>
            <a:chOff x="0" y="0"/>
            <a:chExt cx="3987430" cy="5397015"/>
          </a:xfrm>
        </p:grpSpPr>
        <p:sp>
          <p:nvSpPr>
            <p:cNvPr id="9" name="Freeform 9"/>
            <p:cNvSpPr/>
            <p:nvPr/>
          </p:nvSpPr>
          <p:spPr>
            <a:xfrm>
              <a:off x="470448" y="0"/>
              <a:ext cx="3437565" cy="3321547"/>
            </a:xfrm>
            <a:custGeom>
              <a:avLst/>
              <a:gdLst/>
              <a:ahLst/>
              <a:cxnLst/>
              <a:rect l="l" t="t" r="r" b="b"/>
              <a:pathLst>
                <a:path w="3437565" h="3321547">
                  <a:moveTo>
                    <a:pt x="0" y="0"/>
                  </a:moveTo>
                  <a:lnTo>
                    <a:pt x="3437565" y="0"/>
                  </a:lnTo>
                  <a:lnTo>
                    <a:pt x="3437565" y="3321547"/>
                  </a:lnTo>
                  <a:lnTo>
                    <a:pt x="0" y="3321547"/>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10" name="Freeform 10"/>
            <p:cNvSpPr/>
            <p:nvPr/>
          </p:nvSpPr>
          <p:spPr>
            <a:xfrm rot="2903305">
              <a:off x="555775" y="2009833"/>
              <a:ext cx="2875881" cy="2778820"/>
            </a:xfrm>
            <a:custGeom>
              <a:avLst/>
              <a:gdLst/>
              <a:ahLst/>
              <a:cxnLst/>
              <a:rect l="l" t="t" r="r" b="b"/>
              <a:pathLst>
                <a:path w="2875881" h="2778820">
                  <a:moveTo>
                    <a:pt x="0" y="0"/>
                  </a:moveTo>
                  <a:lnTo>
                    <a:pt x="2875880" y="0"/>
                  </a:lnTo>
                  <a:lnTo>
                    <a:pt x="2875880" y="2778820"/>
                  </a:lnTo>
                  <a:lnTo>
                    <a:pt x="0" y="277882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grpSp>
      <p:sp>
        <p:nvSpPr>
          <p:cNvPr id="11" name="Freeform 11"/>
          <p:cNvSpPr/>
          <p:nvPr/>
        </p:nvSpPr>
        <p:spPr>
          <a:xfrm rot="-1616693">
            <a:off x="15991528" y="967452"/>
            <a:ext cx="2094517" cy="3756982"/>
          </a:xfrm>
          <a:custGeom>
            <a:avLst/>
            <a:gdLst/>
            <a:ahLst/>
            <a:cxnLst/>
            <a:rect l="l" t="t" r="r" b="b"/>
            <a:pathLst>
              <a:path w="2094517" h="3756982">
                <a:moveTo>
                  <a:pt x="0" y="0"/>
                </a:moveTo>
                <a:lnTo>
                  <a:pt x="2094517" y="0"/>
                </a:lnTo>
                <a:lnTo>
                  <a:pt x="2094517" y="3756982"/>
                </a:lnTo>
                <a:lnTo>
                  <a:pt x="0" y="3756982"/>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12" name="Freeform 12"/>
          <p:cNvSpPr/>
          <p:nvPr/>
        </p:nvSpPr>
        <p:spPr>
          <a:xfrm rot="1353883" flipH="1">
            <a:off x="-617908" y="5164367"/>
            <a:ext cx="2094517" cy="3756982"/>
          </a:xfrm>
          <a:custGeom>
            <a:avLst/>
            <a:gdLst/>
            <a:ahLst/>
            <a:cxnLst/>
            <a:rect l="l" t="t" r="r" b="b"/>
            <a:pathLst>
              <a:path w="2094517" h="3756982">
                <a:moveTo>
                  <a:pt x="2094517" y="0"/>
                </a:moveTo>
                <a:lnTo>
                  <a:pt x="0" y="0"/>
                </a:lnTo>
                <a:lnTo>
                  <a:pt x="0" y="3756982"/>
                </a:lnTo>
                <a:lnTo>
                  <a:pt x="2094517" y="3756982"/>
                </a:lnTo>
                <a:lnTo>
                  <a:pt x="2094517" y="0"/>
                </a:lnTo>
                <a:close/>
              </a:path>
            </a:pathLst>
          </a:custGeom>
          <a:blipFill>
            <a:blip r:embed="rId12">
              <a:extLst>
                <a:ext uri="{96DAC541-7B7A-43D3-8B79-37D633B846F1}">
                  <asvg:svgBlip xmlns:asvg="http://schemas.microsoft.com/office/drawing/2016/SVG/main" r:embed="rId13"/>
                </a:ext>
              </a:extLst>
            </a:blip>
            <a:stretch>
              <a:fillRect/>
            </a:stretch>
          </a:blipFill>
        </p:spPr>
      </p:sp>
      <p:sp>
        <p:nvSpPr>
          <p:cNvPr id="13" name="Freeform 13"/>
          <p:cNvSpPr/>
          <p:nvPr/>
        </p:nvSpPr>
        <p:spPr>
          <a:xfrm rot="2443776">
            <a:off x="-1736809" y="-3396581"/>
            <a:ext cx="6090326" cy="5734260"/>
          </a:xfrm>
          <a:custGeom>
            <a:avLst/>
            <a:gdLst/>
            <a:ahLst/>
            <a:cxnLst/>
            <a:rect l="l" t="t" r="r" b="b"/>
            <a:pathLst>
              <a:path w="6090326" h="5734260">
                <a:moveTo>
                  <a:pt x="0" y="0"/>
                </a:moveTo>
                <a:lnTo>
                  <a:pt x="6090326" y="0"/>
                </a:lnTo>
                <a:lnTo>
                  <a:pt x="6090326" y="5734260"/>
                </a:lnTo>
                <a:lnTo>
                  <a:pt x="0" y="5734260"/>
                </a:lnTo>
                <a:lnTo>
                  <a:pt x="0" y="0"/>
                </a:lnTo>
                <a:close/>
              </a:path>
            </a:pathLst>
          </a:custGeom>
          <a:blipFill>
            <a:blip r:embed="rId14"/>
            <a:stretch>
              <a:fillRect/>
            </a:stretch>
          </a:blipFill>
        </p:spPr>
      </p:sp>
      <p:sp>
        <p:nvSpPr>
          <p:cNvPr id="14" name="TextBox 14"/>
          <p:cNvSpPr txBox="1"/>
          <p:nvPr/>
        </p:nvSpPr>
        <p:spPr>
          <a:xfrm>
            <a:off x="2745040" y="2741168"/>
            <a:ext cx="12797920" cy="5756910"/>
          </a:xfrm>
          <a:prstGeom prst="rect">
            <a:avLst/>
          </a:prstGeom>
        </p:spPr>
        <p:txBody>
          <a:bodyPr lIns="0" tIns="0" rIns="0" bIns="0" rtlCol="0" anchor="t">
            <a:spAutoFit/>
          </a:bodyPr>
          <a:lstStyle/>
          <a:p>
            <a:pPr algn="ctr">
              <a:lnSpc>
                <a:spcPts val="5040"/>
              </a:lnSpc>
            </a:pPr>
            <a:r>
              <a:rPr lang="en-US" sz="3600" b="1" spc="61">
                <a:solidFill>
                  <a:srgbClr val="364F2D"/>
                </a:solidFill>
                <a:latin typeface="Poppins Bold"/>
                <a:ea typeface="Poppins Bold"/>
                <a:cs typeface="Poppins Bold"/>
                <a:sym typeface="Poppins Bold"/>
              </a:rPr>
              <a:t>Temperaments  </a:t>
            </a:r>
            <a:r>
              <a:rPr lang="en-US" sz="3600" spc="61">
                <a:solidFill>
                  <a:srgbClr val="364F2D"/>
                </a:solidFill>
                <a:latin typeface="Poppins"/>
                <a:ea typeface="Poppins"/>
                <a:cs typeface="Poppins"/>
                <a:sym typeface="Poppins"/>
              </a:rPr>
              <a:t>ir relatīvi stabilas personības iezīmes, kas raksturo personību un galvenokārt attiecas uz uzvedības formālajiem aspektiem un izveidojas jau agrā bērnībā.</a:t>
            </a:r>
          </a:p>
          <a:p>
            <a:pPr algn="ctr">
              <a:lnSpc>
                <a:spcPts val="5040"/>
              </a:lnSpc>
            </a:pPr>
            <a:r>
              <a:rPr lang="en-US" sz="3600" spc="61">
                <a:solidFill>
                  <a:srgbClr val="364F2D"/>
                </a:solidFill>
                <a:latin typeface="Poppins"/>
                <a:ea typeface="Poppins"/>
                <a:cs typeface="Poppins"/>
                <a:sym typeface="Poppins"/>
              </a:rPr>
              <a:t>Temperaments nosaka bērna aktivitāti, reakcijas intensitāti jaunās situācijās, pielāgošanās spējas un sensoro jūtīgumu. Temperaments ietekmē arī uzmanības noturību un neatlaidību.</a:t>
            </a:r>
          </a:p>
          <a:p>
            <a:pPr algn="ctr">
              <a:lnSpc>
                <a:spcPts val="5040"/>
              </a:lnSpc>
            </a:pPr>
            <a:endParaRPr lang="en-US" sz="3600" spc="61">
              <a:solidFill>
                <a:srgbClr val="364F2D"/>
              </a:solidFill>
              <a:latin typeface="Poppins"/>
              <a:ea typeface="Poppins"/>
              <a:cs typeface="Poppins"/>
              <a:sym typeface="Poppins"/>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2700000">
            <a:off x="13645788" y="-3017577"/>
            <a:ext cx="16322154" cy="16322154"/>
          </a:xfrm>
          <a:custGeom>
            <a:avLst/>
            <a:gdLst/>
            <a:ahLst/>
            <a:cxnLst/>
            <a:rect l="l" t="t" r="r" b="b"/>
            <a:pathLst>
              <a:path w="16322154" h="16322154">
                <a:moveTo>
                  <a:pt x="0" y="0"/>
                </a:moveTo>
                <a:lnTo>
                  <a:pt x="16322154" y="0"/>
                </a:lnTo>
                <a:lnTo>
                  <a:pt x="16322154" y="16322154"/>
                </a:lnTo>
                <a:lnTo>
                  <a:pt x="0" y="1632215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rot="-8439967">
            <a:off x="-2061474" y="2094864"/>
            <a:ext cx="3494091" cy="6352892"/>
          </a:xfrm>
          <a:custGeom>
            <a:avLst/>
            <a:gdLst/>
            <a:ahLst/>
            <a:cxnLst/>
            <a:rect l="l" t="t" r="r" b="b"/>
            <a:pathLst>
              <a:path w="3494091" h="6352892">
                <a:moveTo>
                  <a:pt x="0" y="0"/>
                </a:moveTo>
                <a:lnTo>
                  <a:pt x="3494090" y="0"/>
                </a:lnTo>
                <a:lnTo>
                  <a:pt x="3494090" y="6352892"/>
                </a:lnTo>
                <a:lnTo>
                  <a:pt x="0" y="6352892"/>
                </a:lnTo>
                <a:lnTo>
                  <a:pt x="0" y="0"/>
                </a:lnTo>
                <a:close/>
              </a:path>
            </a:pathLst>
          </a:custGeom>
          <a:blipFill>
            <a:blip r:embed="rId4">
              <a:extLst>
                <a:ext uri="{96DAC541-7B7A-43D3-8B79-37D633B846F1}">
                  <asvg:svgBlip xmlns:asvg="http://schemas.microsoft.com/office/drawing/2016/SVG/main" r:embed="rId5"/>
                </a:ext>
              </a:extLst>
            </a:blip>
            <a:stretch>
              <a:fillRect/>
            </a:stretch>
          </a:blipFill>
          <a:ln cap="sq">
            <a:noFill/>
            <a:prstDash val="solid"/>
            <a:miter/>
          </a:ln>
        </p:spPr>
      </p:sp>
      <p:sp>
        <p:nvSpPr>
          <p:cNvPr id="4" name="Freeform 4"/>
          <p:cNvSpPr/>
          <p:nvPr/>
        </p:nvSpPr>
        <p:spPr>
          <a:xfrm rot="-8439967">
            <a:off x="17158478" y="302196"/>
            <a:ext cx="3494091" cy="6352892"/>
          </a:xfrm>
          <a:custGeom>
            <a:avLst/>
            <a:gdLst/>
            <a:ahLst/>
            <a:cxnLst/>
            <a:rect l="l" t="t" r="r" b="b"/>
            <a:pathLst>
              <a:path w="3494091" h="6352892">
                <a:moveTo>
                  <a:pt x="0" y="0"/>
                </a:moveTo>
                <a:lnTo>
                  <a:pt x="3494091" y="0"/>
                </a:lnTo>
                <a:lnTo>
                  <a:pt x="3494091" y="6352892"/>
                </a:lnTo>
                <a:lnTo>
                  <a:pt x="0" y="635289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5" name="Group 5"/>
          <p:cNvGrpSpPr/>
          <p:nvPr/>
        </p:nvGrpSpPr>
        <p:grpSpPr>
          <a:xfrm>
            <a:off x="-488108" y="8043903"/>
            <a:ext cx="2464771" cy="3336085"/>
            <a:chOff x="0" y="0"/>
            <a:chExt cx="3286362" cy="4448113"/>
          </a:xfrm>
        </p:grpSpPr>
        <p:sp>
          <p:nvSpPr>
            <p:cNvPr id="6" name="Freeform 6"/>
            <p:cNvSpPr/>
            <p:nvPr/>
          </p:nvSpPr>
          <p:spPr>
            <a:xfrm>
              <a:off x="387734" y="0"/>
              <a:ext cx="2833173" cy="2737554"/>
            </a:xfrm>
            <a:custGeom>
              <a:avLst/>
              <a:gdLst/>
              <a:ahLst/>
              <a:cxnLst/>
              <a:rect l="l" t="t" r="r" b="b"/>
              <a:pathLst>
                <a:path w="2833173" h="2737554">
                  <a:moveTo>
                    <a:pt x="0" y="0"/>
                  </a:moveTo>
                  <a:lnTo>
                    <a:pt x="2833173" y="0"/>
                  </a:lnTo>
                  <a:lnTo>
                    <a:pt x="2833173" y="2737554"/>
                  </a:lnTo>
                  <a:lnTo>
                    <a:pt x="0" y="273755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7" name="Freeform 7"/>
            <p:cNvSpPr/>
            <p:nvPr/>
          </p:nvSpPr>
          <p:spPr>
            <a:xfrm rot="2903305">
              <a:off x="458059" y="1656465"/>
              <a:ext cx="2370244" cy="2290248"/>
            </a:xfrm>
            <a:custGeom>
              <a:avLst/>
              <a:gdLst/>
              <a:ahLst/>
              <a:cxnLst/>
              <a:rect l="l" t="t" r="r" b="b"/>
              <a:pathLst>
                <a:path w="2370244" h="2290248">
                  <a:moveTo>
                    <a:pt x="0" y="0"/>
                  </a:moveTo>
                  <a:lnTo>
                    <a:pt x="2370244" y="0"/>
                  </a:lnTo>
                  <a:lnTo>
                    <a:pt x="2370244" y="2290248"/>
                  </a:lnTo>
                  <a:lnTo>
                    <a:pt x="0" y="2290248"/>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grpSp>
      <p:grpSp>
        <p:nvGrpSpPr>
          <p:cNvPr id="8" name="Group 8"/>
          <p:cNvGrpSpPr/>
          <p:nvPr/>
        </p:nvGrpSpPr>
        <p:grpSpPr>
          <a:xfrm rot="-10655737">
            <a:off x="15599879" y="-1262767"/>
            <a:ext cx="2990573" cy="4047761"/>
            <a:chOff x="0" y="0"/>
            <a:chExt cx="3987430" cy="5397015"/>
          </a:xfrm>
        </p:grpSpPr>
        <p:sp>
          <p:nvSpPr>
            <p:cNvPr id="9" name="Freeform 9"/>
            <p:cNvSpPr/>
            <p:nvPr/>
          </p:nvSpPr>
          <p:spPr>
            <a:xfrm>
              <a:off x="470448" y="0"/>
              <a:ext cx="3437565" cy="3321547"/>
            </a:xfrm>
            <a:custGeom>
              <a:avLst/>
              <a:gdLst/>
              <a:ahLst/>
              <a:cxnLst/>
              <a:rect l="l" t="t" r="r" b="b"/>
              <a:pathLst>
                <a:path w="3437565" h="3321547">
                  <a:moveTo>
                    <a:pt x="0" y="0"/>
                  </a:moveTo>
                  <a:lnTo>
                    <a:pt x="3437565" y="0"/>
                  </a:lnTo>
                  <a:lnTo>
                    <a:pt x="3437565" y="3321547"/>
                  </a:lnTo>
                  <a:lnTo>
                    <a:pt x="0" y="3321547"/>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10" name="Freeform 10"/>
            <p:cNvSpPr/>
            <p:nvPr/>
          </p:nvSpPr>
          <p:spPr>
            <a:xfrm rot="2903305">
              <a:off x="555775" y="2009833"/>
              <a:ext cx="2875881" cy="2778820"/>
            </a:xfrm>
            <a:custGeom>
              <a:avLst/>
              <a:gdLst/>
              <a:ahLst/>
              <a:cxnLst/>
              <a:rect l="l" t="t" r="r" b="b"/>
              <a:pathLst>
                <a:path w="2875881" h="2778820">
                  <a:moveTo>
                    <a:pt x="0" y="0"/>
                  </a:moveTo>
                  <a:lnTo>
                    <a:pt x="2875880" y="0"/>
                  </a:lnTo>
                  <a:lnTo>
                    <a:pt x="2875880" y="2778820"/>
                  </a:lnTo>
                  <a:lnTo>
                    <a:pt x="0" y="277882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grpSp>
      <p:sp>
        <p:nvSpPr>
          <p:cNvPr id="11" name="Freeform 11"/>
          <p:cNvSpPr/>
          <p:nvPr/>
        </p:nvSpPr>
        <p:spPr>
          <a:xfrm rot="-1616693">
            <a:off x="15991528" y="967452"/>
            <a:ext cx="2094517" cy="3756982"/>
          </a:xfrm>
          <a:custGeom>
            <a:avLst/>
            <a:gdLst/>
            <a:ahLst/>
            <a:cxnLst/>
            <a:rect l="l" t="t" r="r" b="b"/>
            <a:pathLst>
              <a:path w="2094517" h="3756982">
                <a:moveTo>
                  <a:pt x="0" y="0"/>
                </a:moveTo>
                <a:lnTo>
                  <a:pt x="2094517" y="0"/>
                </a:lnTo>
                <a:lnTo>
                  <a:pt x="2094517" y="3756982"/>
                </a:lnTo>
                <a:lnTo>
                  <a:pt x="0" y="3756982"/>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12" name="Freeform 12"/>
          <p:cNvSpPr/>
          <p:nvPr/>
        </p:nvSpPr>
        <p:spPr>
          <a:xfrm rot="1353883" flipH="1">
            <a:off x="-617908" y="5164367"/>
            <a:ext cx="2094517" cy="3756982"/>
          </a:xfrm>
          <a:custGeom>
            <a:avLst/>
            <a:gdLst/>
            <a:ahLst/>
            <a:cxnLst/>
            <a:rect l="l" t="t" r="r" b="b"/>
            <a:pathLst>
              <a:path w="2094517" h="3756982">
                <a:moveTo>
                  <a:pt x="2094517" y="0"/>
                </a:moveTo>
                <a:lnTo>
                  <a:pt x="0" y="0"/>
                </a:lnTo>
                <a:lnTo>
                  <a:pt x="0" y="3756982"/>
                </a:lnTo>
                <a:lnTo>
                  <a:pt x="2094517" y="3756982"/>
                </a:lnTo>
                <a:lnTo>
                  <a:pt x="2094517" y="0"/>
                </a:lnTo>
                <a:close/>
              </a:path>
            </a:pathLst>
          </a:custGeom>
          <a:blipFill>
            <a:blip r:embed="rId12">
              <a:extLst>
                <a:ext uri="{96DAC541-7B7A-43D3-8B79-37D633B846F1}">
                  <asvg:svgBlip xmlns:asvg="http://schemas.microsoft.com/office/drawing/2016/SVG/main" r:embed="rId13"/>
                </a:ext>
              </a:extLst>
            </a:blip>
            <a:stretch>
              <a:fillRect/>
            </a:stretch>
          </a:blipFill>
        </p:spPr>
      </p:sp>
      <p:sp>
        <p:nvSpPr>
          <p:cNvPr id="13" name="Freeform 13"/>
          <p:cNvSpPr/>
          <p:nvPr/>
        </p:nvSpPr>
        <p:spPr>
          <a:xfrm rot="2443776">
            <a:off x="-1736809" y="-3396581"/>
            <a:ext cx="6090326" cy="5734260"/>
          </a:xfrm>
          <a:custGeom>
            <a:avLst/>
            <a:gdLst/>
            <a:ahLst/>
            <a:cxnLst/>
            <a:rect l="l" t="t" r="r" b="b"/>
            <a:pathLst>
              <a:path w="6090326" h="5734260">
                <a:moveTo>
                  <a:pt x="0" y="0"/>
                </a:moveTo>
                <a:lnTo>
                  <a:pt x="6090326" y="0"/>
                </a:lnTo>
                <a:lnTo>
                  <a:pt x="6090326" y="5734260"/>
                </a:lnTo>
                <a:lnTo>
                  <a:pt x="0" y="5734260"/>
                </a:lnTo>
                <a:lnTo>
                  <a:pt x="0" y="0"/>
                </a:lnTo>
                <a:close/>
              </a:path>
            </a:pathLst>
          </a:custGeom>
          <a:blipFill>
            <a:blip r:embed="rId14"/>
            <a:stretch>
              <a:fillRect/>
            </a:stretch>
          </a:blipFill>
        </p:spPr>
      </p:sp>
      <p:sp>
        <p:nvSpPr>
          <p:cNvPr id="14" name="TextBox 14"/>
          <p:cNvSpPr txBox="1"/>
          <p:nvPr/>
        </p:nvSpPr>
        <p:spPr>
          <a:xfrm>
            <a:off x="3050204" y="2016326"/>
            <a:ext cx="13066784" cy="6497828"/>
          </a:xfrm>
          <a:prstGeom prst="rect">
            <a:avLst/>
          </a:prstGeom>
        </p:spPr>
        <p:txBody>
          <a:bodyPr lIns="0" tIns="0" rIns="0" bIns="0" rtlCol="0" anchor="t">
            <a:spAutoFit/>
          </a:bodyPr>
          <a:lstStyle/>
          <a:p>
            <a:pPr algn="ctr">
              <a:lnSpc>
                <a:spcPts val="5152"/>
              </a:lnSpc>
            </a:pPr>
            <a:r>
              <a:rPr lang="en-US" sz="3680" spc="62">
                <a:solidFill>
                  <a:srgbClr val="364F2D"/>
                </a:solidFill>
                <a:latin typeface="Poppins"/>
                <a:ea typeface="Poppins"/>
                <a:cs typeface="Poppins"/>
                <a:sym typeface="Poppins"/>
              </a:rPr>
              <a:t>Ja mājās ir droša atbalstoša vide, brīvība paust savas emocijas, spontanitāte un spēles kopā ar vecākiem, skaidras robežas un paškontrole, bērna attīstība netiek traucēta.</a:t>
            </a:r>
          </a:p>
          <a:p>
            <a:pPr algn="ctr">
              <a:lnSpc>
                <a:spcPts val="5152"/>
              </a:lnSpc>
            </a:pPr>
            <a:r>
              <a:rPr lang="en-US" sz="3680" spc="62">
                <a:solidFill>
                  <a:srgbClr val="364F2D"/>
                </a:solidFill>
                <a:latin typeface="Poppins"/>
                <a:ea typeface="Poppins"/>
                <a:cs typeface="Poppins"/>
                <a:sym typeface="Poppins"/>
              </a:rPr>
              <a:t>Droša, atbalstoša vide palīdz bērnam augt un attīstīties. Vecākiem jāmācās kļūt par paraugu ne tikai savam bērnam, bet arī apkārtējiem. </a:t>
            </a:r>
          </a:p>
          <a:p>
            <a:pPr algn="ctr">
              <a:lnSpc>
                <a:spcPts val="5152"/>
              </a:lnSpc>
            </a:pPr>
            <a:endParaRPr lang="en-US" sz="3680" spc="62">
              <a:solidFill>
                <a:srgbClr val="364F2D"/>
              </a:solidFill>
              <a:latin typeface="Poppins"/>
              <a:ea typeface="Poppins"/>
              <a:cs typeface="Poppins"/>
              <a:sym typeface="Poppins"/>
            </a:endParaRPr>
          </a:p>
          <a:p>
            <a:pPr algn="ctr">
              <a:lnSpc>
                <a:spcPts val="5152"/>
              </a:lnSpc>
            </a:pPr>
            <a:r>
              <a:rPr lang="en-US" sz="3680" b="1" spc="62">
                <a:solidFill>
                  <a:srgbClr val="364F2D"/>
                </a:solidFill>
                <a:latin typeface="Poppins Bold"/>
                <a:ea typeface="Poppins Bold"/>
                <a:cs typeface="Poppins Bold"/>
                <a:sym typeface="Poppins Bold"/>
              </a:rPr>
              <a:t>Vecāki ir visnozīmīgākais resurss bērna attīstībā. </a:t>
            </a:r>
          </a:p>
          <a:p>
            <a:pPr algn="ctr">
              <a:lnSpc>
                <a:spcPts val="5152"/>
              </a:lnSpc>
            </a:pPr>
            <a:endParaRPr lang="en-US" sz="3680" b="1" spc="62">
              <a:solidFill>
                <a:srgbClr val="364F2D"/>
              </a:solidFill>
              <a:latin typeface="Poppins Bold"/>
              <a:ea typeface="Poppins Bold"/>
              <a:cs typeface="Poppins Bold"/>
              <a:sym typeface="Poppins Bold"/>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32</TotalTime>
  <Words>2652</Words>
  <Application>Microsoft Office PowerPoint</Application>
  <PresentationFormat>Pielāgots</PresentationFormat>
  <Paragraphs>268</Paragraphs>
  <Slides>48</Slides>
  <Notes>0</Notes>
  <HiddenSlides>0</HiddenSlides>
  <MMClips>0</MMClips>
  <ScaleCrop>false</ScaleCrop>
  <HeadingPairs>
    <vt:vector size="6" baseType="variant">
      <vt:variant>
        <vt:lpstr>Lietotie fonti</vt:lpstr>
      </vt:variant>
      <vt:variant>
        <vt:i4>7</vt:i4>
      </vt:variant>
      <vt:variant>
        <vt:lpstr>Dizains</vt:lpstr>
      </vt:variant>
      <vt:variant>
        <vt:i4>1</vt:i4>
      </vt:variant>
      <vt:variant>
        <vt:lpstr>Slaidu virsraksti</vt:lpstr>
      </vt:variant>
      <vt:variant>
        <vt:i4>48</vt:i4>
      </vt:variant>
    </vt:vector>
  </HeadingPairs>
  <TitlesOfParts>
    <vt:vector size="56" baseType="lpstr">
      <vt:lpstr>Poppins Bold</vt:lpstr>
      <vt:lpstr>Arial</vt:lpstr>
      <vt:lpstr>Poppins</vt:lpstr>
      <vt:lpstr>Segoe UI Light</vt:lpstr>
      <vt:lpstr>Canva Sans Bold</vt:lpstr>
      <vt:lpstr>Calibri</vt:lpstr>
      <vt:lpstr>Canva Sans</vt:lpstr>
      <vt:lpstr>Office Theme</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Didaktiskie materiāli – elpošanas vingrinājumi</vt:lpstr>
      <vt:lpstr>Didaktiskie materiāli</vt:lpstr>
      <vt:lpstr>Didaktiskie materiāli</vt:lpstr>
      <vt:lpstr>Didaktiskie materiāli</vt:lpstr>
      <vt:lpstr>Didaktiskie materiāli</vt:lpstr>
      <vt:lpstr>Didaktiskie materiāli – vārdu krājuma paplašināšana</vt:lpstr>
      <vt:lpstr>Didaktiskie materiāli</vt:lpstr>
      <vt:lpstr>Didaktiskie materiāli – stāstītprasme</vt:lpstr>
      <vt:lpstr>Didaktiskie materiāli – stāstītprasme</vt:lpstr>
      <vt:lpstr>Didaktiskie materiāli – stāstītprasme</vt:lpstr>
      <vt:lpstr>PowerPoint prezentācija</vt:lpstr>
      <vt:lpstr>«Pirkstiņu rotaļas» Baiba Brice</vt:lpstr>
      <vt:lpstr>Ieskats dienasgrāmatā – eliis.eu (redzams vecākiem) nemainīgi katru reizi</vt:lpstr>
      <vt:lpstr>PowerPoint prezentācija</vt:lpstr>
      <vt:lpstr>IZMANTOTĀ LITERATŪRA</vt:lpstr>
      <vt:lpstr>PowerPoint prezentācija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Priekuļu PII "Mežmaliņa" pieredze atbalsta sniegšanā bērniem ar speciālām vajadzībām</dc:title>
  <dc:creator>Daniela.Berzina</dc:creator>
  <cp:lastModifiedBy>Kristīna Bernāne</cp:lastModifiedBy>
  <cp:revision>4</cp:revision>
  <dcterms:created xsi:type="dcterms:W3CDTF">2006-08-16T00:00:00Z</dcterms:created>
  <dcterms:modified xsi:type="dcterms:W3CDTF">2026-03-25T14:39:09Z</dcterms:modified>
  <dc:identifier>DAHAv1Ta-Ns</dc:identifier>
</cp:coreProperties>
</file>