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9" r:id="rId23"/>
    <p:sldId id="280" r:id="rId24"/>
    <p:sldId id="281" r:id="rId25"/>
    <p:sldId id="282" r:id="rId26"/>
    <p:sldId id="292" r:id="rId27"/>
    <p:sldId id="283" r:id="rId28"/>
    <p:sldId id="284" r:id="rId29"/>
    <p:sldId id="293" r:id="rId30"/>
    <p:sldId id="285" r:id="rId31"/>
    <p:sldId id="286" r:id="rId32"/>
    <p:sldId id="287" r:id="rId33"/>
    <p:sldId id="294" r:id="rId34"/>
    <p:sldId id="295" r:id="rId35"/>
    <p:sldId id="296" r:id="rId36"/>
    <p:sldId id="297" r:id="rId37"/>
    <p:sldId id="298" r:id="rId38"/>
    <p:sldId id="299" r:id="rId39"/>
    <p:sldId id="300" r:id="rId40"/>
    <p:sldId id="301" r:id="rId41"/>
    <p:sldId id="302" r:id="rId42"/>
    <p:sldId id="303" r:id="rId43"/>
    <p:sldId id="288" r:id="rId44"/>
    <p:sldId id="304" r:id="rId45"/>
    <p:sldId id="305" r:id="rId46"/>
    <p:sldId id="306" r:id="rId47"/>
    <p:sldId id="307" r:id="rId48"/>
    <p:sldId id="291" r:id="rId49"/>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nva Sans" panose="020B0604020202020204" charset="0"/>
      <p:regular r:id="rId54"/>
    </p:embeddedFont>
    <p:embeddedFont>
      <p:font typeface="Canva Sans Bold" panose="020B0604020202020204" charset="0"/>
      <p:regular r:id="rId55"/>
    </p:embeddedFont>
    <p:embeddedFont>
      <p:font typeface="Poppins" panose="00000500000000000000" pitchFamily="2" charset="-70"/>
      <p:regular r:id="rId56"/>
      <p:bold r:id="rId57"/>
      <p:italic r:id="rId58"/>
      <p:boldItalic r:id="rId59"/>
    </p:embeddedFont>
    <p:embeddedFont>
      <p:font typeface="Poppins Bold" panose="00000800000000000000" charset="-70"/>
      <p:regular r:id="rId60"/>
    </p:embeddedFont>
    <p:embeddedFont>
      <p:font typeface="Segoe UI Light" panose="020B0502040204020203"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28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E7B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37.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38.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18" Type="http://schemas.openxmlformats.org/officeDocument/2006/relationships/image" Target="../media/image42.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17" Type="http://schemas.openxmlformats.org/officeDocument/2006/relationships/image" Target="../media/image41.jpeg"/><Relationship Id="rId2" Type="http://schemas.openxmlformats.org/officeDocument/2006/relationships/image" Target="../media/image1.png"/><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39.jpeg"/><Relationship Id="rId10" Type="http://schemas.openxmlformats.org/officeDocument/2006/relationships/image" Target="../media/image16.png"/><Relationship Id="rId19" Type="http://schemas.openxmlformats.org/officeDocument/2006/relationships/image" Target="../media/image43.jpe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3.png"/><Relationship Id="rId17" Type="http://schemas.openxmlformats.org/officeDocument/2006/relationships/image" Target="../media/image20.png"/><Relationship Id="rId2" Type="http://schemas.openxmlformats.org/officeDocument/2006/relationships/image" Target="../media/image1.pn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17"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45.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png"/><Relationship Id="rId18" Type="http://schemas.openxmlformats.org/officeDocument/2006/relationships/image" Target="../media/image17.sv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48.jpeg"/><Relationship Id="rId16" Type="http://schemas.openxmlformats.org/officeDocument/2006/relationships/image" Target="../media/image8.svg"/><Relationship Id="rId20"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3.png"/><Relationship Id="rId5" Type="http://schemas.openxmlformats.org/officeDocument/2006/relationships/image" Target="../media/image51.jpe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8.png"/><Relationship Id="rId4" Type="http://schemas.openxmlformats.org/officeDocument/2006/relationships/image" Target="../media/image50.jpeg"/><Relationship Id="rId9" Type="http://schemas.openxmlformats.org/officeDocument/2006/relationships/image" Target="../media/image1.png"/><Relationship Id="rId14"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55.jpe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9.svg"/><Relationship Id="rId2" Type="http://schemas.openxmlformats.org/officeDocument/2006/relationships/image" Target="../media/image54.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20.png"/><Relationship Id="rId1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56.jpeg"/><Relationship Id="rId9" Type="http://schemas.openxmlformats.org/officeDocument/2006/relationships/image" Target="../media/image4.svg"/><Relationship Id="rId1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58.jpe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9.svg"/><Relationship Id="rId2" Type="http://schemas.openxmlformats.org/officeDocument/2006/relationships/image" Target="../media/image57.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20.png"/><Relationship Id="rId1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59.jpeg"/><Relationship Id="rId9" Type="http://schemas.openxmlformats.org/officeDocument/2006/relationships/image" Target="../media/image4.svg"/><Relationship Id="rId1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18" Type="http://schemas.openxmlformats.org/officeDocument/2006/relationships/image" Target="../media/image18.png"/><Relationship Id="rId3" Type="http://schemas.openxmlformats.org/officeDocument/2006/relationships/image" Target="../media/image61.jpe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7.svg"/><Relationship Id="rId2" Type="http://schemas.openxmlformats.org/officeDocument/2006/relationships/image" Target="../media/image60.jpe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4.svg"/><Relationship Id="rId5" Type="http://schemas.openxmlformats.org/officeDocument/2006/relationships/image" Target="../media/image63.jpeg"/><Relationship Id="rId15" Type="http://schemas.openxmlformats.org/officeDocument/2006/relationships/image" Target="../media/image8.svg"/><Relationship Id="rId10" Type="http://schemas.openxmlformats.org/officeDocument/2006/relationships/image" Target="../media/image3.png"/><Relationship Id="rId19" Type="http://schemas.openxmlformats.org/officeDocument/2006/relationships/image" Target="../media/image19.svg"/><Relationship Id="rId4" Type="http://schemas.openxmlformats.org/officeDocument/2006/relationships/image" Target="../media/image62.jpeg"/><Relationship Id="rId9" Type="http://schemas.openxmlformats.org/officeDocument/2006/relationships/image" Target="../media/image2.svg"/><Relationship Id="rId1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18" Type="http://schemas.openxmlformats.org/officeDocument/2006/relationships/image" Target="../media/image18.png"/><Relationship Id="rId3" Type="http://schemas.openxmlformats.org/officeDocument/2006/relationships/image" Target="../media/image66.jpeg"/><Relationship Id="rId7" Type="http://schemas.openxmlformats.org/officeDocument/2006/relationships/image" Target="../media/image20.png"/><Relationship Id="rId12" Type="http://schemas.openxmlformats.org/officeDocument/2006/relationships/image" Target="../media/image5.png"/><Relationship Id="rId17" Type="http://schemas.openxmlformats.org/officeDocument/2006/relationships/image" Target="../media/image17.svg"/><Relationship Id="rId2" Type="http://schemas.openxmlformats.org/officeDocument/2006/relationships/image" Target="../media/image65.jpeg"/><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4.svg"/><Relationship Id="rId5" Type="http://schemas.openxmlformats.org/officeDocument/2006/relationships/image" Target="../media/image68.jpeg"/><Relationship Id="rId15" Type="http://schemas.openxmlformats.org/officeDocument/2006/relationships/image" Target="../media/image8.svg"/><Relationship Id="rId10" Type="http://schemas.openxmlformats.org/officeDocument/2006/relationships/image" Target="../media/image3.png"/><Relationship Id="rId19" Type="http://schemas.openxmlformats.org/officeDocument/2006/relationships/image" Target="../media/image19.svg"/><Relationship Id="rId4" Type="http://schemas.openxmlformats.org/officeDocument/2006/relationships/image" Target="../media/image67.jpeg"/><Relationship Id="rId9" Type="http://schemas.openxmlformats.org/officeDocument/2006/relationships/image" Target="../media/image2.svg"/><Relationship Id="rId1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4.svg"/><Relationship Id="rId18" Type="http://schemas.openxmlformats.org/officeDocument/2006/relationships/image" Target="../media/image16.png"/><Relationship Id="rId3" Type="http://schemas.openxmlformats.org/officeDocument/2006/relationships/image" Target="../media/image71.jpeg"/><Relationship Id="rId21" Type="http://schemas.openxmlformats.org/officeDocument/2006/relationships/image" Target="../media/image19.svg"/><Relationship Id="rId7" Type="http://schemas.openxmlformats.org/officeDocument/2006/relationships/image" Target="../media/image75.jpeg"/><Relationship Id="rId12" Type="http://schemas.openxmlformats.org/officeDocument/2006/relationships/image" Target="../media/image3.png"/><Relationship Id="rId17" Type="http://schemas.openxmlformats.org/officeDocument/2006/relationships/image" Target="../media/image8.svg"/><Relationship Id="rId2" Type="http://schemas.openxmlformats.org/officeDocument/2006/relationships/image" Target="../media/image70.jpeg"/><Relationship Id="rId16" Type="http://schemas.openxmlformats.org/officeDocument/2006/relationships/image" Target="../media/image7.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2.svg"/><Relationship Id="rId5" Type="http://schemas.openxmlformats.org/officeDocument/2006/relationships/image" Target="../media/image73.jpeg"/><Relationship Id="rId15" Type="http://schemas.openxmlformats.org/officeDocument/2006/relationships/image" Target="../media/image6.svg"/><Relationship Id="rId10" Type="http://schemas.openxmlformats.org/officeDocument/2006/relationships/image" Target="../media/image1.png"/><Relationship Id="rId19" Type="http://schemas.openxmlformats.org/officeDocument/2006/relationships/image" Target="../media/image17.svg"/><Relationship Id="rId4" Type="http://schemas.openxmlformats.org/officeDocument/2006/relationships/image" Target="../media/image72.jpeg"/><Relationship Id="rId9" Type="http://schemas.openxmlformats.org/officeDocument/2006/relationships/image" Target="../media/image20.png"/><Relationship Id="rId1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78.jpe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9.svg"/><Relationship Id="rId2" Type="http://schemas.openxmlformats.org/officeDocument/2006/relationships/image" Target="../media/image77.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20.png"/><Relationship Id="rId1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79.JPG"/><Relationship Id="rId9" Type="http://schemas.openxmlformats.org/officeDocument/2006/relationships/image" Target="../media/image4.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6.png"/><Relationship Id="rId2" Type="http://schemas.openxmlformats.org/officeDocument/2006/relationships/image" Target="../media/image1.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png"/><Relationship Id="rId18" Type="http://schemas.openxmlformats.org/officeDocument/2006/relationships/image" Target="../media/image17.sv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4.svg"/><Relationship Id="rId17" Type="http://schemas.openxmlformats.org/officeDocument/2006/relationships/image" Target="../media/image16.png"/><Relationship Id="rId2" Type="http://schemas.openxmlformats.org/officeDocument/2006/relationships/image" Target="../media/image80.jpeg"/><Relationship Id="rId16" Type="http://schemas.openxmlformats.org/officeDocument/2006/relationships/image" Target="../media/image8.svg"/><Relationship Id="rId20"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3.png"/><Relationship Id="rId5" Type="http://schemas.openxmlformats.org/officeDocument/2006/relationships/image" Target="../media/image83.jpeg"/><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8.png"/><Relationship Id="rId4" Type="http://schemas.openxmlformats.org/officeDocument/2006/relationships/image" Target="../media/image82.jpeg"/><Relationship Id="rId9" Type="http://schemas.openxmlformats.org/officeDocument/2006/relationships/image" Target="../media/image1.png"/><Relationship Id="rId14" Type="http://schemas.openxmlformats.org/officeDocument/2006/relationships/image" Target="../media/image6.svg"/></Relationships>
</file>

<file path=ppt/slides/_rels/slide41.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4.svg"/><Relationship Id="rId18" Type="http://schemas.openxmlformats.org/officeDocument/2006/relationships/image" Target="../media/image16.png"/><Relationship Id="rId3" Type="http://schemas.openxmlformats.org/officeDocument/2006/relationships/image" Target="../media/image87.jpeg"/><Relationship Id="rId21" Type="http://schemas.openxmlformats.org/officeDocument/2006/relationships/image" Target="../media/image19.svg"/><Relationship Id="rId7" Type="http://schemas.openxmlformats.org/officeDocument/2006/relationships/image" Target="../media/image91.jpeg"/><Relationship Id="rId12" Type="http://schemas.openxmlformats.org/officeDocument/2006/relationships/image" Target="../media/image3.png"/><Relationship Id="rId17" Type="http://schemas.openxmlformats.org/officeDocument/2006/relationships/image" Target="../media/image8.svg"/><Relationship Id="rId2" Type="http://schemas.openxmlformats.org/officeDocument/2006/relationships/image" Target="../media/image86.jpeg"/><Relationship Id="rId16" Type="http://schemas.openxmlformats.org/officeDocument/2006/relationships/image" Target="../media/image7.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2.svg"/><Relationship Id="rId5" Type="http://schemas.openxmlformats.org/officeDocument/2006/relationships/image" Target="../media/image89.jpeg"/><Relationship Id="rId15" Type="http://schemas.openxmlformats.org/officeDocument/2006/relationships/image" Target="../media/image6.svg"/><Relationship Id="rId10" Type="http://schemas.openxmlformats.org/officeDocument/2006/relationships/image" Target="../media/image1.png"/><Relationship Id="rId19" Type="http://schemas.openxmlformats.org/officeDocument/2006/relationships/image" Target="../media/image17.svg"/><Relationship Id="rId4" Type="http://schemas.openxmlformats.org/officeDocument/2006/relationships/image" Target="../media/image88.jpeg"/><Relationship Id="rId9" Type="http://schemas.openxmlformats.org/officeDocument/2006/relationships/image" Target="../media/image20.png"/><Relationship Id="rId1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94.jpe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9.svg"/><Relationship Id="rId2" Type="http://schemas.openxmlformats.org/officeDocument/2006/relationships/image" Target="../media/image93.jpeg"/><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20.png"/><Relationship Id="rId1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95.jpeg"/><Relationship Id="rId9" Type="http://schemas.openxmlformats.org/officeDocument/2006/relationships/image" Target="../media/image4.svg"/><Relationship Id="rId1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5" Type="http://schemas.openxmlformats.org/officeDocument/2006/relationships/image" Target="../media/image96.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3" Type="http://schemas.openxmlformats.org/officeDocument/2006/relationships/image" Target="../media/image20.png"/><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7.png"/><Relationship Id="rId18" Type="http://schemas.openxmlformats.org/officeDocument/2006/relationships/image" Target="../media/image19.svg"/><Relationship Id="rId3" Type="http://schemas.openxmlformats.org/officeDocument/2006/relationships/hyperlink" Target="https://www.youtube.com/watch?v=9phcUeNc8DI" TargetMode="External"/><Relationship Id="rId7" Type="http://schemas.openxmlformats.org/officeDocument/2006/relationships/image" Target="../media/image1.png"/><Relationship Id="rId12" Type="http://schemas.openxmlformats.org/officeDocument/2006/relationships/image" Target="../media/image6.svg"/><Relationship Id="rId17" Type="http://schemas.openxmlformats.org/officeDocument/2006/relationships/image" Target="../media/image18.png"/><Relationship Id="rId2" Type="http://schemas.openxmlformats.org/officeDocument/2006/relationships/hyperlink" Target="https://www.youtube.com/watch?v=YTc3uK9h0ac" TargetMode="Externa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5.png"/><Relationship Id="rId5" Type="http://schemas.openxmlformats.org/officeDocument/2006/relationships/hyperlink" Target="https://www.youtube.com/watch?v=vjDrN2t9FMc" TargetMode="External"/><Relationship Id="rId15" Type="http://schemas.openxmlformats.org/officeDocument/2006/relationships/image" Target="../media/image16.png"/><Relationship Id="rId10" Type="http://schemas.openxmlformats.org/officeDocument/2006/relationships/image" Target="../media/image4.svg"/><Relationship Id="rId4" Type="http://schemas.openxmlformats.org/officeDocument/2006/relationships/hyperlink" Target="https://www.youtube.com/watch?v=-2qZGGo8cjk" TargetMode="External"/><Relationship Id="rId9" Type="http://schemas.openxmlformats.org/officeDocument/2006/relationships/image" Target="../media/image3.png"/><Relationship Id="rId14" Type="http://schemas.openxmlformats.org/officeDocument/2006/relationships/image" Target="../media/image8.svg"/></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7.svg"/><Relationship Id="rId3" Type="http://schemas.openxmlformats.org/officeDocument/2006/relationships/image" Target="../media/image20.png"/><Relationship Id="rId7" Type="http://schemas.openxmlformats.org/officeDocument/2006/relationships/image" Target="../media/image4.svg"/><Relationship Id="rId12" Type="http://schemas.openxmlformats.org/officeDocument/2006/relationships/image" Target="../media/image16.png"/><Relationship Id="rId2" Type="http://schemas.openxmlformats.org/officeDocument/2006/relationships/hyperlink" Target="https://maciunmacies.valoda.lv/speles/digitals-macibu-materials-macibu-un-parbaudes-uzdevumi-5-6-gadus-veciem-diasporas-skoleniem/"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7.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9.sv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svg"/><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2764167">
            <a:off x="13799870"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238792" y="3211033"/>
            <a:ext cx="15357922" cy="3537567"/>
          </a:xfrm>
          <a:prstGeom prst="rect">
            <a:avLst/>
          </a:prstGeom>
        </p:spPr>
        <p:txBody>
          <a:bodyPr lIns="0" tIns="0" rIns="0" bIns="0" rtlCol="0" anchor="t">
            <a:spAutoFit/>
          </a:bodyPr>
          <a:lstStyle/>
          <a:p>
            <a:pPr algn="ctr">
              <a:lnSpc>
                <a:spcPts val="6682"/>
              </a:lnSpc>
            </a:pPr>
            <a:r>
              <a:rPr lang="en-US" sz="7593" b="1" spc="129">
                <a:solidFill>
                  <a:srgbClr val="364F2D"/>
                </a:solidFill>
                <a:latin typeface="Poppins Bold"/>
                <a:ea typeface="Poppins Bold"/>
                <a:cs typeface="Poppins Bold"/>
                <a:sym typeface="Poppins Bold"/>
              </a:rPr>
              <a:t>Priekuļu PII "Mežmaliņa" pieredze atbalsta sniegšanā bērniem ar speciālām vajadzībām</a:t>
            </a:r>
          </a:p>
        </p:txBody>
      </p:sp>
      <p:sp>
        <p:nvSpPr>
          <p:cNvPr id="4" name="Freeform 4"/>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502238" y="6113757"/>
            <a:ext cx="2737824" cy="3705664"/>
            <a:chOff x="0" y="0"/>
            <a:chExt cx="3650432" cy="4940885"/>
          </a:xfrm>
        </p:grpSpPr>
        <p:sp>
          <p:nvSpPr>
            <p:cNvPr id="7" name="Freeform 7"/>
            <p:cNvSpPr/>
            <p:nvPr/>
          </p:nvSpPr>
          <p:spPr>
            <a:xfrm>
              <a:off x="430688" y="0"/>
              <a:ext cx="3147039" cy="3040826"/>
            </a:xfrm>
            <a:custGeom>
              <a:avLst/>
              <a:gdLst/>
              <a:ahLst/>
              <a:cxnLst/>
              <a:rect l="l" t="t" r="r" b="b"/>
              <a:pathLst>
                <a:path w="3147039" h="3040826">
                  <a:moveTo>
                    <a:pt x="0" y="0"/>
                  </a:moveTo>
                  <a:lnTo>
                    <a:pt x="3147038" y="0"/>
                  </a:lnTo>
                  <a:lnTo>
                    <a:pt x="3147038" y="3040826"/>
                  </a:lnTo>
                  <a:lnTo>
                    <a:pt x="0" y="30408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903305">
              <a:off x="508803" y="1839972"/>
              <a:ext cx="2632825" cy="2543967"/>
            </a:xfrm>
            <a:custGeom>
              <a:avLst/>
              <a:gdLst/>
              <a:ahLst/>
              <a:cxnLst/>
              <a:rect l="l" t="t" r="r" b="b"/>
              <a:pathLst>
                <a:path w="2632825" h="2543967">
                  <a:moveTo>
                    <a:pt x="0" y="0"/>
                  </a:moveTo>
                  <a:lnTo>
                    <a:pt x="2632825" y="0"/>
                  </a:lnTo>
                  <a:lnTo>
                    <a:pt x="2632825" y="2543967"/>
                  </a:lnTo>
                  <a:lnTo>
                    <a:pt x="0" y="2543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9" name="Group 9"/>
          <p:cNvGrpSpPr/>
          <p:nvPr/>
        </p:nvGrpSpPr>
        <p:grpSpPr>
          <a:xfrm rot="-10655737">
            <a:off x="16440575" y="-642156"/>
            <a:ext cx="2255701" cy="3053106"/>
            <a:chOff x="0" y="0"/>
            <a:chExt cx="3007601" cy="4070809"/>
          </a:xfrm>
        </p:grpSpPr>
        <p:sp>
          <p:nvSpPr>
            <p:cNvPr id="10" name="Freeform 10"/>
            <p:cNvSpPr/>
            <p:nvPr/>
          </p:nvSpPr>
          <p:spPr>
            <a:xfrm>
              <a:off x="354845" y="0"/>
              <a:ext cx="2592854" cy="2505345"/>
            </a:xfrm>
            <a:custGeom>
              <a:avLst/>
              <a:gdLst/>
              <a:ahLst/>
              <a:cxnLst/>
              <a:rect l="l" t="t" r="r" b="b"/>
              <a:pathLst>
                <a:path w="2592854" h="2505345">
                  <a:moveTo>
                    <a:pt x="0" y="0"/>
                  </a:moveTo>
                  <a:lnTo>
                    <a:pt x="2592853" y="0"/>
                  </a:lnTo>
                  <a:lnTo>
                    <a:pt x="2592853" y="2505345"/>
                  </a:lnTo>
                  <a:lnTo>
                    <a:pt x="0" y="2505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903305">
              <a:off x="419205" y="1515958"/>
              <a:ext cx="2169192" cy="2095982"/>
            </a:xfrm>
            <a:custGeom>
              <a:avLst/>
              <a:gdLst/>
              <a:ahLst/>
              <a:cxnLst/>
              <a:rect l="l" t="t" r="r" b="b"/>
              <a:pathLst>
                <a:path w="2169192" h="2095982">
                  <a:moveTo>
                    <a:pt x="0" y="0"/>
                  </a:moveTo>
                  <a:lnTo>
                    <a:pt x="2169191" y="0"/>
                  </a:lnTo>
                  <a:lnTo>
                    <a:pt x="2169191" y="2095981"/>
                  </a:lnTo>
                  <a:lnTo>
                    <a:pt x="0" y="2095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2" name="Freeform 12"/>
          <p:cNvSpPr/>
          <p:nvPr/>
        </p:nvSpPr>
        <p:spPr>
          <a:xfrm rot="2106928">
            <a:off x="-1231200" y="229488"/>
            <a:ext cx="3230118" cy="41148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952490">
            <a:off x="15515183" y="-402981"/>
            <a:ext cx="2163063" cy="6554735"/>
          </a:xfrm>
          <a:custGeom>
            <a:avLst/>
            <a:gdLst/>
            <a:ahLst/>
            <a:cxnLst/>
            <a:rect l="l" t="t" r="r" b="b"/>
            <a:pathLst>
              <a:path w="2163063" h="6554735">
                <a:moveTo>
                  <a:pt x="0" y="0"/>
                </a:moveTo>
                <a:lnTo>
                  <a:pt x="2163062" y="0"/>
                </a:lnTo>
                <a:lnTo>
                  <a:pt x="2163062" y="6554735"/>
                </a:lnTo>
                <a:lnTo>
                  <a:pt x="0" y="6554735"/>
                </a:lnTo>
                <a:lnTo>
                  <a:pt x="0" y="0"/>
                </a:lnTo>
                <a:close/>
              </a:path>
            </a:pathLst>
          </a:custGeom>
          <a:blipFill>
            <a:blip r:embed="rId12"/>
            <a:stretch>
              <a:fillRect/>
            </a:stretch>
          </a:blipFill>
        </p:spPr>
      </p:sp>
      <p:sp>
        <p:nvSpPr>
          <p:cNvPr id="14" name="Freeform 14"/>
          <p:cNvSpPr/>
          <p:nvPr/>
        </p:nvSpPr>
        <p:spPr>
          <a:xfrm>
            <a:off x="6917374" y="192359"/>
            <a:ext cx="4000759" cy="2530539"/>
          </a:xfrm>
          <a:custGeom>
            <a:avLst/>
            <a:gdLst/>
            <a:ahLst/>
            <a:cxnLst/>
            <a:rect l="l" t="t" r="r" b="b"/>
            <a:pathLst>
              <a:path w="4000759" h="2530539">
                <a:moveTo>
                  <a:pt x="0" y="0"/>
                </a:moveTo>
                <a:lnTo>
                  <a:pt x="4000759" y="0"/>
                </a:lnTo>
                <a:lnTo>
                  <a:pt x="4000759" y="2530539"/>
                </a:lnTo>
                <a:lnTo>
                  <a:pt x="0" y="2530539"/>
                </a:lnTo>
                <a:lnTo>
                  <a:pt x="0" y="0"/>
                </a:lnTo>
                <a:close/>
              </a:path>
            </a:pathLst>
          </a:custGeom>
          <a:blipFill>
            <a:blip r:embed="rId13"/>
            <a:stretch>
              <a:fillRect/>
            </a:stretch>
          </a:blipFill>
        </p:spPr>
      </p:sp>
      <p:sp>
        <p:nvSpPr>
          <p:cNvPr id="15" name="TextBox 15"/>
          <p:cNvSpPr txBox="1"/>
          <p:nvPr/>
        </p:nvSpPr>
        <p:spPr>
          <a:xfrm>
            <a:off x="12355240" y="7670796"/>
            <a:ext cx="4364392" cy="515387"/>
          </a:xfrm>
          <a:prstGeom prst="rect">
            <a:avLst/>
          </a:prstGeom>
        </p:spPr>
        <p:txBody>
          <a:bodyPr lIns="0" tIns="0" rIns="0" bIns="0" rtlCol="0" anchor="t">
            <a:spAutoFit/>
          </a:bodyPr>
          <a:lstStyle/>
          <a:p>
            <a:pPr algn="ctr">
              <a:lnSpc>
                <a:spcPts val="4063"/>
              </a:lnSpc>
              <a:spcBef>
                <a:spcPct val="0"/>
              </a:spcBef>
            </a:pPr>
            <a:r>
              <a:rPr lang="en-US" sz="2902" b="1">
                <a:solidFill>
                  <a:srgbClr val="364F2D"/>
                </a:solidFill>
                <a:latin typeface="Poppins Bold"/>
                <a:ea typeface="Poppins Bold"/>
                <a:cs typeface="Poppins Bold"/>
                <a:sym typeface="Poppins Bold"/>
              </a:rPr>
              <a:t>2026.gada 25.marts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320264" y="2381698"/>
            <a:ext cx="13857275" cy="6453828"/>
          </a:xfrm>
          <a:prstGeom prst="rect">
            <a:avLst/>
          </a:prstGeom>
        </p:spPr>
        <p:txBody>
          <a:bodyPr lIns="0" tIns="0" rIns="0" bIns="0" rtlCol="0" anchor="t">
            <a:spAutoFit/>
          </a:bodyPr>
          <a:lstStyle/>
          <a:p>
            <a:pPr algn="ctr">
              <a:lnSpc>
                <a:spcPts val="4244"/>
              </a:lnSpc>
            </a:pPr>
            <a:r>
              <a:rPr lang="en-US" sz="3031" spc="51">
                <a:solidFill>
                  <a:srgbClr val="364F2D"/>
                </a:solidFill>
                <a:latin typeface="Poppins"/>
                <a:ea typeface="Poppins"/>
                <a:cs typeface="Poppins"/>
                <a:sym typeface="Poppins"/>
              </a:rPr>
              <a:t>Atbalsta komanda pirmsskolas izglītības iestādē spēj palīdzēt bērnam tikai ar aktīvu vecāku iesaisti. </a:t>
            </a:r>
          </a:p>
          <a:p>
            <a:pPr algn="ctr">
              <a:lnSpc>
                <a:spcPts val="4244"/>
              </a:lnSpc>
            </a:pPr>
            <a:r>
              <a:rPr lang="en-US" sz="3031" spc="51">
                <a:solidFill>
                  <a:srgbClr val="364F2D"/>
                </a:solidFill>
                <a:latin typeface="Poppins"/>
                <a:ea typeface="Poppins"/>
                <a:cs typeface="Poppins"/>
                <a:sym typeface="Poppins"/>
              </a:rPr>
              <a:t>Bērna valodas attīstības, emociju regulācijas pamati tiek ielikti tieši ģimenē. Ja vecāki maz runā ar bērnu līdz divu gadu vecumam, tiek kavēta bērna runa un sākas uzvedības problēmas.</a:t>
            </a:r>
          </a:p>
          <a:p>
            <a:pPr algn="ctr">
              <a:lnSpc>
                <a:spcPts val="4244"/>
              </a:lnSpc>
            </a:pPr>
            <a:endParaRPr lang="en-US" sz="3031" spc="51">
              <a:solidFill>
                <a:srgbClr val="364F2D"/>
              </a:solidFill>
              <a:latin typeface="Poppins"/>
              <a:ea typeface="Poppins"/>
              <a:cs typeface="Poppins"/>
              <a:sym typeface="Poppins"/>
            </a:endParaRPr>
          </a:p>
          <a:p>
            <a:pPr algn="ctr">
              <a:lnSpc>
                <a:spcPts val="4244"/>
              </a:lnSpc>
            </a:pPr>
            <a:r>
              <a:rPr lang="en-US" sz="3031" spc="51">
                <a:solidFill>
                  <a:srgbClr val="364F2D"/>
                </a:solidFill>
                <a:latin typeface="Poppins"/>
                <a:ea typeface="Poppins"/>
                <a:cs typeface="Poppins"/>
                <a:sym typeface="Poppins"/>
              </a:rPr>
              <a:t>Atbalsta komandas speciālistu uzdevums nav iemācīt bērnam runāt, rakstīt , rēķināt vai kontrolēt uzvedības izpausmes, bet gan palīdzēt vecākiem izprast sava bērna vajadzības, iedzimtās spējas un talantus, lai ceļš uz sava bērna pilnvērtīgu attīstību vecākiem kļūtu pēc iespējas gludāks.</a:t>
            </a:r>
          </a:p>
          <a:p>
            <a:pPr algn="ctr">
              <a:lnSpc>
                <a:spcPts val="4244"/>
              </a:lnSpc>
            </a:pPr>
            <a:endParaRPr lang="en-US" sz="3031" spc="51">
              <a:solidFill>
                <a:srgbClr val="364F2D"/>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3050204" y="1746576"/>
            <a:ext cx="12625328" cy="8263975"/>
          </a:xfrm>
          <a:prstGeom prst="rect">
            <a:avLst/>
          </a:prstGeom>
        </p:spPr>
        <p:txBody>
          <a:bodyPr lIns="0" tIns="0" rIns="0" bIns="0" rtlCol="0" anchor="t">
            <a:spAutoFit/>
          </a:bodyPr>
          <a:lstStyle/>
          <a:p>
            <a:pPr algn="ctr">
              <a:lnSpc>
                <a:spcPts val="3880"/>
              </a:lnSpc>
            </a:pPr>
            <a:r>
              <a:rPr lang="en-US" sz="2771" b="1" spc="47">
                <a:solidFill>
                  <a:srgbClr val="364F2D"/>
                </a:solidFill>
                <a:latin typeface="Poppins Bold"/>
                <a:ea typeface="Poppins Bold"/>
                <a:cs typeface="Poppins Bold"/>
                <a:sym typeface="Poppins Bold"/>
              </a:rPr>
              <a:t>Psihologa galvenie darbības virzieni pirmskolas izglītības iestādē.</a:t>
            </a:r>
          </a:p>
          <a:p>
            <a:pPr algn="ctr">
              <a:lnSpc>
                <a:spcPts val="3880"/>
              </a:lnSpc>
            </a:pPr>
            <a:endParaRPr lang="en-US" sz="2771" b="1" spc="47">
              <a:solidFill>
                <a:srgbClr val="364F2D"/>
              </a:solidFill>
              <a:latin typeface="Poppins Bold"/>
              <a:ea typeface="Poppins Bold"/>
              <a:cs typeface="Poppins Bold"/>
              <a:sym typeface="Poppins Bold"/>
            </a:endParaRP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Individuālas sarunas ar vecākiem par veiksmīgāko veidu mazulīšu adoptācijai sākot apmeklēt pirmskolas izglītības iestādi.</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Novērojumi grupā, izvērtējot katra bērna spējas iekļauties grupas darbā un nepieciešamības gadījumā saruna ar bērna vecākiem.</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Novērojumi par bērnu kognitīvo attīstību, ieteikumi pedagogiem un vecākiem.</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Regulāras pārrunas ar atbalsta komandas speciālistiem par bērniem kam nepieciešams atbalsts.</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Atbalsts un palīdzība pedagogiem.</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Atbalsts un palīdzība vecākiem un bērniem.</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Individuālas nodarbības ar bērnu.</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Bērnu intelektuālo spēju un mācīšanās pamatiemaņu izvērtēšana ar Vekslera intelekta testu pirms došanās uz skolu.</a:t>
            </a:r>
          </a:p>
          <a:p>
            <a:pPr marL="598402" lvl="1" indent="-299201" algn="l">
              <a:lnSpc>
                <a:spcPts val="3880"/>
              </a:lnSpc>
              <a:buFont typeface="Arial"/>
              <a:buChar char="•"/>
            </a:pPr>
            <a:r>
              <a:rPr lang="en-US" sz="2771" spc="47">
                <a:solidFill>
                  <a:srgbClr val="364F2D"/>
                </a:solidFill>
                <a:latin typeface="Poppins"/>
                <a:ea typeface="Poppins"/>
                <a:cs typeface="Poppins"/>
                <a:sym typeface="Poppins"/>
              </a:rPr>
              <a:t>Bērna emocionālā gatavība skolai izvērtēšana.</a:t>
            </a:r>
          </a:p>
          <a:p>
            <a:pPr algn="ctr">
              <a:lnSpc>
                <a:spcPts val="3880"/>
              </a:lnSpc>
            </a:pPr>
            <a:endParaRPr lang="en-US" sz="2771" spc="47">
              <a:solidFill>
                <a:srgbClr val="364F2D"/>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548396" y="3466723"/>
            <a:ext cx="14209096" cy="3012527"/>
          </a:xfrm>
          <a:prstGeom prst="rect">
            <a:avLst/>
          </a:prstGeom>
        </p:spPr>
        <p:txBody>
          <a:bodyPr lIns="0" tIns="0" rIns="0" bIns="0" rtlCol="0" anchor="t">
            <a:spAutoFit/>
          </a:bodyPr>
          <a:lstStyle/>
          <a:p>
            <a:pPr algn="ctr">
              <a:lnSpc>
                <a:spcPts val="5708"/>
              </a:lnSpc>
            </a:pPr>
            <a:r>
              <a:rPr lang="en-US" sz="6486" b="1" spc="110">
                <a:solidFill>
                  <a:srgbClr val="364F2D"/>
                </a:solidFill>
                <a:latin typeface="Poppins Bold"/>
                <a:ea typeface="Poppins Bold"/>
                <a:cs typeface="Poppins Bold"/>
                <a:sym typeface="Poppins Bold"/>
              </a:rPr>
              <a:t>Madara Zālīte - speciālā pedagoga un uzvedības analītiķa darbības virzieni "Mežmaliņā"</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609738" y="-3459549"/>
            <a:ext cx="5793619" cy="5454899"/>
          </a:xfrm>
          <a:custGeom>
            <a:avLst/>
            <a:gdLst/>
            <a:ahLst/>
            <a:cxnLst/>
            <a:rect l="l" t="t" r="r" b="b"/>
            <a:pathLst>
              <a:path w="5793619" h="5454899">
                <a:moveTo>
                  <a:pt x="0" y="0"/>
                </a:moveTo>
                <a:lnTo>
                  <a:pt x="5793619" y="0"/>
                </a:lnTo>
                <a:lnTo>
                  <a:pt x="5793619" y="5454899"/>
                </a:lnTo>
                <a:lnTo>
                  <a:pt x="0" y="5454899"/>
                </a:lnTo>
                <a:lnTo>
                  <a:pt x="0" y="0"/>
                </a:lnTo>
                <a:close/>
              </a:path>
            </a:pathLst>
          </a:custGeom>
          <a:blipFill>
            <a:blip r:embed="rId14"/>
            <a:stretch>
              <a:fillRect/>
            </a:stretch>
          </a:blipFill>
        </p:spPr>
      </p:sp>
      <p:sp>
        <p:nvSpPr>
          <p:cNvPr id="14" name="TextBox 14"/>
          <p:cNvSpPr txBox="1"/>
          <p:nvPr/>
        </p:nvSpPr>
        <p:spPr>
          <a:xfrm>
            <a:off x="1523414" y="1099687"/>
            <a:ext cx="14367491" cy="7831209"/>
          </a:xfrm>
          <a:prstGeom prst="rect">
            <a:avLst/>
          </a:prstGeom>
        </p:spPr>
        <p:txBody>
          <a:bodyPr lIns="0" tIns="0" rIns="0" bIns="0" rtlCol="0" anchor="t">
            <a:spAutoFit/>
          </a:bodyPr>
          <a:lstStyle/>
          <a:p>
            <a:pPr algn="ctr">
              <a:lnSpc>
                <a:spcPts val="6208"/>
              </a:lnSpc>
              <a:spcBef>
                <a:spcPct val="0"/>
              </a:spcBef>
            </a:pPr>
            <a:r>
              <a:rPr lang="en-US" sz="4434" spc="75">
                <a:solidFill>
                  <a:srgbClr val="000000"/>
                </a:solidFill>
                <a:latin typeface="Poppins"/>
                <a:ea typeface="Poppins"/>
                <a:cs typeface="Poppins"/>
                <a:sym typeface="Poppins"/>
              </a:rPr>
              <a:t>Speciālais pedagogs Mežmaliņā veic korekcijas darbu ar bērniem, kuriem ir jaukti attīstības traucējumi, valodas traucējumi, autiskā spektra traucējumi (AST) un uzvedības problēmas. Darba laikā tiek attīstītas bērnu komunikācijas, sociālās un mācīšanās prasmes. Papildus pedagoģiskajam darbam tiek izmantoti arī lietišķās uzvedības analīzes (ABA) terapijas paņēmieni, kas palīdz strukturēt mācību procesu un veicināt bērnu pozitīvu uzvedību.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1308354" y="2323542"/>
            <a:ext cx="15240787" cy="5828861"/>
          </a:xfrm>
          <a:prstGeom prst="rect">
            <a:avLst/>
          </a:prstGeom>
        </p:spPr>
        <p:txBody>
          <a:bodyPr lIns="0" tIns="0" rIns="0" bIns="0" rtlCol="0" anchor="t">
            <a:spAutoFit/>
          </a:bodyPr>
          <a:lstStyle/>
          <a:p>
            <a:pPr algn="ctr">
              <a:lnSpc>
                <a:spcPts val="5799"/>
              </a:lnSpc>
              <a:spcBef>
                <a:spcPct val="0"/>
              </a:spcBef>
            </a:pPr>
            <a:r>
              <a:rPr lang="en-US" sz="4142">
                <a:solidFill>
                  <a:srgbClr val="000000"/>
                </a:solidFill>
                <a:latin typeface="Canva Sans"/>
                <a:ea typeface="Canva Sans"/>
                <a:cs typeface="Canva Sans"/>
                <a:sym typeface="Canva Sans"/>
              </a:rPr>
              <a:t>ABA (Applied Behavior Analysis) jeb uzvedības analīze ir strukturēta pieeja, kas palīdz bērniem soli pa solim apgūt jaunas prasmes. Metode balstās uz uzvedības analīzi, skaidrām instrukcijām un pozitīvu pastiprinājumu. Iekļaujot ABA paņēmienus darbā ar bērniem, viņiem kļūst vieglāk apgūt mācību saturu, attīstīt kognitīvās spējas un runas prasmes. Tāpat šī pieeja palīdz veicināt pozitīvu uzvedību un pakāpeniski koriģēt uzvedības grūtības.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013549" y="-1254086"/>
            <a:ext cx="2588151" cy="3503080"/>
            <a:chOff x="0" y="0"/>
            <a:chExt cx="3450868" cy="4670773"/>
          </a:xfrm>
        </p:grpSpPr>
        <p:sp>
          <p:nvSpPr>
            <p:cNvPr id="9" name="Freeform 9"/>
            <p:cNvSpPr/>
            <p:nvPr/>
          </p:nvSpPr>
          <p:spPr>
            <a:xfrm>
              <a:off x="407142" y="0"/>
              <a:ext cx="2974994" cy="2874588"/>
            </a:xfrm>
            <a:custGeom>
              <a:avLst/>
              <a:gdLst/>
              <a:ahLst/>
              <a:cxnLst/>
              <a:rect l="l" t="t" r="r" b="b"/>
              <a:pathLst>
                <a:path w="2974994" h="2874588">
                  <a:moveTo>
                    <a:pt x="0" y="0"/>
                  </a:moveTo>
                  <a:lnTo>
                    <a:pt x="2974995" y="0"/>
                  </a:lnTo>
                  <a:lnTo>
                    <a:pt x="2974995" y="2874588"/>
                  </a:lnTo>
                  <a:lnTo>
                    <a:pt x="0" y="2874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480988" y="1739383"/>
              <a:ext cx="2488892" cy="2404892"/>
            </a:xfrm>
            <a:custGeom>
              <a:avLst/>
              <a:gdLst/>
              <a:ahLst/>
              <a:cxnLst/>
              <a:rect l="l" t="t" r="r" b="b"/>
              <a:pathLst>
                <a:path w="2488892" h="2404892">
                  <a:moveTo>
                    <a:pt x="0" y="0"/>
                  </a:moveTo>
                  <a:lnTo>
                    <a:pt x="2488892" y="0"/>
                  </a:lnTo>
                  <a:lnTo>
                    <a:pt x="2488892" y="2404892"/>
                  </a:lnTo>
                  <a:lnTo>
                    <a:pt x="0" y="2404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536742" y="1560116"/>
            <a:ext cx="1691288" cy="3033700"/>
          </a:xfrm>
          <a:custGeom>
            <a:avLst/>
            <a:gdLst/>
            <a:ahLst/>
            <a:cxnLst/>
            <a:rect l="l" t="t" r="r" b="b"/>
            <a:pathLst>
              <a:path w="1691288" h="3033700">
                <a:moveTo>
                  <a:pt x="0" y="0"/>
                </a:moveTo>
                <a:lnTo>
                  <a:pt x="1691288" y="0"/>
                </a:lnTo>
                <a:lnTo>
                  <a:pt x="1691288" y="3033701"/>
                </a:lnTo>
                <a:lnTo>
                  <a:pt x="0" y="30337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286262" y="-3619842"/>
            <a:ext cx="5038316" cy="4743755"/>
          </a:xfrm>
          <a:custGeom>
            <a:avLst/>
            <a:gdLst/>
            <a:ahLst/>
            <a:cxnLst/>
            <a:rect l="l" t="t" r="r" b="b"/>
            <a:pathLst>
              <a:path w="5038316" h="4743755">
                <a:moveTo>
                  <a:pt x="0" y="0"/>
                </a:moveTo>
                <a:lnTo>
                  <a:pt x="5038316" y="0"/>
                </a:lnTo>
                <a:lnTo>
                  <a:pt x="5038316" y="4743755"/>
                </a:lnTo>
                <a:lnTo>
                  <a:pt x="0" y="4743755"/>
                </a:lnTo>
                <a:lnTo>
                  <a:pt x="0" y="0"/>
                </a:lnTo>
                <a:close/>
              </a:path>
            </a:pathLst>
          </a:custGeom>
          <a:blipFill>
            <a:blip r:embed="rId14"/>
            <a:stretch>
              <a:fillRect/>
            </a:stretch>
          </a:blipFill>
        </p:spPr>
      </p:sp>
      <p:sp>
        <p:nvSpPr>
          <p:cNvPr id="14" name="TextBox 14"/>
          <p:cNvSpPr txBox="1"/>
          <p:nvPr/>
        </p:nvSpPr>
        <p:spPr>
          <a:xfrm>
            <a:off x="0" y="999787"/>
            <a:ext cx="18288000" cy="8709792"/>
          </a:xfrm>
          <a:prstGeom prst="rect">
            <a:avLst/>
          </a:prstGeom>
        </p:spPr>
        <p:txBody>
          <a:bodyPr lIns="0" tIns="0" rIns="0" bIns="0" rtlCol="0" anchor="t">
            <a:spAutoFit/>
          </a:bodyPr>
          <a:lstStyle/>
          <a:p>
            <a:pPr algn="ctr">
              <a:lnSpc>
                <a:spcPts val="6944"/>
              </a:lnSpc>
              <a:spcBef>
                <a:spcPct val="0"/>
              </a:spcBef>
            </a:pPr>
            <a:r>
              <a:rPr lang="en-US" sz="4960">
                <a:solidFill>
                  <a:srgbClr val="000000"/>
                </a:solidFill>
                <a:latin typeface="Canva Sans"/>
                <a:ea typeface="Canva Sans"/>
                <a:cs typeface="Canva Sans"/>
                <a:sym typeface="Canva Sans"/>
              </a:rPr>
              <a:t>Tipiska nodarbība sastāv no šādiem posmiem:</a:t>
            </a:r>
          </a:p>
          <a:p>
            <a:pPr algn="ctr">
              <a:lnSpc>
                <a:spcPts val="6944"/>
              </a:lnSpc>
              <a:spcBef>
                <a:spcPct val="0"/>
              </a:spcBef>
            </a:pPr>
            <a:endParaRPr lang="en-US" sz="4960">
              <a:solidFill>
                <a:srgbClr val="000000"/>
              </a:solidFill>
              <a:latin typeface="Canva Sans"/>
              <a:ea typeface="Canva Sans"/>
              <a:cs typeface="Canva Sans"/>
              <a:sym typeface="Canva Sans"/>
            </a:endParaRPr>
          </a:p>
          <a:p>
            <a:pPr algn="ctr">
              <a:lnSpc>
                <a:spcPts val="6944"/>
              </a:lnSpc>
              <a:spcBef>
                <a:spcPct val="0"/>
              </a:spcBef>
            </a:pPr>
            <a:r>
              <a:rPr lang="en-US" sz="4960">
                <a:solidFill>
                  <a:srgbClr val="000000"/>
                </a:solidFill>
                <a:latin typeface="Canva Sans"/>
                <a:ea typeface="Canva Sans"/>
                <a:cs typeface="Canva Sans"/>
                <a:sym typeface="Canva Sans"/>
              </a:rPr>
              <a:t>1️⃣ instrukcija</a:t>
            </a:r>
          </a:p>
          <a:p>
            <a:pPr algn="ctr">
              <a:lnSpc>
                <a:spcPts val="6944"/>
              </a:lnSpc>
              <a:spcBef>
                <a:spcPct val="0"/>
              </a:spcBef>
            </a:pPr>
            <a:r>
              <a:rPr lang="en-US" sz="4960">
                <a:solidFill>
                  <a:srgbClr val="000000"/>
                </a:solidFill>
                <a:latin typeface="Canva Sans"/>
                <a:ea typeface="Canva Sans"/>
                <a:cs typeface="Canva Sans"/>
                <a:sym typeface="Canva Sans"/>
              </a:rPr>
              <a:t> 2️⃣ bērna reakcija</a:t>
            </a:r>
          </a:p>
          <a:p>
            <a:pPr algn="ctr">
              <a:lnSpc>
                <a:spcPts val="6944"/>
              </a:lnSpc>
              <a:spcBef>
                <a:spcPct val="0"/>
              </a:spcBef>
            </a:pPr>
            <a:r>
              <a:rPr lang="en-US" sz="4960">
                <a:solidFill>
                  <a:srgbClr val="000000"/>
                </a:solidFill>
                <a:latin typeface="Canva Sans"/>
                <a:ea typeface="Canva Sans"/>
                <a:cs typeface="Canva Sans"/>
                <a:sym typeface="Canva Sans"/>
              </a:rPr>
              <a:t> 3️⃣ palīdzība (ja nepieciešams)</a:t>
            </a:r>
          </a:p>
          <a:p>
            <a:pPr algn="ctr">
              <a:lnSpc>
                <a:spcPts val="6944"/>
              </a:lnSpc>
              <a:spcBef>
                <a:spcPct val="0"/>
              </a:spcBef>
            </a:pPr>
            <a:r>
              <a:rPr lang="en-US" sz="4960">
                <a:solidFill>
                  <a:srgbClr val="000000"/>
                </a:solidFill>
                <a:latin typeface="Canva Sans"/>
                <a:ea typeface="Canva Sans"/>
                <a:cs typeface="Canva Sans"/>
                <a:sym typeface="Canva Sans"/>
              </a:rPr>
              <a:t> 4️⃣ pozitīvs pastiprinājums</a:t>
            </a:r>
          </a:p>
          <a:p>
            <a:pPr algn="ctr">
              <a:lnSpc>
                <a:spcPts val="6944"/>
              </a:lnSpc>
              <a:spcBef>
                <a:spcPct val="0"/>
              </a:spcBef>
            </a:pPr>
            <a:r>
              <a:rPr lang="en-US" sz="4960">
                <a:solidFill>
                  <a:srgbClr val="000000"/>
                </a:solidFill>
                <a:latin typeface="Canva Sans"/>
                <a:ea typeface="Canva Sans"/>
                <a:cs typeface="Canva Sans"/>
                <a:sym typeface="Canva Sans"/>
              </a:rPr>
              <a:t> 5️⃣ atkārtojums</a:t>
            </a:r>
          </a:p>
          <a:p>
            <a:pPr algn="ctr">
              <a:lnSpc>
                <a:spcPts val="6944"/>
              </a:lnSpc>
              <a:spcBef>
                <a:spcPct val="0"/>
              </a:spcBef>
            </a:pPr>
            <a:endParaRPr lang="en-US" sz="4960">
              <a:solidFill>
                <a:srgbClr val="000000"/>
              </a:solidFill>
              <a:latin typeface="Canva Sans"/>
              <a:ea typeface="Canva Sans"/>
              <a:cs typeface="Canva Sans"/>
              <a:sym typeface="Canva Sans"/>
            </a:endParaRPr>
          </a:p>
          <a:p>
            <a:pPr algn="ctr">
              <a:lnSpc>
                <a:spcPts val="6944"/>
              </a:lnSpc>
              <a:spcBef>
                <a:spcPct val="0"/>
              </a:spcBef>
            </a:pPr>
            <a:r>
              <a:rPr lang="en-US" sz="4960">
                <a:solidFill>
                  <a:srgbClr val="000000"/>
                </a:solidFill>
                <a:latin typeface="Canva Sans"/>
                <a:ea typeface="Canva Sans"/>
                <a:cs typeface="Canva Sans"/>
                <a:sym typeface="Canva Sans"/>
              </a:rPr>
              <a:t>Tas palīdz bērnam saprast un nostiprināt jauno prasmi un/ vai mācību saturu.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013549" y="-1254086"/>
            <a:ext cx="2588151" cy="3503080"/>
            <a:chOff x="0" y="0"/>
            <a:chExt cx="3450868" cy="4670773"/>
          </a:xfrm>
        </p:grpSpPr>
        <p:sp>
          <p:nvSpPr>
            <p:cNvPr id="9" name="Freeform 9"/>
            <p:cNvSpPr/>
            <p:nvPr/>
          </p:nvSpPr>
          <p:spPr>
            <a:xfrm>
              <a:off x="407142" y="0"/>
              <a:ext cx="2974994" cy="2874588"/>
            </a:xfrm>
            <a:custGeom>
              <a:avLst/>
              <a:gdLst/>
              <a:ahLst/>
              <a:cxnLst/>
              <a:rect l="l" t="t" r="r" b="b"/>
              <a:pathLst>
                <a:path w="2974994" h="2874588">
                  <a:moveTo>
                    <a:pt x="0" y="0"/>
                  </a:moveTo>
                  <a:lnTo>
                    <a:pt x="2974995" y="0"/>
                  </a:lnTo>
                  <a:lnTo>
                    <a:pt x="2974995" y="2874588"/>
                  </a:lnTo>
                  <a:lnTo>
                    <a:pt x="0" y="2874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480988" y="1739383"/>
              <a:ext cx="2488892" cy="2404892"/>
            </a:xfrm>
            <a:custGeom>
              <a:avLst/>
              <a:gdLst/>
              <a:ahLst/>
              <a:cxnLst/>
              <a:rect l="l" t="t" r="r" b="b"/>
              <a:pathLst>
                <a:path w="2488892" h="2404892">
                  <a:moveTo>
                    <a:pt x="0" y="0"/>
                  </a:moveTo>
                  <a:lnTo>
                    <a:pt x="2488892" y="0"/>
                  </a:lnTo>
                  <a:lnTo>
                    <a:pt x="2488892" y="2404892"/>
                  </a:lnTo>
                  <a:lnTo>
                    <a:pt x="0" y="2404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536742" y="1560116"/>
            <a:ext cx="1691288" cy="3033700"/>
          </a:xfrm>
          <a:custGeom>
            <a:avLst/>
            <a:gdLst/>
            <a:ahLst/>
            <a:cxnLst/>
            <a:rect l="l" t="t" r="r" b="b"/>
            <a:pathLst>
              <a:path w="1691288" h="3033700">
                <a:moveTo>
                  <a:pt x="0" y="0"/>
                </a:moveTo>
                <a:lnTo>
                  <a:pt x="1691288" y="0"/>
                </a:lnTo>
                <a:lnTo>
                  <a:pt x="1691288" y="3033701"/>
                </a:lnTo>
                <a:lnTo>
                  <a:pt x="0" y="30337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286262" y="-3619842"/>
            <a:ext cx="5038316" cy="4743755"/>
          </a:xfrm>
          <a:custGeom>
            <a:avLst/>
            <a:gdLst/>
            <a:ahLst/>
            <a:cxnLst/>
            <a:rect l="l" t="t" r="r" b="b"/>
            <a:pathLst>
              <a:path w="5038316" h="4743755">
                <a:moveTo>
                  <a:pt x="0" y="0"/>
                </a:moveTo>
                <a:lnTo>
                  <a:pt x="5038316" y="0"/>
                </a:lnTo>
                <a:lnTo>
                  <a:pt x="5038316" y="4743755"/>
                </a:lnTo>
                <a:lnTo>
                  <a:pt x="0" y="4743755"/>
                </a:lnTo>
                <a:lnTo>
                  <a:pt x="0" y="0"/>
                </a:lnTo>
                <a:close/>
              </a:path>
            </a:pathLst>
          </a:custGeom>
          <a:blipFill>
            <a:blip r:embed="rId14"/>
            <a:stretch>
              <a:fillRect/>
            </a:stretch>
          </a:blipFill>
        </p:spPr>
      </p:sp>
      <p:sp>
        <p:nvSpPr>
          <p:cNvPr id="14" name="TextBox 14"/>
          <p:cNvSpPr txBox="1"/>
          <p:nvPr/>
        </p:nvSpPr>
        <p:spPr>
          <a:xfrm>
            <a:off x="429350" y="411729"/>
            <a:ext cx="15941661" cy="1500504"/>
          </a:xfrm>
          <a:prstGeom prst="rect">
            <a:avLst/>
          </a:prstGeom>
        </p:spPr>
        <p:txBody>
          <a:bodyPr lIns="0" tIns="0" rIns="0" bIns="0" rtlCol="0" anchor="t">
            <a:spAutoFit/>
          </a:bodyPr>
          <a:lstStyle/>
          <a:p>
            <a:pPr algn="ctr">
              <a:lnSpc>
                <a:spcPts val="6020"/>
              </a:lnSpc>
            </a:pPr>
            <a:r>
              <a:rPr lang="en-US" sz="4300" b="1">
                <a:solidFill>
                  <a:srgbClr val="000000"/>
                </a:solidFill>
                <a:latin typeface="Canva Sans Bold"/>
                <a:ea typeface="Canva Sans Bold"/>
                <a:cs typeface="Canva Sans Bold"/>
                <a:sym typeface="Canva Sans Bold"/>
              </a:rPr>
              <a:t>Speciālā pedagoga nodarbības pielietojot ABA tiek attīstītas</a:t>
            </a:r>
          </a:p>
        </p:txBody>
      </p:sp>
      <p:sp>
        <p:nvSpPr>
          <p:cNvPr id="15" name="TextBox 15"/>
          <p:cNvSpPr txBox="1"/>
          <p:nvPr/>
        </p:nvSpPr>
        <p:spPr>
          <a:xfrm>
            <a:off x="1713001" y="2507193"/>
            <a:ext cx="4392463" cy="4741086"/>
          </a:xfrm>
          <a:prstGeom prst="rect">
            <a:avLst/>
          </a:prstGeom>
        </p:spPr>
        <p:txBody>
          <a:bodyPr lIns="0" tIns="0" rIns="0" bIns="0" rtlCol="0" anchor="t">
            <a:spAutoFit/>
          </a:bodyPr>
          <a:lstStyle/>
          <a:p>
            <a:pPr algn="l">
              <a:lnSpc>
                <a:spcPts val="3756"/>
              </a:lnSpc>
            </a:pPr>
            <a:r>
              <a:rPr lang="en-US" sz="2683" b="1">
                <a:solidFill>
                  <a:srgbClr val="000000"/>
                </a:solidFill>
                <a:latin typeface="Canva Sans Bold"/>
                <a:ea typeface="Canva Sans Bold"/>
                <a:cs typeface="Canva Sans Bold"/>
                <a:sym typeface="Canva Sans Bold"/>
              </a:rPr>
              <a:t>Komunikācijas prasmes</a:t>
            </a:r>
          </a:p>
          <a:p>
            <a:pPr marL="524143" lvl="1" indent="-262072" algn="l">
              <a:lnSpc>
                <a:spcPts val="3398"/>
              </a:lnSpc>
              <a:buFont typeface="Arial"/>
              <a:buChar char="•"/>
            </a:pPr>
            <a:r>
              <a:rPr lang="en-US" sz="2427">
                <a:solidFill>
                  <a:srgbClr val="000000"/>
                </a:solidFill>
                <a:latin typeface="Canva Sans"/>
                <a:ea typeface="Canva Sans"/>
                <a:cs typeface="Canva Sans"/>
                <a:sym typeface="Canva Sans"/>
              </a:rPr>
              <a:t>lūgumu izteikšana</a:t>
            </a:r>
          </a:p>
          <a:p>
            <a:pPr marL="524143" lvl="1" indent="-262072" algn="l">
              <a:lnSpc>
                <a:spcPts val="3398"/>
              </a:lnSpc>
              <a:buFont typeface="Arial"/>
              <a:buChar char="•"/>
            </a:pPr>
            <a:r>
              <a:rPr lang="en-US" sz="2427">
                <a:solidFill>
                  <a:srgbClr val="000000"/>
                </a:solidFill>
                <a:latin typeface="Canva Sans"/>
                <a:ea typeface="Canva Sans"/>
                <a:cs typeface="Canva Sans"/>
                <a:sym typeface="Canva Sans"/>
              </a:rPr>
              <a:t>priekšmetu nosaukšana</a:t>
            </a:r>
          </a:p>
          <a:p>
            <a:pPr marL="524143" lvl="1" indent="-262072" algn="l">
              <a:lnSpc>
                <a:spcPts val="3398"/>
              </a:lnSpc>
              <a:buFont typeface="Arial"/>
              <a:buChar char="•"/>
            </a:pPr>
            <a:r>
              <a:rPr lang="en-US" sz="2427">
                <a:solidFill>
                  <a:srgbClr val="000000"/>
                </a:solidFill>
                <a:latin typeface="Canva Sans"/>
                <a:ea typeface="Canva Sans"/>
                <a:cs typeface="Canva Sans"/>
                <a:sym typeface="Canva Sans"/>
              </a:rPr>
              <a:t>vienkāršu instrukciju saprašana</a:t>
            </a:r>
          </a:p>
          <a:p>
            <a:pPr marL="524143" lvl="1" indent="-262072" algn="l">
              <a:lnSpc>
                <a:spcPts val="3398"/>
              </a:lnSpc>
              <a:buFont typeface="Arial"/>
              <a:buChar char="•"/>
            </a:pPr>
            <a:r>
              <a:rPr lang="en-US" sz="2427">
                <a:solidFill>
                  <a:srgbClr val="000000"/>
                </a:solidFill>
                <a:latin typeface="Canva Sans"/>
                <a:ea typeface="Canva Sans"/>
                <a:cs typeface="Canva Sans"/>
                <a:sym typeface="Canva Sans"/>
              </a:rPr>
              <a:t>alternatīvā komunikācija, piemēram, Picture Exchange Communication System (PECS)</a:t>
            </a:r>
          </a:p>
          <a:p>
            <a:pPr algn="ctr">
              <a:lnSpc>
                <a:spcPts val="7155"/>
              </a:lnSpc>
            </a:pPr>
            <a:endParaRPr lang="en-US" sz="2427">
              <a:solidFill>
                <a:srgbClr val="000000"/>
              </a:solidFill>
              <a:latin typeface="Canva Sans"/>
              <a:ea typeface="Canva Sans"/>
              <a:cs typeface="Canva Sans"/>
              <a:sym typeface="Canva Sans"/>
            </a:endParaRPr>
          </a:p>
        </p:txBody>
      </p:sp>
      <p:sp>
        <p:nvSpPr>
          <p:cNvPr id="16" name="TextBox 16"/>
          <p:cNvSpPr txBox="1"/>
          <p:nvPr/>
        </p:nvSpPr>
        <p:spPr>
          <a:xfrm>
            <a:off x="7129543" y="2424313"/>
            <a:ext cx="3770282" cy="4906845"/>
          </a:xfrm>
          <a:prstGeom prst="rect">
            <a:avLst/>
          </a:prstGeom>
        </p:spPr>
        <p:txBody>
          <a:bodyPr lIns="0" tIns="0" rIns="0" bIns="0" rtlCol="0" anchor="t">
            <a:spAutoFit/>
          </a:bodyPr>
          <a:lstStyle/>
          <a:p>
            <a:pPr algn="l">
              <a:lnSpc>
                <a:spcPts val="4472"/>
              </a:lnSpc>
            </a:pPr>
            <a:r>
              <a:rPr lang="en-US" sz="3194" b="1">
                <a:solidFill>
                  <a:srgbClr val="000000"/>
                </a:solidFill>
                <a:latin typeface="Canva Sans Bold"/>
                <a:ea typeface="Canva Sans Bold"/>
                <a:cs typeface="Canva Sans Bold"/>
                <a:sym typeface="Canva Sans Bold"/>
              </a:rPr>
              <a:t>Sociālās prasmes</a:t>
            </a:r>
          </a:p>
          <a:p>
            <a:pPr marL="599717" lvl="1" indent="-299859" algn="l">
              <a:lnSpc>
                <a:spcPts val="3888"/>
              </a:lnSpc>
              <a:buFont typeface="Arial"/>
              <a:buChar char="•"/>
            </a:pPr>
            <a:r>
              <a:rPr lang="en-US" sz="2777">
                <a:solidFill>
                  <a:srgbClr val="000000"/>
                </a:solidFill>
                <a:latin typeface="Canva Sans"/>
                <a:ea typeface="Canva Sans"/>
                <a:cs typeface="Canva Sans"/>
                <a:sym typeface="Canva Sans"/>
              </a:rPr>
              <a:t>acu kontakts</a:t>
            </a:r>
          </a:p>
          <a:p>
            <a:pPr marL="599717" lvl="1" indent="-299859" algn="l">
              <a:lnSpc>
                <a:spcPts val="3888"/>
              </a:lnSpc>
              <a:buFont typeface="Arial"/>
              <a:buChar char="•"/>
            </a:pPr>
            <a:r>
              <a:rPr lang="en-US" sz="2777">
                <a:solidFill>
                  <a:srgbClr val="000000"/>
                </a:solidFill>
                <a:latin typeface="Canva Sans"/>
                <a:ea typeface="Canva Sans"/>
                <a:cs typeface="Canva Sans"/>
                <a:sym typeface="Canva Sans"/>
              </a:rPr>
              <a:t>kopīga spēle</a:t>
            </a:r>
          </a:p>
          <a:p>
            <a:pPr marL="599717" lvl="1" indent="-299859" algn="l">
              <a:lnSpc>
                <a:spcPts val="3888"/>
              </a:lnSpc>
              <a:buFont typeface="Arial"/>
              <a:buChar char="•"/>
            </a:pPr>
            <a:r>
              <a:rPr lang="en-US" sz="2777">
                <a:solidFill>
                  <a:srgbClr val="000000"/>
                </a:solidFill>
                <a:latin typeface="Canva Sans"/>
                <a:ea typeface="Canva Sans"/>
                <a:cs typeface="Canva Sans"/>
                <a:sym typeface="Canva Sans"/>
              </a:rPr>
              <a:t>uzmanības noturēšana</a:t>
            </a:r>
          </a:p>
          <a:p>
            <a:pPr marL="599717" lvl="1" indent="-299859" algn="l">
              <a:lnSpc>
                <a:spcPts val="3888"/>
              </a:lnSpc>
              <a:buFont typeface="Arial"/>
              <a:buChar char="•"/>
            </a:pPr>
            <a:r>
              <a:rPr lang="en-US" sz="2777">
                <a:solidFill>
                  <a:srgbClr val="000000"/>
                </a:solidFill>
                <a:latin typeface="Canva Sans"/>
                <a:ea typeface="Canva Sans"/>
                <a:cs typeface="Canva Sans"/>
                <a:sym typeface="Canva Sans"/>
              </a:rPr>
              <a:t>reakcija uz pieaugušā norādēm</a:t>
            </a:r>
          </a:p>
          <a:p>
            <a:pPr algn="ctr">
              <a:lnSpc>
                <a:spcPts val="7777"/>
              </a:lnSpc>
            </a:pPr>
            <a:endParaRPr lang="en-US" sz="2777">
              <a:solidFill>
                <a:srgbClr val="000000"/>
              </a:solidFill>
              <a:latin typeface="Canva Sans"/>
              <a:ea typeface="Canva Sans"/>
              <a:cs typeface="Canva Sans"/>
              <a:sym typeface="Canva Sans"/>
            </a:endParaRPr>
          </a:p>
        </p:txBody>
      </p:sp>
      <p:sp>
        <p:nvSpPr>
          <p:cNvPr id="17" name="TextBox 17"/>
          <p:cNvSpPr txBox="1"/>
          <p:nvPr/>
        </p:nvSpPr>
        <p:spPr>
          <a:xfrm>
            <a:off x="11309401" y="6259790"/>
            <a:ext cx="4407828" cy="3649826"/>
          </a:xfrm>
          <a:prstGeom prst="rect">
            <a:avLst/>
          </a:prstGeom>
        </p:spPr>
        <p:txBody>
          <a:bodyPr lIns="0" tIns="0" rIns="0" bIns="0" rtlCol="0" anchor="t">
            <a:spAutoFit/>
          </a:bodyPr>
          <a:lstStyle/>
          <a:p>
            <a:pPr algn="ctr">
              <a:lnSpc>
                <a:spcPts val="4116"/>
              </a:lnSpc>
            </a:pPr>
            <a:r>
              <a:rPr lang="en-US" sz="2940" b="1">
                <a:solidFill>
                  <a:srgbClr val="000000"/>
                </a:solidFill>
                <a:latin typeface="Canva Sans Bold"/>
                <a:ea typeface="Canva Sans Bold"/>
                <a:cs typeface="Canva Sans Bold"/>
                <a:sym typeface="Canva Sans Bold"/>
              </a:rPr>
              <a:t>Uzvedības regulēšana</a:t>
            </a:r>
          </a:p>
          <a:p>
            <a:pPr marL="577304" lvl="1" indent="-288652" algn="l">
              <a:lnSpc>
                <a:spcPts val="3743"/>
              </a:lnSpc>
              <a:buFont typeface="Arial"/>
              <a:buChar char="•"/>
            </a:pPr>
            <a:r>
              <a:rPr lang="en-US" sz="2673">
                <a:solidFill>
                  <a:srgbClr val="000000"/>
                </a:solidFill>
                <a:latin typeface="Canva Sans"/>
                <a:ea typeface="Canva Sans"/>
                <a:cs typeface="Canva Sans"/>
                <a:sym typeface="Canva Sans"/>
              </a:rPr>
              <a:t>gaidīšanas prasmes</a:t>
            </a:r>
          </a:p>
          <a:p>
            <a:pPr marL="577304" lvl="1" indent="-288652" algn="l">
              <a:lnSpc>
                <a:spcPts val="3743"/>
              </a:lnSpc>
              <a:buFont typeface="Arial"/>
              <a:buChar char="•"/>
            </a:pPr>
            <a:r>
              <a:rPr lang="en-US" sz="2673">
                <a:solidFill>
                  <a:srgbClr val="000000"/>
                </a:solidFill>
                <a:latin typeface="Canva Sans"/>
                <a:ea typeface="Canva Sans"/>
                <a:cs typeface="Canva Sans"/>
                <a:sym typeface="Canva Sans"/>
              </a:rPr>
              <a:t>uzdevuma pabeigšana</a:t>
            </a:r>
          </a:p>
          <a:p>
            <a:pPr marL="577304" lvl="1" indent="-288652" algn="l">
              <a:lnSpc>
                <a:spcPts val="3743"/>
              </a:lnSpc>
              <a:buFont typeface="Arial"/>
              <a:buChar char="•"/>
            </a:pPr>
            <a:r>
              <a:rPr lang="en-US" sz="2673">
                <a:solidFill>
                  <a:srgbClr val="000000"/>
                </a:solidFill>
                <a:latin typeface="Canva Sans"/>
                <a:ea typeface="Canva Sans"/>
                <a:cs typeface="Canva Sans"/>
                <a:sym typeface="Canva Sans"/>
              </a:rPr>
              <a:t>nevēlamas uzvedības mazināšana</a:t>
            </a:r>
          </a:p>
          <a:p>
            <a:pPr marL="577304" lvl="1" indent="-288652" algn="l">
              <a:lnSpc>
                <a:spcPts val="3743"/>
              </a:lnSpc>
              <a:buFont typeface="Arial"/>
              <a:buChar char="•"/>
            </a:pPr>
            <a:r>
              <a:rPr lang="en-US" sz="2673">
                <a:solidFill>
                  <a:srgbClr val="000000"/>
                </a:solidFill>
                <a:latin typeface="Canva Sans"/>
                <a:ea typeface="Canva Sans"/>
                <a:cs typeface="Canva Sans"/>
                <a:sym typeface="Canva Sans"/>
              </a:rPr>
              <a:t>pašregulācija</a:t>
            </a:r>
          </a:p>
          <a:p>
            <a:pPr algn="ctr">
              <a:lnSpc>
                <a:spcPts val="6538"/>
              </a:lnSpc>
            </a:pPr>
            <a:endParaRPr lang="en-US" sz="2673">
              <a:solidFill>
                <a:srgbClr val="000000"/>
              </a:solidFill>
              <a:latin typeface="Canva Sans"/>
              <a:ea typeface="Canva Sans"/>
              <a:cs typeface="Canva Sans"/>
              <a:sym typeface="Canva Sans"/>
            </a:endParaRPr>
          </a:p>
        </p:txBody>
      </p:sp>
      <p:sp>
        <p:nvSpPr>
          <p:cNvPr id="18" name="TextBox 18"/>
          <p:cNvSpPr txBox="1"/>
          <p:nvPr/>
        </p:nvSpPr>
        <p:spPr>
          <a:xfrm>
            <a:off x="11495803" y="2254117"/>
            <a:ext cx="4035023" cy="3672299"/>
          </a:xfrm>
          <a:prstGeom prst="rect">
            <a:avLst/>
          </a:prstGeom>
        </p:spPr>
        <p:txBody>
          <a:bodyPr lIns="0" tIns="0" rIns="0" bIns="0" rtlCol="0" anchor="t">
            <a:spAutoFit/>
          </a:bodyPr>
          <a:lstStyle/>
          <a:p>
            <a:pPr algn="ctr">
              <a:lnSpc>
                <a:spcPts val="3497"/>
              </a:lnSpc>
            </a:pPr>
            <a:r>
              <a:rPr lang="en-US" sz="2498" b="1">
                <a:solidFill>
                  <a:srgbClr val="000000"/>
                </a:solidFill>
                <a:latin typeface="Canva Sans Bold"/>
                <a:ea typeface="Canva Sans Bold"/>
                <a:cs typeface="Canva Sans Bold"/>
                <a:sym typeface="Canva Sans Bold"/>
              </a:rPr>
              <a:t>Akadēmiskās prasmes</a:t>
            </a:r>
          </a:p>
          <a:p>
            <a:pPr marL="490316" lvl="1" indent="-245158" algn="l">
              <a:lnSpc>
                <a:spcPts val="3179"/>
              </a:lnSpc>
              <a:buFont typeface="Arial"/>
              <a:buChar char="•"/>
            </a:pPr>
            <a:r>
              <a:rPr lang="en-US" sz="2271">
                <a:solidFill>
                  <a:srgbClr val="000000"/>
                </a:solidFill>
                <a:latin typeface="Canva Sans"/>
                <a:ea typeface="Canva Sans"/>
                <a:cs typeface="Canva Sans"/>
                <a:sym typeface="Canva Sans"/>
              </a:rPr>
              <a:t>krāsu atpazīšana</a:t>
            </a:r>
          </a:p>
          <a:p>
            <a:pPr marL="490316" lvl="1" indent="-245158" algn="l">
              <a:lnSpc>
                <a:spcPts val="3179"/>
              </a:lnSpc>
              <a:buFont typeface="Arial"/>
              <a:buChar char="•"/>
            </a:pPr>
            <a:r>
              <a:rPr lang="en-US" sz="2271">
                <a:solidFill>
                  <a:srgbClr val="000000"/>
                </a:solidFill>
                <a:latin typeface="Canva Sans"/>
                <a:ea typeface="Canva Sans"/>
                <a:cs typeface="Canva Sans"/>
                <a:sym typeface="Canva Sans"/>
              </a:rPr>
              <a:t>formu atpazīšana</a:t>
            </a:r>
          </a:p>
          <a:p>
            <a:pPr marL="490316" lvl="1" indent="-245158" algn="l">
              <a:lnSpc>
                <a:spcPts val="3179"/>
              </a:lnSpc>
              <a:buFont typeface="Arial"/>
              <a:buChar char="•"/>
            </a:pPr>
            <a:r>
              <a:rPr lang="en-US" sz="2271">
                <a:solidFill>
                  <a:srgbClr val="000000"/>
                </a:solidFill>
                <a:latin typeface="Canva Sans"/>
                <a:ea typeface="Canva Sans"/>
                <a:cs typeface="Canva Sans"/>
                <a:sym typeface="Canva Sans"/>
              </a:rPr>
              <a:t>priekšmetu šķirošana</a:t>
            </a:r>
          </a:p>
          <a:p>
            <a:pPr marL="490316" lvl="1" indent="-245158" algn="l">
              <a:lnSpc>
                <a:spcPts val="3179"/>
              </a:lnSpc>
              <a:buFont typeface="Arial"/>
              <a:buChar char="•"/>
            </a:pPr>
            <a:r>
              <a:rPr lang="en-US" sz="2271">
                <a:solidFill>
                  <a:srgbClr val="000000"/>
                </a:solidFill>
                <a:latin typeface="Canva Sans"/>
                <a:ea typeface="Canva Sans"/>
                <a:cs typeface="Canva Sans"/>
                <a:sym typeface="Canva Sans"/>
              </a:rPr>
              <a:t>skaitīšana</a:t>
            </a:r>
          </a:p>
          <a:p>
            <a:pPr marL="490316" lvl="1" indent="-245158" algn="l">
              <a:lnSpc>
                <a:spcPts val="3179"/>
              </a:lnSpc>
              <a:buFont typeface="Arial"/>
              <a:buChar char="•"/>
            </a:pPr>
            <a:r>
              <a:rPr lang="en-US" sz="2271">
                <a:solidFill>
                  <a:srgbClr val="000000"/>
                </a:solidFill>
                <a:latin typeface="Canva Sans"/>
                <a:ea typeface="Canva Sans"/>
                <a:cs typeface="Canva Sans"/>
                <a:sym typeface="Canva Sans"/>
              </a:rPr>
              <a:t>burtu atpazīšana</a:t>
            </a:r>
          </a:p>
          <a:p>
            <a:pPr marL="490316" lvl="1" indent="-245158" algn="ctr">
              <a:lnSpc>
                <a:spcPts val="3179"/>
              </a:lnSpc>
              <a:buFont typeface="Arial"/>
              <a:buChar char="•"/>
            </a:pPr>
            <a:r>
              <a:rPr lang="en-US" sz="2271">
                <a:solidFill>
                  <a:srgbClr val="000000"/>
                </a:solidFill>
                <a:latin typeface="Canva Sans"/>
                <a:ea typeface="Canva Sans"/>
                <a:cs typeface="Canva Sans"/>
                <a:sym typeface="Canva Sans"/>
              </a:rPr>
              <a:t>attēla un priekšmeta savienošana, u.c.</a:t>
            </a:r>
          </a:p>
          <a:p>
            <a:pPr algn="ctr">
              <a:lnSpc>
                <a:spcPts val="3497"/>
              </a:lnSpc>
            </a:pPr>
            <a:endParaRPr lang="en-US" sz="2271">
              <a:solidFill>
                <a:srgbClr val="000000"/>
              </a:solidFill>
              <a:latin typeface="Canva Sans"/>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2217"/>
            <a:ext cx="18288000" cy="6985630"/>
          </a:xfrm>
          <a:custGeom>
            <a:avLst/>
            <a:gdLst/>
            <a:ahLst/>
            <a:cxnLst/>
            <a:rect l="l" t="t" r="r" b="b"/>
            <a:pathLst>
              <a:path w="18288000" h="6985630">
                <a:moveTo>
                  <a:pt x="0" y="0"/>
                </a:moveTo>
                <a:lnTo>
                  <a:pt x="18288000" y="0"/>
                </a:lnTo>
                <a:lnTo>
                  <a:pt x="18288000" y="6985630"/>
                </a:lnTo>
                <a:lnTo>
                  <a:pt x="0" y="6985630"/>
                </a:lnTo>
                <a:lnTo>
                  <a:pt x="0" y="0"/>
                </a:lnTo>
                <a:close/>
              </a:path>
            </a:pathLst>
          </a:custGeom>
          <a:blipFill>
            <a:blip r:embed="rId2"/>
            <a:stretch>
              <a:fillRect t="-4663" r="-15048"/>
            </a:stretch>
          </a:blipFill>
        </p:spPr>
      </p:sp>
      <p:sp>
        <p:nvSpPr>
          <p:cNvPr id="3" name="TextBox 3"/>
          <p:cNvSpPr txBox="1"/>
          <p:nvPr/>
        </p:nvSpPr>
        <p:spPr>
          <a:xfrm>
            <a:off x="5486266" y="141605"/>
            <a:ext cx="6649839" cy="887095"/>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Nodarbības apraksts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1305" y="2954894"/>
            <a:ext cx="7794010" cy="6303406"/>
          </a:xfrm>
          <a:custGeom>
            <a:avLst/>
            <a:gdLst/>
            <a:ahLst/>
            <a:cxnLst/>
            <a:rect l="l" t="t" r="r" b="b"/>
            <a:pathLst>
              <a:path w="7794010" h="6303406">
                <a:moveTo>
                  <a:pt x="0" y="0"/>
                </a:moveTo>
                <a:lnTo>
                  <a:pt x="7794011" y="0"/>
                </a:lnTo>
                <a:lnTo>
                  <a:pt x="7794011" y="6303406"/>
                </a:lnTo>
                <a:lnTo>
                  <a:pt x="0" y="6303406"/>
                </a:lnTo>
                <a:lnTo>
                  <a:pt x="0" y="0"/>
                </a:lnTo>
                <a:close/>
              </a:path>
            </a:pathLst>
          </a:custGeom>
          <a:blipFill>
            <a:blip r:embed="rId2"/>
            <a:stretch>
              <a:fillRect/>
            </a:stretch>
          </a:blipFill>
        </p:spPr>
      </p:sp>
      <p:sp>
        <p:nvSpPr>
          <p:cNvPr id="3" name="Freeform 3"/>
          <p:cNvSpPr/>
          <p:nvPr/>
        </p:nvSpPr>
        <p:spPr>
          <a:xfrm>
            <a:off x="8526994" y="2954894"/>
            <a:ext cx="9477386" cy="6303406"/>
          </a:xfrm>
          <a:custGeom>
            <a:avLst/>
            <a:gdLst/>
            <a:ahLst/>
            <a:cxnLst/>
            <a:rect l="l" t="t" r="r" b="b"/>
            <a:pathLst>
              <a:path w="9477386" h="6303406">
                <a:moveTo>
                  <a:pt x="0" y="0"/>
                </a:moveTo>
                <a:lnTo>
                  <a:pt x="9477386" y="0"/>
                </a:lnTo>
                <a:lnTo>
                  <a:pt x="9477386" y="6303406"/>
                </a:lnTo>
                <a:lnTo>
                  <a:pt x="0" y="6303406"/>
                </a:lnTo>
                <a:lnTo>
                  <a:pt x="0" y="0"/>
                </a:lnTo>
                <a:close/>
              </a:path>
            </a:pathLst>
          </a:custGeom>
          <a:blipFill>
            <a:blip r:embed="rId3"/>
            <a:stretch>
              <a:fillRect l="-2753" r="-6502"/>
            </a:stretch>
          </a:blipFill>
        </p:spPr>
      </p:sp>
      <p:sp>
        <p:nvSpPr>
          <p:cNvPr id="4" name="TextBox 4"/>
          <p:cNvSpPr txBox="1"/>
          <p:nvPr/>
        </p:nvSpPr>
        <p:spPr>
          <a:xfrm>
            <a:off x="1507919" y="448779"/>
            <a:ext cx="14755019" cy="1434459"/>
          </a:xfrm>
          <a:prstGeom prst="rect">
            <a:avLst/>
          </a:prstGeom>
        </p:spPr>
        <p:txBody>
          <a:bodyPr lIns="0" tIns="0" rIns="0" bIns="0" rtlCol="0" anchor="t">
            <a:spAutoFit/>
          </a:bodyPr>
          <a:lstStyle/>
          <a:p>
            <a:pPr algn="ctr">
              <a:lnSpc>
                <a:spcPts val="11760"/>
              </a:lnSpc>
            </a:pPr>
            <a:r>
              <a:rPr lang="en-US" sz="8400" b="1">
                <a:solidFill>
                  <a:srgbClr val="000000"/>
                </a:solidFill>
                <a:latin typeface="Canva Sans Bold"/>
                <a:ea typeface="Canva Sans Bold"/>
                <a:cs typeface="Canva Sans Bold"/>
                <a:sym typeface="Canva Sans Bold"/>
              </a:rPr>
              <a:t>Bērna attīstības izvērtēšana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0208" y="1142989"/>
            <a:ext cx="13327583" cy="8996119"/>
          </a:xfrm>
          <a:custGeom>
            <a:avLst/>
            <a:gdLst/>
            <a:ahLst/>
            <a:cxnLst/>
            <a:rect l="l" t="t" r="r" b="b"/>
            <a:pathLst>
              <a:path w="13327583" h="8996119">
                <a:moveTo>
                  <a:pt x="0" y="0"/>
                </a:moveTo>
                <a:lnTo>
                  <a:pt x="13327584" y="0"/>
                </a:lnTo>
                <a:lnTo>
                  <a:pt x="13327584" y="8996118"/>
                </a:lnTo>
                <a:lnTo>
                  <a:pt x="0" y="8996118"/>
                </a:lnTo>
                <a:lnTo>
                  <a:pt x="0" y="0"/>
                </a:lnTo>
                <a:close/>
              </a:path>
            </a:pathLst>
          </a:custGeom>
          <a:blipFill>
            <a:blip r:embed="rId2"/>
            <a:stretch>
              <a:fillRect/>
            </a:stretch>
          </a:blipFill>
        </p:spPr>
      </p:sp>
      <p:sp>
        <p:nvSpPr>
          <p:cNvPr id="3" name="TextBox 3"/>
          <p:cNvSpPr txBox="1"/>
          <p:nvPr/>
        </p:nvSpPr>
        <p:spPr>
          <a:xfrm>
            <a:off x="4500061" y="-152400"/>
            <a:ext cx="8714383" cy="1228413"/>
          </a:xfrm>
          <a:prstGeom prst="rect">
            <a:avLst/>
          </a:prstGeom>
        </p:spPr>
        <p:txBody>
          <a:bodyPr lIns="0" tIns="0" rIns="0" bIns="0" rtlCol="0" anchor="t">
            <a:spAutoFit/>
          </a:bodyPr>
          <a:lstStyle/>
          <a:p>
            <a:pPr algn="ctr">
              <a:lnSpc>
                <a:spcPts val="10500"/>
              </a:lnSpc>
            </a:pPr>
            <a:r>
              <a:rPr lang="en-US" sz="6000" b="1" dirty="0" err="1">
                <a:solidFill>
                  <a:srgbClr val="000000"/>
                </a:solidFill>
                <a:latin typeface="Canva Sans Bold"/>
                <a:ea typeface="Canva Sans Bold"/>
                <a:cs typeface="Canva Sans Bold"/>
                <a:sym typeface="Canva Sans Bold"/>
              </a:rPr>
              <a:t>Individuālais</a:t>
            </a:r>
            <a:r>
              <a:rPr lang="en-US" sz="6000" b="1" dirty="0">
                <a:solidFill>
                  <a:srgbClr val="000000"/>
                </a:solidFill>
                <a:latin typeface="Canva Sans Bold"/>
                <a:ea typeface="Canva Sans Bold"/>
                <a:cs typeface="Canva Sans Bold"/>
                <a:sym typeface="Canva Sans Bold"/>
              </a:rPr>
              <a:t> </a:t>
            </a:r>
            <a:r>
              <a:rPr lang="en-US" sz="6000" b="1" dirty="0" err="1">
                <a:solidFill>
                  <a:srgbClr val="000000"/>
                </a:solidFill>
                <a:latin typeface="Canva Sans Bold"/>
                <a:ea typeface="Canva Sans Bold"/>
                <a:cs typeface="Canva Sans Bold"/>
                <a:sym typeface="Canva Sans Bold"/>
              </a:rPr>
              <a:t>plāns</a:t>
            </a:r>
            <a:endParaRPr lang="en-US" sz="6000" b="1" dirty="0">
              <a:solidFill>
                <a:srgbClr val="000000"/>
              </a:solidFill>
              <a:latin typeface="Canva Sans Bold"/>
              <a:ea typeface="Canva Sans Bold"/>
              <a:cs typeface="Canva Sans Bold"/>
              <a:sym typeface="Canva Sans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1" name="Group 11"/>
          <p:cNvGrpSpPr/>
          <p:nvPr/>
        </p:nvGrpSpPr>
        <p:grpSpPr>
          <a:xfrm>
            <a:off x="1748845" y="1405601"/>
            <a:ext cx="3737899" cy="37378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37579" r="-37579"/>
              </a:stretch>
            </a:blipFill>
          </p:spPr>
        </p:sp>
      </p:grpSp>
      <p:grpSp>
        <p:nvGrpSpPr>
          <p:cNvPr id="13" name="Group 13"/>
          <p:cNvGrpSpPr/>
          <p:nvPr/>
        </p:nvGrpSpPr>
        <p:grpSpPr>
          <a:xfrm>
            <a:off x="1748845" y="5945261"/>
            <a:ext cx="3567677" cy="35676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16666" r="-16666"/>
              </a:stretch>
            </a:blipFill>
          </p:spPr>
        </p:sp>
      </p:grpSp>
      <p:grpSp>
        <p:nvGrpSpPr>
          <p:cNvPr id="15" name="Group 15"/>
          <p:cNvGrpSpPr/>
          <p:nvPr/>
        </p:nvGrpSpPr>
        <p:grpSpPr>
          <a:xfrm>
            <a:off x="4873943" y="3923540"/>
            <a:ext cx="3217344" cy="3567677"/>
            <a:chOff x="0" y="0"/>
            <a:chExt cx="732986" cy="812800"/>
          </a:xfrm>
        </p:grpSpPr>
        <p:sp>
          <p:nvSpPr>
            <p:cNvPr id="16" name="Freeform 16"/>
            <p:cNvSpPr/>
            <p:nvPr/>
          </p:nvSpPr>
          <p:spPr>
            <a:xfrm>
              <a:off x="0" y="0"/>
              <a:ext cx="732986" cy="812800"/>
            </a:xfrm>
            <a:custGeom>
              <a:avLst/>
              <a:gdLst/>
              <a:ahLst/>
              <a:cxnLst/>
              <a:rect l="l" t="t" r="r" b="b"/>
              <a:pathLst>
                <a:path w="732986" h="812800">
                  <a:moveTo>
                    <a:pt x="366493" y="0"/>
                  </a:moveTo>
                  <a:cubicBezTo>
                    <a:pt x="164084" y="0"/>
                    <a:pt x="0" y="181951"/>
                    <a:pt x="0" y="406400"/>
                  </a:cubicBezTo>
                  <a:cubicBezTo>
                    <a:pt x="0" y="630849"/>
                    <a:pt x="164084" y="812800"/>
                    <a:pt x="366493" y="812800"/>
                  </a:cubicBezTo>
                  <a:cubicBezTo>
                    <a:pt x="568901" y="812800"/>
                    <a:pt x="732986" y="630849"/>
                    <a:pt x="732986" y="406400"/>
                  </a:cubicBezTo>
                  <a:cubicBezTo>
                    <a:pt x="732986" y="181951"/>
                    <a:pt x="568901" y="0"/>
                    <a:pt x="366493" y="0"/>
                  </a:cubicBezTo>
                  <a:close/>
                </a:path>
              </a:pathLst>
            </a:custGeom>
            <a:blipFill>
              <a:blip r:embed="rId12"/>
              <a:stretch>
                <a:fillRect l="-33218" r="-33218"/>
              </a:stretch>
            </a:blipFill>
          </p:spPr>
        </p:sp>
      </p:grpSp>
      <p:sp>
        <p:nvSpPr>
          <p:cNvPr id="17" name="Freeform 17"/>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7"/>
            <a:stretch>
              <a:fillRect/>
            </a:stretch>
          </a:blipFill>
        </p:spPr>
      </p:sp>
      <p:sp>
        <p:nvSpPr>
          <p:cNvPr id="20" name="TextBox 20"/>
          <p:cNvSpPr txBox="1"/>
          <p:nvPr/>
        </p:nvSpPr>
        <p:spPr>
          <a:xfrm>
            <a:off x="6379969" y="884939"/>
            <a:ext cx="8874040" cy="2060618"/>
          </a:xfrm>
          <a:prstGeom prst="rect">
            <a:avLst/>
          </a:prstGeom>
        </p:spPr>
        <p:txBody>
          <a:bodyPr lIns="0" tIns="0" rIns="0" bIns="0" rtlCol="0" anchor="t">
            <a:spAutoFit/>
          </a:bodyPr>
          <a:lstStyle/>
          <a:p>
            <a:pPr algn="ctr">
              <a:lnSpc>
                <a:spcPts val="5141"/>
              </a:lnSpc>
            </a:pPr>
            <a:r>
              <a:rPr lang="en-US" sz="5842" b="1" spc="99">
                <a:solidFill>
                  <a:srgbClr val="364F2D"/>
                </a:solidFill>
                <a:latin typeface="Poppins Bold"/>
                <a:ea typeface="Poppins Bold"/>
                <a:cs typeface="Poppins Bold"/>
                <a:sym typeface="Poppins Bold"/>
              </a:rPr>
              <a:t>Priekuļu pirmsskolas izglītības iestāde "Mežmaliņa"</a:t>
            </a:r>
          </a:p>
        </p:txBody>
      </p:sp>
      <p:sp>
        <p:nvSpPr>
          <p:cNvPr id="21" name="TextBox 21"/>
          <p:cNvSpPr txBox="1"/>
          <p:nvPr/>
        </p:nvSpPr>
        <p:spPr>
          <a:xfrm>
            <a:off x="7940203" y="3188826"/>
            <a:ext cx="10733838" cy="6226174"/>
          </a:xfrm>
          <a:prstGeom prst="rect">
            <a:avLst/>
          </a:prstGeom>
        </p:spPr>
        <p:txBody>
          <a:bodyPr lIns="0" tIns="0" rIns="0" bIns="0" rtlCol="0" anchor="t">
            <a:spAutoFit/>
          </a:bodyPr>
          <a:lstStyle/>
          <a:p>
            <a:pPr algn="l">
              <a:lnSpc>
                <a:spcPts val="6720"/>
              </a:lnSpc>
            </a:pPr>
            <a:r>
              <a:rPr lang="en-US" sz="4800" b="1">
                <a:solidFill>
                  <a:srgbClr val="000000"/>
                </a:solidFill>
                <a:latin typeface="Canva Sans Bold"/>
                <a:ea typeface="Canva Sans Bold"/>
                <a:cs typeface="Canva Sans Bold"/>
                <a:sym typeface="Canva Sans Bold"/>
              </a:rPr>
              <a:t>Izglītības programmas:</a:t>
            </a:r>
          </a:p>
          <a:p>
            <a:pPr marL="842016" lvl="1" indent="-421008" algn="l">
              <a:lnSpc>
                <a:spcPts val="5460"/>
              </a:lnSpc>
              <a:buFont typeface="Arial"/>
              <a:buChar char="•"/>
            </a:pPr>
            <a:r>
              <a:rPr lang="en-US" sz="3900">
                <a:solidFill>
                  <a:srgbClr val="000000"/>
                </a:solidFill>
                <a:latin typeface="Canva Sans"/>
                <a:ea typeface="Canva Sans"/>
                <a:cs typeface="Canva Sans"/>
                <a:sym typeface="Canva Sans"/>
              </a:rPr>
              <a:t>Pirmsskolas izglītības programma;</a:t>
            </a:r>
          </a:p>
          <a:p>
            <a:pPr marL="842016" lvl="1" indent="-421008" algn="l">
              <a:lnSpc>
                <a:spcPts val="5460"/>
              </a:lnSpc>
              <a:buFont typeface="Arial"/>
              <a:buChar char="•"/>
            </a:pPr>
            <a:r>
              <a:rPr lang="en-US" sz="3900">
                <a:solidFill>
                  <a:srgbClr val="000000"/>
                </a:solidFill>
                <a:latin typeface="Canva Sans"/>
                <a:ea typeface="Canva Sans"/>
                <a:cs typeface="Canva Sans"/>
                <a:sym typeface="Canva Sans"/>
              </a:rPr>
              <a:t>Speciālā pirmsskolas izglītības programma izglītojamajiem ar valodas traucējumiem, tiek realizēta no 2006.gada;</a:t>
            </a:r>
          </a:p>
          <a:p>
            <a:pPr marL="798838" lvl="1" indent="-399419" algn="l">
              <a:lnSpc>
                <a:spcPts val="5180"/>
              </a:lnSpc>
              <a:buFont typeface="Arial"/>
              <a:buChar char="•"/>
            </a:pPr>
            <a:r>
              <a:rPr lang="en-US" sz="3700">
                <a:solidFill>
                  <a:srgbClr val="000000"/>
                </a:solidFill>
                <a:latin typeface="Canva Sans"/>
                <a:ea typeface="Canva Sans"/>
                <a:cs typeface="Canva Sans"/>
                <a:sym typeface="Canva Sans"/>
              </a:rPr>
              <a:t>Speciālā pirmsskolas izglītības programma izglītojamajiem ar jauktiem attīstības traucējumiem, tiek realizēta no 2023.gada.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0792" y="907071"/>
            <a:ext cx="17291546" cy="8472858"/>
          </a:xfrm>
          <a:custGeom>
            <a:avLst/>
            <a:gdLst/>
            <a:ahLst/>
            <a:cxnLst/>
            <a:rect l="l" t="t" r="r" b="b"/>
            <a:pathLst>
              <a:path w="17291546" h="8472858">
                <a:moveTo>
                  <a:pt x="0" y="0"/>
                </a:moveTo>
                <a:lnTo>
                  <a:pt x="17291546" y="0"/>
                </a:lnTo>
                <a:lnTo>
                  <a:pt x="17291546" y="8472858"/>
                </a:lnTo>
                <a:lnTo>
                  <a:pt x="0" y="8472858"/>
                </a:lnTo>
                <a:lnTo>
                  <a:pt x="0" y="0"/>
                </a:lnTo>
                <a:close/>
              </a:path>
            </a:pathLst>
          </a:custGeom>
          <a:blipFill>
            <a:blip r:embed="rId2"/>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1468" y="528625"/>
            <a:ext cx="15657725" cy="9120625"/>
          </a:xfrm>
          <a:custGeom>
            <a:avLst/>
            <a:gdLst/>
            <a:ahLst/>
            <a:cxnLst/>
            <a:rect l="l" t="t" r="r" b="b"/>
            <a:pathLst>
              <a:path w="15657725" h="9120625">
                <a:moveTo>
                  <a:pt x="0" y="0"/>
                </a:moveTo>
                <a:lnTo>
                  <a:pt x="15657725" y="0"/>
                </a:lnTo>
                <a:lnTo>
                  <a:pt x="15657725" y="9120625"/>
                </a:lnTo>
                <a:lnTo>
                  <a:pt x="0" y="9120625"/>
                </a:lnTo>
                <a:lnTo>
                  <a:pt x="0" y="0"/>
                </a:lnTo>
                <a:close/>
              </a:path>
            </a:pathLst>
          </a:custGeom>
          <a:blipFill>
            <a:blip r:embed="rId2"/>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922810" y="3830216"/>
            <a:ext cx="12797920" cy="2270201"/>
          </a:xfrm>
          <a:prstGeom prst="rect">
            <a:avLst/>
          </a:prstGeom>
        </p:spPr>
        <p:txBody>
          <a:bodyPr lIns="0" tIns="0" rIns="0" bIns="0" rtlCol="0" anchor="t">
            <a:spAutoFit/>
          </a:bodyPr>
          <a:lstStyle/>
          <a:p>
            <a:pPr algn="ctr">
              <a:lnSpc>
                <a:spcPts val="5845"/>
              </a:lnSpc>
            </a:pPr>
            <a:r>
              <a:rPr lang="en-US" sz="6642" b="1" spc="112">
                <a:solidFill>
                  <a:srgbClr val="364F2D"/>
                </a:solidFill>
                <a:latin typeface="Canva Sans Bold"/>
                <a:ea typeface="Canva Sans Bold"/>
                <a:cs typeface="Canva Sans Bold"/>
                <a:sym typeface="Canva Sans Bold"/>
              </a:rPr>
              <a:t>Zaiga Cīrule - Montesori</a:t>
            </a:r>
          </a:p>
          <a:p>
            <a:pPr algn="ctr">
              <a:lnSpc>
                <a:spcPts val="5845"/>
              </a:lnSpc>
            </a:pPr>
            <a:r>
              <a:rPr lang="en-US" sz="6642" b="1" spc="112">
                <a:solidFill>
                  <a:srgbClr val="364F2D"/>
                </a:solidFill>
                <a:latin typeface="Canva Sans Bold"/>
                <a:ea typeface="Canva Sans Bold"/>
                <a:cs typeface="Canva Sans Bold"/>
                <a:sym typeface="Canva Sans Bold"/>
              </a:rPr>
              <a:t> pedagoģija runas un valodas traucējumu korekcijā</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2300885" y="-3548129"/>
            <a:ext cx="6090326" cy="5734260"/>
          </a:xfrm>
          <a:custGeom>
            <a:avLst/>
            <a:gdLst/>
            <a:ahLst/>
            <a:cxnLst/>
            <a:rect l="l" t="t" r="r" b="b"/>
            <a:pathLst>
              <a:path w="6090326" h="5734260">
                <a:moveTo>
                  <a:pt x="0" y="0"/>
                </a:moveTo>
                <a:lnTo>
                  <a:pt x="6090326" y="0"/>
                </a:lnTo>
                <a:lnTo>
                  <a:pt x="6090326" y="5734259"/>
                </a:lnTo>
                <a:lnTo>
                  <a:pt x="0" y="5734259"/>
                </a:lnTo>
                <a:lnTo>
                  <a:pt x="0" y="0"/>
                </a:lnTo>
                <a:close/>
              </a:path>
            </a:pathLst>
          </a:custGeom>
          <a:blipFill>
            <a:blip r:embed="rId14"/>
            <a:stretch>
              <a:fillRect/>
            </a:stretch>
          </a:blipFill>
        </p:spPr>
      </p:sp>
      <p:sp>
        <p:nvSpPr>
          <p:cNvPr id="14" name="Freeform 14"/>
          <p:cNvSpPr/>
          <p:nvPr/>
        </p:nvSpPr>
        <p:spPr>
          <a:xfrm>
            <a:off x="2633350" y="5271310"/>
            <a:ext cx="6208090" cy="4651292"/>
          </a:xfrm>
          <a:custGeom>
            <a:avLst/>
            <a:gdLst/>
            <a:ahLst/>
            <a:cxnLst/>
            <a:rect l="l" t="t" r="r" b="b"/>
            <a:pathLst>
              <a:path w="6208090" h="4651292">
                <a:moveTo>
                  <a:pt x="0" y="0"/>
                </a:moveTo>
                <a:lnTo>
                  <a:pt x="6208089" y="0"/>
                </a:lnTo>
                <a:lnTo>
                  <a:pt x="6208089" y="4651292"/>
                </a:lnTo>
                <a:lnTo>
                  <a:pt x="0" y="4651292"/>
                </a:lnTo>
                <a:lnTo>
                  <a:pt x="0" y="0"/>
                </a:lnTo>
                <a:close/>
              </a:path>
            </a:pathLst>
          </a:custGeom>
          <a:blipFill>
            <a:blip r:embed="rId15"/>
            <a:stretch>
              <a:fillRect/>
            </a:stretch>
          </a:blipFill>
        </p:spPr>
      </p:sp>
      <p:sp>
        <p:nvSpPr>
          <p:cNvPr id="15" name="TextBox 15"/>
          <p:cNvSpPr txBox="1"/>
          <p:nvPr/>
        </p:nvSpPr>
        <p:spPr>
          <a:xfrm>
            <a:off x="1614419" y="1669585"/>
            <a:ext cx="15059162" cy="3070684"/>
          </a:xfrm>
          <a:prstGeom prst="rect">
            <a:avLst/>
          </a:prstGeom>
        </p:spPr>
        <p:txBody>
          <a:bodyPr lIns="0" tIns="0" rIns="0" bIns="0" rtlCol="0" anchor="t">
            <a:spAutoFit/>
          </a:bodyPr>
          <a:lstStyle/>
          <a:p>
            <a:pPr algn="ctr">
              <a:lnSpc>
                <a:spcPts val="3997"/>
              </a:lnSpc>
            </a:pPr>
            <a:r>
              <a:rPr lang="en-US" sz="4542" spc="77">
                <a:solidFill>
                  <a:srgbClr val="364F2D"/>
                </a:solidFill>
                <a:latin typeface="Canva Sans"/>
                <a:ea typeface="Canva Sans"/>
                <a:cs typeface="Canva Sans"/>
                <a:sym typeface="Canva Sans"/>
              </a:rPr>
              <a:t>„Pilnīgi visa bērna apzinātā tieksme ir virzīta uz to, lai viņš, atbrīvodamies no pieaugušā, ar savu patstāvību veidotos par brīvu personību. Mūsu audzināšana ir pilnīgi atbildīga par šo bērna tieksmi, un mūsu pūles ir jāvelta tam, lai palīdzētu bērnam kļūt patstāvīgam.” </a:t>
            </a:r>
          </a:p>
        </p:txBody>
      </p:sp>
      <p:sp>
        <p:nvSpPr>
          <p:cNvPr id="16" name="TextBox 16"/>
          <p:cNvSpPr txBox="1"/>
          <p:nvPr/>
        </p:nvSpPr>
        <p:spPr>
          <a:xfrm>
            <a:off x="12310348" y="5054496"/>
            <a:ext cx="4081760" cy="770444"/>
          </a:xfrm>
          <a:prstGeom prst="rect">
            <a:avLst/>
          </a:prstGeom>
        </p:spPr>
        <p:txBody>
          <a:bodyPr lIns="0" tIns="0" rIns="0" bIns="0" rtlCol="0" anchor="t">
            <a:spAutoFit/>
          </a:bodyPr>
          <a:lstStyle/>
          <a:p>
            <a:pPr algn="ctr">
              <a:lnSpc>
                <a:spcPts val="6359"/>
              </a:lnSpc>
              <a:spcBef>
                <a:spcPct val="0"/>
              </a:spcBef>
            </a:pPr>
            <a:r>
              <a:rPr lang="en-US" sz="4542" spc="77">
                <a:solidFill>
                  <a:srgbClr val="364F2D"/>
                </a:solidFill>
                <a:latin typeface="Canva Sans"/>
                <a:ea typeface="Canva Sans"/>
                <a:cs typeface="Canva Sans"/>
                <a:sym typeface="Canva Sans"/>
              </a:rPr>
              <a:t>/M.Montesori/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1614419" y="782519"/>
            <a:ext cx="15059162" cy="9101407"/>
          </a:xfrm>
          <a:prstGeom prst="rect">
            <a:avLst/>
          </a:prstGeom>
        </p:spPr>
        <p:txBody>
          <a:bodyPr lIns="0" tIns="0" rIns="0" bIns="0" rtlCol="0" anchor="t">
            <a:spAutoFit/>
          </a:bodyPr>
          <a:lstStyle/>
          <a:p>
            <a:pPr algn="ctr">
              <a:lnSpc>
                <a:spcPts val="3821"/>
              </a:lnSpc>
            </a:pPr>
            <a:r>
              <a:rPr lang="en-US" sz="4342" spc="73">
                <a:solidFill>
                  <a:srgbClr val="364F2D"/>
                </a:solidFill>
                <a:latin typeface="Canva Sans"/>
                <a:ea typeface="Canva Sans"/>
                <a:cs typeface="Canva Sans"/>
                <a:sym typeface="Canva Sans"/>
              </a:rPr>
              <a:t>Mūsdienu pedagoģijā un psiholoģijā arvien biežāk tiek pausts viedoklis, ka galvenais pieaugušo uzdevums ir palīdzēt bērniem veidoties par tādiem pieaugušajiem, kuri spēs piemēroties strauji mainīgajai videi, būs pietiekami stabili, lai radoši un patstāvīgi meklētu risinājumus uzdevumiem, ar kuriem nāksies tikt galā, vispirms jau nebīstoties no jaunā un nezināmā.</a:t>
            </a:r>
          </a:p>
          <a:p>
            <a:pPr algn="ctr">
              <a:lnSpc>
                <a:spcPts val="3821"/>
              </a:lnSpc>
            </a:pPr>
            <a:endParaRPr lang="en-US" sz="4342" spc="73">
              <a:solidFill>
                <a:srgbClr val="364F2D"/>
              </a:solidFill>
              <a:latin typeface="Canva Sans"/>
              <a:ea typeface="Canva Sans"/>
              <a:cs typeface="Canva Sans"/>
              <a:sym typeface="Canva Sans"/>
            </a:endParaRPr>
          </a:p>
          <a:p>
            <a:pPr algn="ctr">
              <a:lnSpc>
                <a:spcPts val="3821"/>
              </a:lnSpc>
            </a:pPr>
            <a:r>
              <a:rPr lang="en-US" sz="4342" spc="73">
                <a:solidFill>
                  <a:srgbClr val="364F2D"/>
                </a:solidFill>
                <a:latin typeface="Canva Sans"/>
                <a:ea typeface="Canva Sans"/>
                <a:cs typeface="Canva Sans"/>
                <a:sym typeface="Canva Sans"/>
              </a:rPr>
              <a:t> Bērns ir individuāls pētnieks, kas pēta sevi un apkārtējo pasauli un tā rada domāšanas veidu, individuālas zināšanas un uztveres īpatnības, attieksmi pret lietām un cilvēkiem, no kā rodas motivācija darbībai.</a:t>
            </a:r>
          </a:p>
          <a:p>
            <a:pPr algn="ctr">
              <a:lnSpc>
                <a:spcPts val="3821"/>
              </a:lnSpc>
            </a:pPr>
            <a:endParaRPr lang="en-US" sz="4342" spc="73">
              <a:solidFill>
                <a:srgbClr val="364F2D"/>
              </a:solidFill>
              <a:latin typeface="Canva Sans"/>
              <a:ea typeface="Canva Sans"/>
              <a:cs typeface="Canva Sans"/>
              <a:sym typeface="Canva Sans"/>
            </a:endParaRPr>
          </a:p>
          <a:p>
            <a:pPr algn="ctr">
              <a:lnSpc>
                <a:spcPts val="3821"/>
              </a:lnSpc>
            </a:pPr>
            <a:r>
              <a:rPr lang="en-US" sz="4342" spc="73">
                <a:solidFill>
                  <a:srgbClr val="364F2D"/>
                </a:solidFill>
                <a:latin typeface="Canva Sans"/>
                <a:ea typeface="Canva Sans"/>
                <a:cs typeface="Canva Sans"/>
                <a:sym typeface="Canva Sans"/>
              </a:rPr>
              <a:t> Mazā bērna dzīves mērķi ir pasaules, kurā viņš dzīvo un sevis atklāšana, sevis adaptēšana pasaulē. Tas notiek darbībā, mijiedarbībā ar plašo pasauli sev apkārt.</a:t>
            </a:r>
          </a:p>
          <a:p>
            <a:pPr algn="ctr">
              <a:lnSpc>
                <a:spcPts val="3821"/>
              </a:lnSpc>
            </a:pPr>
            <a:endParaRPr lang="en-US" sz="4342" spc="73">
              <a:solidFill>
                <a:srgbClr val="364F2D"/>
              </a:solidFill>
              <a:latin typeface="Canva Sans"/>
              <a:ea typeface="Canva Sans"/>
              <a:cs typeface="Canva Sans"/>
              <a:sym typeface="Canv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440637" y="-2023880"/>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548877" y="1114578"/>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2545835" y="-3548129"/>
            <a:ext cx="6090326" cy="5734260"/>
          </a:xfrm>
          <a:custGeom>
            <a:avLst/>
            <a:gdLst/>
            <a:ahLst/>
            <a:cxnLst/>
            <a:rect l="l" t="t" r="r" b="b"/>
            <a:pathLst>
              <a:path w="6090326" h="5734260">
                <a:moveTo>
                  <a:pt x="0" y="0"/>
                </a:moveTo>
                <a:lnTo>
                  <a:pt x="6090326" y="0"/>
                </a:lnTo>
                <a:lnTo>
                  <a:pt x="6090326" y="5734259"/>
                </a:lnTo>
                <a:lnTo>
                  <a:pt x="0" y="5734259"/>
                </a:lnTo>
                <a:lnTo>
                  <a:pt x="0" y="0"/>
                </a:lnTo>
                <a:close/>
              </a:path>
            </a:pathLst>
          </a:custGeom>
          <a:blipFill>
            <a:blip r:embed="rId14"/>
            <a:stretch>
              <a:fillRect/>
            </a:stretch>
          </a:blipFill>
        </p:spPr>
      </p:sp>
      <p:sp>
        <p:nvSpPr>
          <p:cNvPr id="14" name="TextBox 14"/>
          <p:cNvSpPr txBox="1"/>
          <p:nvPr/>
        </p:nvSpPr>
        <p:spPr>
          <a:xfrm>
            <a:off x="5525701" y="1100256"/>
            <a:ext cx="6312991" cy="1051750"/>
          </a:xfrm>
          <a:prstGeom prst="rect">
            <a:avLst/>
          </a:prstGeom>
        </p:spPr>
        <p:txBody>
          <a:bodyPr lIns="0" tIns="0" rIns="0" bIns="0" rtlCol="0" anchor="t">
            <a:spAutoFit/>
          </a:bodyPr>
          <a:lstStyle/>
          <a:p>
            <a:pPr algn="ctr">
              <a:lnSpc>
                <a:spcPts val="8179"/>
              </a:lnSpc>
              <a:spcBef>
                <a:spcPct val="0"/>
              </a:spcBef>
            </a:pPr>
            <a:r>
              <a:rPr lang="en-US" sz="5842" b="1" spc="99">
                <a:solidFill>
                  <a:srgbClr val="364F2D"/>
                </a:solidFill>
                <a:latin typeface="Poppins Bold"/>
                <a:ea typeface="Poppins Bold"/>
                <a:cs typeface="Poppins Bold"/>
                <a:sym typeface="Poppins Bold"/>
              </a:rPr>
              <a:t>Bērns veselumā</a:t>
            </a:r>
          </a:p>
        </p:txBody>
      </p:sp>
      <p:sp>
        <p:nvSpPr>
          <p:cNvPr id="15" name="TextBox 15"/>
          <p:cNvSpPr txBox="1"/>
          <p:nvPr/>
        </p:nvSpPr>
        <p:spPr>
          <a:xfrm>
            <a:off x="2452334" y="3364342"/>
            <a:ext cx="12459726" cy="3583494"/>
          </a:xfrm>
          <a:prstGeom prst="rect">
            <a:avLst/>
          </a:prstGeom>
        </p:spPr>
        <p:txBody>
          <a:bodyPr lIns="0" tIns="0" rIns="0" bIns="0" rtlCol="0" anchor="t">
            <a:spAutoFit/>
          </a:bodyPr>
          <a:lstStyle/>
          <a:p>
            <a:pPr algn="ctr">
              <a:lnSpc>
                <a:spcPts val="5659"/>
              </a:lnSpc>
              <a:spcBef>
                <a:spcPct val="0"/>
              </a:spcBef>
            </a:pPr>
            <a:r>
              <a:rPr lang="en-US" sz="4042" spc="68">
                <a:solidFill>
                  <a:srgbClr val="000000"/>
                </a:solidFill>
                <a:latin typeface="Poppins"/>
                <a:ea typeface="Poppins"/>
                <a:cs typeface="Poppins"/>
                <a:sym typeface="Poppins"/>
              </a:rPr>
              <a:t>Bērniem ir jāveido attīstību veicinoša vide. Ir jāatbalsta tās bērnu aktivitātes, kurās viņi varētu veikt patstāvīgu izvēli un attīstīt prāta spējas savā individuālajā tempā, lai no tā neciestu Es koncepcijas attīstība.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67429" y="-3018893"/>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440637" y="-2023880"/>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548877" y="1114578"/>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2545835" y="-3548129"/>
            <a:ext cx="6090326" cy="5734260"/>
          </a:xfrm>
          <a:custGeom>
            <a:avLst/>
            <a:gdLst/>
            <a:ahLst/>
            <a:cxnLst/>
            <a:rect l="l" t="t" r="r" b="b"/>
            <a:pathLst>
              <a:path w="6090326" h="5734260">
                <a:moveTo>
                  <a:pt x="0" y="0"/>
                </a:moveTo>
                <a:lnTo>
                  <a:pt x="6090326" y="0"/>
                </a:lnTo>
                <a:lnTo>
                  <a:pt x="6090326" y="5734259"/>
                </a:lnTo>
                <a:lnTo>
                  <a:pt x="0" y="5734259"/>
                </a:lnTo>
                <a:lnTo>
                  <a:pt x="0" y="0"/>
                </a:lnTo>
                <a:close/>
              </a:path>
            </a:pathLst>
          </a:custGeom>
          <a:blipFill>
            <a:blip r:embed="rId14"/>
            <a:stretch>
              <a:fillRect/>
            </a:stretch>
          </a:blipFill>
        </p:spPr>
      </p:sp>
      <p:sp>
        <p:nvSpPr>
          <p:cNvPr id="14" name="TextBox 14"/>
          <p:cNvSpPr txBox="1"/>
          <p:nvPr/>
        </p:nvSpPr>
        <p:spPr>
          <a:xfrm>
            <a:off x="5541851" y="280175"/>
            <a:ext cx="6312991" cy="982577"/>
          </a:xfrm>
          <a:prstGeom prst="rect">
            <a:avLst/>
          </a:prstGeom>
        </p:spPr>
        <p:txBody>
          <a:bodyPr lIns="0" tIns="0" rIns="0" bIns="0" rtlCol="0" anchor="t">
            <a:spAutoFit/>
          </a:bodyPr>
          <a:lstStyle/>
          <a:p>
            <a:pPr algn="ctr">
              <a:lnSpc>
                <a:spcPts val="8179"/>
              </a:lnSpc>
              <a:spcBef>
                <a:spcPct val="0"/>
              </a:spcBef>
            </a:pPr>
            <a:r>
              <a:rPr lang="en-US" sz="5400" b="1" spc="99" dirty="0" err="1">
                <a:solidFill>
                  <a:srgbClr val="364F2D"/>
                </a:solidFill>
                <a:latin typeface="Poppins Bold"/>
                <a:ea typeface="Poppins Bold"/>
                <a:cs typeface="Poppins Bold"/>
                <a:sym typeface="Poppins Bold"/>
              </a:rPr>
              <a:t>Bērns</a:t>
            </a:r>
            <a:r>
              <a:rPr lang="en-US" sz="5400" b="1" spc="99" dirty="0">
                <a:solidFill>
                  <a:srgbClr val="364F2D"/>
                </a:solidFill>
                <a:latin typeface="Poppins Bold"/>
                <a:ea typeface="Poppins Bold"/>
                <a:cs typeface="Poppins Bold"/>
                <a:sym typeface="Poppins Bold"/>
              </a:rPr>
              <a:t> </a:t>
            </a:r>
            <a:r>
              <a:rPr lang="en-US" sz="5400" b="1" spc="99" dirty="0" err="1">
                <a:solidFill>
                  <a:srgbClr val="364F2D"/>
                </a:solidFill>
                <a:latin typeface="Poppins Bold"/>
                <a:ea typeface="Poppins Bold"/>
                <a:cs typeface="Poppins Bold"/>
                <a:sym typeface="Poppins Bold"/>
              </a:rPr>
              <a:t>veselumā</a:t>
            </a:r>
            <a:endParaRPr lang="en-US" sz="5400" b="1" spc="99" dirty="0">
              <a:solidFill>
                <a:srgbClr val="364F2D"/>
              </a:solidFill>
              <a:latin typeface="Poppins Bold"/>
              <a:ea typeface="Poppins Bold"/>
              <a:cs typeface="Poppins Bold"/>
              <a:sym typeface="Poppins Bold"/>
            </a:endParaRPr>
          </a:p>
        </p:txBody>
      </p:sp>
      <p:pic>
        <p:nvPicPr>
          <p:cNvPr id="19" name="Picture 18">
            <a:extLst>
              <a:ext uri="{FF2B5EF4-FFF2-40B4-BE49-F238E27FC236}">
                <a16:creationId xmlns:a16="http://schemas.microsoft.com/office/drawing/2014/main" id="{02D23E74-F524-E096-7531-9CB5218DBD33}"/>
              </a:ext>
            </a:extLst>
          </p:cNvPr>
          <p:cNvPicPr>
            <a:picLocks noChangeAspect="1"/>
          </p:cNvPicPr>
          <p:nvPr/>
        </p:nvPicPr>
        <p:blipFill>
          <a:blip r:embed="rId15"/>
          <a:stretch>
            <a:fillRect/>
          </a:stretch>
        </p:blipFill>
        <p:spPr>
          <a:xfrm>
            <a:off x="3122298" y="1476997"/>
            <a:ext cx="12057615" cy="8810003"/>
          </a:xfrm>
          <a:prstGeom prst="rect">
            <a:avLst/>
          </a:prstGeom>
        </p:spPr>
      </p:pic>
    </p:spTree>
    <p:extLst>
      <p:ext uri="{BB962C8B-B14F-4D97-AF65-F5344CB8AC3E}">
        <p14:creationId xmlns:p14="http://schemas.microsoft.com/office/powerpoint/2010/main" val="255321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265231" y="1085850"/>
            <a:ext cx="13793596" cy="8032060"/>
          </a:xfrm>
          <a:prstGeom prst="rect">
            <a:avLst/>
          </a:prstGeom>
        </p:spPr>
        <p:txBody>
          <a:bodyPr lIns="0" tIns="0" rIns="0" bIns="0" rtlCol="0" anchor="t">
            <a:spAutoFit/>
          </a:bodyPr>
          <a:lstStyle/>
          <a:p>
            <a:pPr algn="ctr">
              <a:lnSpc>
                <a:spcPts val="4514"/>
              </a:lnSpc>
            </a:pPr>
            <a:r>
              <a:rPr lang="en-US" sz="4341" spc="73">
                <a:solidFill>
                  <a:srgbClr val="364F2D"/>
                </a:solidFill>
                <a:latin typeface="Canva Sans"/>
                <a:ea typeface="Canva Sans"/>
                <a:cs typeface="Canva Sans"/>
                <a:sym typeface="Canva Sans"/>
              </a:rPr>
              <a:t>Montesori pedagoģijas metodei ir kopveseluma attieksme pret valodas attīstīšanu, tāpēc tā piedāvā bērnam ne tikai tiešu palīdzību vien, bet arī netiešu. Bērnam ir dota brīvība nepiespiesti kontaktēties ar citiem bērniem un skolotāju, saruna ir dabisks turpinājums darbam un interesējošai lietai, tādā veidā ir nodrošināta normāla valodas attīstīšanās – labā, interesantā atmosfērā. Tādā vidē bērna dabisko valodu arī var ietekmēt, tiešāk piestrādājot pie valodas kultūras un īstenojot skolotāja plānoto. Montesori uzsver, ka vispirms nepieciešama pieredze, kas padara uzmanīgāku bērna apziņu.</a:t>
            </a:r>
          </a:p>
          <a:p>
            <a:pPr algn="ctr">
              <a:lnSpc>
                <a:spcPts val="4514"/>
              </a:lnSpc>
            </a:pPr>
            <a:endParaRPr lang="en-US" sz="4341" spc="73">
              <a:solidFill>
                <a:srgbClr val="364F2D"/>
              </a:solidFill>
              <a:latin typeface="Canva Sans"/>
              <a:ea typeface="Canva Sans"/>
              <a:cs typeface="Canva Sans"/>
              <a:sym typeface="Canv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374770" y="693659"/>
            <a:ext cx="13582371" cy="8883849"/>
          </a:xfrm>
          <a:prstGeom prst="rect">
            <a:avLst/>
          </a:prstGeom>
        </p:spPr>
        <p:txBody>
          <a:bodyPr lIns="0" tIns="0" rIns="0" bIns="0" rtlCol="0" anchor="t">
            <a:spAutoFit/>
          </a:bodyPr>
          <a:lstStyle/>
          <a:p>
            <a:pPr algn="ctr">
              <a:lnSpc>
                <a:spcPts val="4722"/>
              </a:lnSpc>
            </a:pPr>
            <a:r>
              <a:rPr lang="en-US" sz="4541" spc="77">
                <a:solidFill>
                  <a:srgbClr val="364F2D"/>
                </a:solidFill>
                <a:latin typeface="Canva Sans"/>
                <a:ea typeface="Canva Sans"/>
                <a:cs typeface="Canva Sans"/>
                <a:sym typeface="Canva Sans"/>
              </a:rPr>
              <a:t>Pedagoģiskajā procesā īpaša nozīme ir skolotāja runas tempam, valodas vienkāršībai, izteiksmīgam, labestīgam tonim, noskaņojumam. Ja bērns skatās neizpratnē, jābūt pietiekami pacietīgam, lai teikto atkārtotu, mainītu vārdu secību u.tml. Iesākumā jālieto vārdi, par kuru sapratni pedagogs ir pārliecināts, sarežģītākie vārdi jāaizvieto ar vienkāršākiem.</a:t>
            </a:r>
          </a:p>
          <a:p>
            <a:pPr algn="ctr">
              <a:lnSpc>
                <a:spcPts val="4722"/>
              </a:lnSpc>
            </a:pPr>
            <a:r>
              <a:rPr lang="en-US" sz="4541" spc="77">
                <a:solidFill>
                  <a:srgbClr val="364F2D"/>
                </a:solidFill>
                <a:latin typeface="Canva Sans"/>
                <a:ea typeface="Canva Sans"/>
                <a:cs typeface="Canva Sans"/>
                <a:sym typeface="Canva Sans"/>
              </a:rPr>
              <a:t> Organizējot darbu ar Montesori pedagoģijas metodi, pārliecinājos, cik atzinīgi bērni novērtē šādu pedagoga attieksmi. Jūtot cieņu pret sevi, viņi iemācās cienīt citus, uzklausīt apkārtējo bērnu un pieaugušo viedokli.</a:t>
            </a:r>
          </a:p>
          <a:p>
            <a:pPr algn="ctr">
              <a:lnSpc>
                <a:spcPts val="4722"/>
              </a:lnSpc>
            </a:pPr>
            <a:endParaRPr lang="en-US" sz="4541" spc="77">
              <a:solidFill>
                <a:srgbClr val="364F2D"/>
              </a:solidFill>
              <a:latin typeface="Canva Sans"/>
              <a:ea typeface="Canva Sans"/>
              <a:cs typeface="Canva Sans"/>
              <a:sym typeface="Canv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374770" y="693659"/>
            <a:ext cx="13582371" cy="690445"/>
          </a:xfrm>
          <a:prstGeom prst="rect">
            <a:avLst/>
          </a:prstGeom>
        </p:spPr>
        <p:txBody>
          <a:bodyPr lIns="0" tIns="0" rIns="0" bIns="0" rtlCol="0" anchor="t">
            <a:spAutoFit/>
          </a:bodyPr>
          <a:lstStyle/>
          <a:p>
            <a:pPr algn="ctr">
              <a:lnSpc>
                <a:spcPts val="4722"/>
              </a:lnSpc>
            </a:pPr>
            <a:r>
              <a:rPr lang="lv-LV" sz="7200" b="1" spc="77" dirty="0">
                <a:solidFill>
                  <a:srgbClr val="364F2D"/>
                </a:solidFill>
                <a:latin typeface="Canva Sans"/>
                <a:ea typeface="Canva Sans"/>
                <a:cs typeface="Canva Sans"/>
                <a:sym typeface="Canva Sans"/>
              </a:rPr>
              <a:t>Skolotāja logopēda kabinets</a:t>
            </a:r>
            <a:endParaRPr lang="en-US" sz="7200" b="1" spc="77" dirty="0">
              <a:solidFill>
                <a:srgbClr val="364F2D"/>
              </a:solidFill>
              <a:latin typeface="Canva Sans"/>
              <a:ea typeface="Canva Sans"/>
              <a:cs typeface="Canva Sans"/>
              <a:sym typeface="Canva Sans"/>
            </a:endParaRPr>
          </a:p>
        </p:txBody>
      </p:sp>
      <p:pic>
        <p:nvPicPr>
          <p:cNvPr id="15" name="Attēls 6" descr="DSCN0502.JPG">
            <a:extLst>
              <a:ext uri="{FF2B5EF4-FFF2-40B4-BE49-F238E27FC236}">
                <a16:creationId xmlns:a16="http://schemas.microsoft.com/office/drawing/2014/main" id="{01314EC4-D8FB-4AC6-2688-811A7A3FA7A9}"/>
              </a:ext>
            </a:extLst>
          </p:cNvPr>
          <p:cNvPicPr>
            <a:picLocks noChangeAspect="1"/>
          </p:cNvPicPr>
          <p:nvPr/>
        </p:nvPicPr>
        <p:blipFill>
          <a:blip r:embed="rId15" cstate="print"/>
          <a:stretch>
            <a:fillRect/>
          </a:stretch>
        </p:blipFill>
        <p:spPr>
          <a:xfrm>
            <a:off x="889668" y="1409922"/>
            <a:ext cx="4671249" cy="3503437"/>
          </a:xfrm>
          <a:prstGeom prst="rect">
            <a:avLst/>
          </a:prstGeom>
        </p:spPr>
      </p:pic>
      <p:pic>
        <p:nvPicPr>
          <p:cNvPr id="16" name="Attēls 7" descr="DSCN0503.JPG">
            <a:extLst>
              <a:ext uri="{FF2B5EF4-FFF2-40B4-BE49-F238E27FC236}">
                <a16:creationId xmlns:a16="http://schemas.microsoft.com/office/drawing/2014/main" id="{927B5F24-A253-C109-3F00-9A9588B182D3}"/>
              </a:ext>
            </a:extLst>
          </p:cNvPr>
          <p:cNvPicPr>
            <a:picLocks noChangeAspect="1"/>
          </p:cNvPicPr>
          <p:nvPr/>
        </p:nvPicPr>
        <p:blipFill>
          <a:blip r:embed="rId16" cstate="print"/>
          <a:stretch>
            <a:fillRect/>
          </a:stretch>
        </p:blipFill>
        <p:spPr>
          <a:xfrm>
            <a:off x="6185361" y="1363496"/>
            <a:ext cx="4671248" cy="3503436"/>
          </a:xfrm>
          <a:prstGeom prst="rect">
            <a:avLst/>
          </a:prstGeom>
        </p:spPr>
      </p:pic>
      <p:pic>
        <p:nvPicPr>
          <p:cNvPr id="17" name="Attēls 4" descr="DSCN0496.JPG">
            <a:extLst>
              <a:ext uri="{FF2B5EF4-FFF2-40B4-BE49-F238E27FC236}">
                <a16:creationId xmlns:a16="http://schemas.microsoft.com/office/drawing/2014/main" id="{6E28E950-AAE3-C560-19EC-D207A2975CC4}"/>
              </a:ext>
            </a:extLst>
          </p:cNvPr>
          <p:cNvPicPr>
            <a:picLocks noChangeAspect="1"/>
          </p:cNvPicPr>
          <p:nvPr/>
        </p:nvPicPr>
        <p:blipFill>
          <a:blip r:embed="rId17" cstate="print"/>
          <a:stretch>
            <a:fillRect/>
          </a:stretch>
        </p:blipFill>
        <p:spPr>
          <a:xfrm>
            <a:off x="889668" y="5122891"/>
            <a:ext cx="4671249" cy="3503437"/>
          </a:xfrm>
          <a:prstGeom prst="rect">
            <a:avLst/>
          </a:prstGeom>
        </p:spPr>
      </p:pic>
      <p:pic>
        <p:nvPicPr>
          <p:cNvPr id="18" name="Attēls 5" descr="DSCN0498.JPG">
            <a:extLst>
              <a:ext uri="{FF2B5EF4-FFF2-40B4-BE49-F238E27FC236}">
                <a16:creationId xmlns:a16="http://schemas.microsoft.com/office/drawing/2014/main" id="{98E8A3A0-F4C4-EE26-1DDD-164C8074CF39}"/>
              </a:ext>
            </a:extLst>
          </p:cNvPr>
          <p:cNvPicPr>
            <a:picLocks noChangeAspect="1"/>
          </p:cNvPicPr>
          <p:nvPr/>
        </p:nvPicPr>
        <p:blipFill>
          <a:blip r:embed="rId18" cstate="print"/>
          <a:stretch>
            <a:fillRect/>
          </a:stretch>
        </p:blipFill>
        <p:spPr>
          <a:xfrm>
            <a:off x="11357687" y="1407339"/>
            <a:ext cx="4674693" cy="3506020"/>
          </a:xfrm>
          <a:prstGeom prst="rect">
            <a:avLst/>
          </a:prstGeom>
        </p:spPr>
      </p:pic>
      <p:pic>
        <p:nvPicPr>
          <p:cNvPr id="19" name="Attēls 8" descr="DSCN0504.JPG">
            <a:extLst>
              <a:ext uri="{FF2B5EF4-FFF2-40B4-BE49-F238E27FC236}">
                <a16:creationId xmlns:a16="http://schemas.microsoft.com/office/drawing/2014/main" id="{67C676A9-48F2-CFC3-272C-B0634C53CCA3}"/>
              </a:ext>
            </a:extLst>
          </p:cNvPr>
          <p:cNvPicPr>
            <a:picLocks noChangeAspect="1"/>
          </p:cNvPicPr>
          <p:nvPr/>
        </p:nvPicPr>
        <p:blipFill>
          <a:blip r:embed="rId19" cstate="print"/>
          <a:stretch>
            <a:fillRect/>
          </a:stretch>
        </p:blipFill>
        <p:spPr>
          <a:xfrm>
            <a:off x="6192677" y="5122891"/>
            <a:ext cx="4643771" cy="3482828"/>
          </a:xfrm>
          <a:prstGeom prst="rect">
            <a:avLst/>
          </a:prstGeom>
        </p:spPr>
      </p:pic>
      <p:pic>
        <p:nvPicPr>
          <p:cNvPr id="20" name="Attēls 9" descr="DSCN0510.JPG">
            <a:extLst>
              <a:ext uri="{FF2B5EF4-FFF2-40B4-BE49-F238E27FC236}">
                <a16:creationId xmlns:a16="http://schemas.microsoft.com/office/drawing/2014/main" id="{3F5FBAA9-BF5F-C372-F8BD-53EEBCE0B8BC}"/>
              </a:ext>
            </a:extLst>
          </p:cNvPr>
          <p:cNvPicPr>
            <a:picLocks noChangeAspect="1"/>
          </p:cNvPicPr>
          <p:nvPr/>
        </p:nvPicPr>
        <p:blipFill>
          <a:blip r:embed="rId20" cstate="print"/>
          <a:stretch>
            <a:fillRect/>
          </a:stretch>
        </p:blipFill>
        <p:spPr>
          <a:xfrm>
            <a:off x="11354384" y="5143499"/>
            <a:ext cx="4674692" cy="3506019"/>
          </a:xfrm>
          <a:prstGeom prst="rect">
            <a:avLst/>
          </a:prstGeom>
        </p:spPr>
      </p:pic>
    </p:spTree>
    <p:extLst>
      <p:ext uri="{BB962C8B-B14F-4D97-AF65-F5344CB8AC3E}">
        <p14:creationId xmlns:p14="http://schemas.microsoft.com/office/powerpoint/2010/main" val="497201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11" name="Group 11"/>
          <p:cNvGrpSpPr/>
          <p:nvPr/>
        </p:nvGrpSpPr>
        <p:grpSpPr>
          <a:xfrm>
            <a:off x="1748845" y="1405601"/>
            <a:ext cx="3737899" cy="37378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16666" b="-16666"/>
              </a:stretch>
            </a:blipFill>
          </p:spPr>
        </p:sp>
      </p:grpSp>
      <p:grpSp>
        <p:nvGrpSpPr>
          <p:cNvPr id="13" name="Group 13"/>
          <p:cNvGrpSpPr/>
          <p:nvPr/>
        </p:nvGrpSpPr>
        <p:grpSpPr>
          <a:xfrm>
            <a:off x="1833956" y="5993033"/>
            <a:ext cx="3567677" cy="356767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33333"/>
              </a:stretch>
            </a:blipFill>
          </p:spPr>
        </p:sp>
      </p:grpSp>
      <p:grpSp>
        <p:nvGrpSpPr>
          <p:cNvPr id="15" name="Group 15"/>
          <p:cNvGrpSpPr/>
          <p:nvPr/>
        </p:nvGrpSpPr>
        <p:grpSpPr>
          <a:xfrm>
            <a:off x="4873943" y="3843919"/>
            <a:ext cx="3567677" cy="356767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t="-377" b="-377"/>
              </a:stretch>
            </a:blipFill>
          </p:spPr>
        </p:sp>
      </p:grpSp>
      <p:sp>
        <p:nvSpPr>
          <p:cNvPr id="17" name="Freeform 17"/>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7"/>
            <a:stretch>
              <a:fillRect/>
            </a:stretch>
          </a:blipFill>
        </p:spPr>
      </p:sp>
      <p:sp>
        <p:nvSpPr>
          <p:cNvPr id="20" name="TextBox 20"/>
          <p:cNvSpPr txBox="1"/>
          <p:nvPr/>
        </p:nvSpPr>
        <p:spPr>
          <a:xfrm>
            <a:off x="6379969" y="884939"/>
            <a:ext cx="8874040" cy="2060618"/>
          </a:xfrm>
          <a:prstGeom prst="rect">
            <a:avLst/>
          </a:prstGeom>
        </p:spPr>
        <p:txBody>
          <a:bodyPr lIns="0" tIns="0" rIns="0" bIns="0" rtlCol="0" anchor="t">
            <a:spAutoFit/>
          </a:bodyPr>
          <a:lstStyle/>
          <a:p>
            <a:pPr algn="ctr">
              <a:lnSpc>
                <a:spcPts val="5141"/>
              </a:lnSpc>
            </a:pPr>
            <a:r>
              <a:rPr lang="en-US" sz="5842" b="1" spc="99">
                <a:solidFill>
                  <a:srgbClr val="364F2D"/>
                </a:solidFill>
                <a:latin typeface="Poppins Bold"/>
                <a:ea typeface="Poppins Bold"/>
                <a:cs typeface="Poppins Bold"/>
                <a:sym typeface="Poppins Bold"/>
              </a:rPr>
              <a:t>Priekuļu pirmsskolas izglītības iestāde "Mežmaliņa"</a:t>
            </a:r>
          </a:p>
        </p:txBody>
      </p:sp>
      <p:sp>
        <p:nvSpPr>
          <p:cNvPr id="21" name="TextBox 21"/>
          <p:cNvSpPr txBox="1"/>
          <p:nvPr/>
        </p:nvSpPr>
        <p:spPr>
          <a:xfrm>
            <a:off x="7940203" y="3751201"/>
            <a:ext cx="10733838" cy="3379470"/>
          </a:xfrm>
          <a:prstGeom prst="rect">
            <a:avLst/>
          </a:prstGeom>
        </p:spPr>
        <p:txBody>
          <a:bodyPr lIns="0" tIns="0" rIns="0" bIns="0" rtlCol="0" anchor="t">
            <a:spAutoFit/>
          </a:bodyPr>
          <a:lstStyle/>
          <a:p>
            <a:pPr algn="ctr">
              <a:lnSpc>
                <a:spcPts val="7279"/>
              </a:lnSpc>
            </a:pPr>
            <a:r>
              <a:rPr lang="en-US" sz="5199" b="1">
                <a:solidFill>
                  <a:srgbClr val="000000"/>
                </a:solidFill>
                <a:latin typeface="Canva Sans Bold"/>
                <a:ea typeface="Canva Sans Bold"/>
                <a:cs typeface="Canva Sans Bold"/>
                <a:sym typeface="Canva Sans Bold"/>
              </a:rPr>
              <a:t>144 izglītojamie, 7 grupas:</a:t>
            </a:r>
          </a:p>
          <a:p>
            <a:pPr marL="1014732" lvl="1" indent="-507366" algn="l">
              <a:lnSpc>
                <a:spcPts val="6580"/>
              </a:lnSpc>
              <a:buFont typeface="Arial"/>
              <a:buChar char="•"/>
            </a:pPr>
            <a:r>
              <a:rPr lang="en-US" sz="4700">
                <a:solidFill>
                  <a:srgbClr val="000000"/>
                </a:solidFill>
                <a:latin typeface="Canva Sans"/>
                <a:ea typeface="Canva Sans"/>
                <a:cs typeface="Canva Sans"/>
                <a:sym typeface="Canva Sans"/>
              </a:rPr>
              <a:t>Vispārējā programma - 106</a:t>
            </a:r>
          </a:p>
          <a:p>
            <a:pPr marL="1014732" lvl="1" indent="-507366" algn="l">
              <a:lnSpc>
                <a:spcPts val="6580"/>
              </a:lnSpc>
              <a:buFont typeface="Arial"/>
              <a:buChar char="•"/>
            </a:pPr>
            <a:r>
              <a:rPr lang="en-US" sz="4700">
                <a:solidFill>
                  <a:srgbClr val="000000"/>
                </a:solidFill>
                <a:latin typeface="Canva Sans"/>
                <a:ea typeface="Canva Sans"/>
                <a:cs typeface="Canva Sans"/>
                <a:sym typeface="Canva Sans"/>
              </a:rPr>
              <a:t>Valodas traucējumi - 34</a:t>
            </a:r>
          </a:p>
          <a:p>
            <a:pPr marL="1014732" lvl="1" indent="-507366" algn="l">
              <a:lnSpc>
                <a:spcPts val="6580"/>
              </a:lnSpc>
              <a:buFont typeface="Arial"/>
              <a:buChar char="•"/>
            </a:pPr>
            <a:r>
              <a:rPr lang="en-US" sz="4700">
                <a:solidFill>
                  <a:srgbClr val="000000"/>
                </a:solidFill>
                <a:latin typeface="Canva Sans"/>
                <a:ea typeface="Canva Sans"/>
                <a:cs typeface="Canva Sans"/>
                <a:sym typeface="Canva Sans"/>
              </a:rPr>
              <a:t>Jaukti attīstības traucējumi - 4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359592" y="-3380657"/>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1567170" y="419948"/>
            <a:ext cx="14293751" cy="1287145"/>
          </a:xfrm>
          <a:prstGeom prst="rect">
            <a:avLst/>
          </a:prstGeom>
        </p:spPr>
        <p:txBody>
          <a:bodyPr lIns="0" tIns="0" rIns="0" bIns="0" rtlCol="0" anchor="t">
            <a:spAutoFit/>
          </a:bodyPr>
          <a:lstStyle/>
          <a:p>
            <a:pPr algn="ctr">
              <a:lnSpc>
                <a:spcPts val="5179"/>
              </a:lnSpc>
              <a:spcBef>
                <a:spcPct val="0"/>
              </a:spcBef>
            </a:pPr>
            <a:r>
              <a:rPr lang="en-US" sz="3699" b="1">
                <a:solidFill>
                  <a:srgbClr val="364F2D"/>
                </a:solidFill>
                <a:latin typeface="Canva Sans Bold"/>
                <a:ea typeface="Canva Sans Bold"/>
                <a:cs typeface="Canva Sans Bold"/>
                <a:sym typeface="Canva Sans Bold"/>
              </a:rPr>
              <a:t>Mēs atvieglojam bērnam mācīšanos, nevis maz no viņa prasot, </a:t>
            </a:r>
          </a:p>
          <a:p>
            <a:pPr algn="ctr">
              <a:lnSpc>
                <a:spcPts val="5179"/>
              </a:lnSpc>
              <a:spcBef>
                <a:spcPct val="0"/>
              </a:spcBef>
            </a:pPr>
            <a:r>
              <a:rPr lang="en-US" sz="3699" b="1">
                <a:solidFill>
                  <a:srgbClr val="364F2D"/>
                </a:solidFill>
                <a:latin typeface="Canva Sans Bold"/>
                <a:ea typeface="Canva Sans Bold"/>
                <a:cs typeface="Canva Sans Bold"/>
                <a:sym typeface="Canva Sans Bold"/>
              </a:rPr>
              <a:t> bet gan dodot interesantus uzdevumus.</a:t>
            </a:r>
          </a:p>
        </p:txBody>
      </p:sp>
      <p:sp>
        <p:nvSpPr>
          <p:cNvPr id="15" name="TextBox 15"/>
          <p:cNvSpPr txBox="1"/>
          <p:nvPr/>
        </p:nvSpPr>
        <p:spPr>
          <a:xfrm>
            <a:off x="1858998" y="2273697"/>
            <a:ext cx="6855047" cy="6697891"/>
          </a:xfrm>
          <a:prstGeom prst="rect">
            <a:avLst/>
          </a:prstGeom>
        </p:spPr>
        <p:txBody>
          <a:bodyPr lIns="0" tIns="0" rIns="0" bIns="0" rtlCol="0" anchor="t">
            <a:spAutoFit/>
          </a:bodyPr>
          <a:lstStyle/>
          <a:p>
            <a:pPr algn="ctr">
              <a:lnSpc>
                <a:spcPts val="3574"/>
              </a:lnSpc>
              <a:spcBef>
                <a:spcPct val="0"/>
              </a:spcBef>
            </a:pPr>
            <a:r>
              <a:rPr lang="en-US" sz="2553" b="1">
                <a:solidFill>
                  <a:srgbClr val="364F2D"/>
                </a:solidFill>
                <a:latin typeface="Canva Sans Bold"/>
                <a:ea typeface="Canva Sans Bold"/>
                <a:cs typeface="Canva Sans Bold"/>
                <a:sym typeface="Canva Sans Bold"/>
              </a:rPr>
              <a:t>Ikdienā veicu šādu korekcijas darbu:</a:t>
            </a:r>
          </a:p>
          <a:p>
            <a:pPr marL="551301" lvl="1" indent="-275651" algn="l">
              <a:lnSpc>
                <a:spcPts val="3574"/>
              </a:lnSpc>
              <a:buFont typeface="Arial"/>
              <a:buChar char="•"/>
            </a:pPr>
            <a:r>
              <a:rPr lang="en-US" sz="2553">
                <a:solidFill>
                  <a:srgbClr val="364F2D"/>
                </a:solidFill>
                <a:latin typeface="Canva Sans"/>
                <a:ea typeface="Canva Sans"/>
                <a:cs typeface="Canva Sans"/>
                <a:sym typeface="Canva Sans"/>
              </a:rPr>
              <a:t>veicu artikulācijas vingrinājumus pareizai skaņu izrunai;</a:t>
            </a:r>
          </a:p>
          <a:p>
            <a:pPr marL="551301" lvl="1" indent="-275651" algn="l">
              <a:lnSpc>
                <a:spcPts val="3574"/>
              </a:lnSpc>
              <a:buFont typeface="Arial"/>
              <a:buChar char="•"/>
            </a:pPr>
            <a:r>
              <a:rPr lang="en-US" sz="2553">
                <a:solidFill>
                  <a:srgbClr val="364F2D"/>
                </a:solidFill>
                <a:latin typeface="Canva Sans"/>
                <a:ea typeface="Canva Sans"/>
                <a:cs typeface="Canva Sans"/>
                <a:sym typeface="Canva Sans"/>
              </a:rPr>
              <a:t>vingrinu fonemātisko uztveri un dzirdes attīstību;</a:t>
            </a:r>
          </a:p>
          <a:p>
            <a:pPr marL="551301" lvl="1" indent="-275651" algn="l">
              <a:lnSpc>
                <a:spcPts val="3574"/>
              </a:lnSpc>
              <a:spcBef>
                <a:spcPct val="0"/>
              </a:spcBef>
              <a:buFont typeface="Arial"/>
              <a:buChar char="•"/>
            </a:pPr>
            <a:r>
              <a:rPr lang="en-US" sz="2553">
                <a:solidFill>
                  <a:srgbClr val="364F2D"/>
                </a:solidFill>
                <a:latin typeface="Canva Sans"/>
                <a:ea typeface="Canva Sans"/>
                <a:cs typeface="Canva Sans"/>
                <a:sym typeface="Canva Sans"/>
              </a:rPr>
              <a:t>mācu skaņu izrunu, to automatizēšanu un diferencēšanu;</a:t>
            </a:r>
          </a:p>
          <a:p>
            <a:pPr marL="551301" lvl="1" indent="-275651" algn="l">
              <a:lnSpc>
                <a:spcPts val="3574"/>
              </a:lnSpc>
              <a:spcBef>
                <a:spcPct val="0"/>
              </a:spcBef>
              <a:buFont typeface="Arial"/>
              <a:buChar char="•"/>
            </a:pPr>
            <a:r>
              <a:rPr lang="en-US" sz="2553">
                <a:solidFill>
                  <a:srgbClr val="364F2D"/>
                </a:solidFill>
                <a:latin typeface="Canva Sans"/>
                <a:ea typeface="Canva Sans"/>
                <a:cs typeface="Canva Sans"/>
                <a:sym typeface="Canva Sans"/>
              </a:rPr>
              <a:t>paplašinu pasīvo un aktīvo vārdu krājumu;</a:t>
            </a:r>
          </a:p>
          <a:p>
            <a:pPr marL="551301" lvl="1" indent="-275651" algn="l">
              <a:lnSpc>
                <a:spcPts val="3574"/>
              </a:lnSpc>
              <a:spcBef>
                <a:spcPct val="0"/>
              </a:spcBef>
              <a:buFont typeface="Arial"/>
              <a:buChar char="•"/>
            </a:pPr>
            <a:r>
              <a:rPr lang="en-US" sz="2553">
                <a:solidFill>
                  <a:srgbClr val="364F2D"/>
                </a:solidFill>
                <a:latin typeface="Canva Sans"/>
                <a:ea typeface="Canva Sans"/>
                <a:cs typeface="Canva Sans"/>
                <a:sym typeface="Canva Sans"/>
              </a:rPr>
              <a:t>aktivizēju bērnu runu visos darbības veidos;</a:t>
            </a:r>
          </a:p>
          <a:p>
            <a:pPr marL="551301" lvl="1" indent="-275651" algn="l">
              <a:lnSpc>
                <a:spcPts val="3574"/>
              </a:lnSpc>
              <a:spcBef>
                <a:spcPct val="0"/>
              </a:spcBef>
              <a:buFont typeface="Arial"/>
              <a:buChar char="•"/>
            </a:pPr>
            <a:r>
              <a:rPr lang="en-US" sz="2553">
                <a:solidFill>
                  <a:srgbClr val="364F2D"/>
                </a:solidFill>
                <a:latin typeface="Canva Sans"/>
                <a:ea typeface="Canva Sans"/>
                <a:cs typeface="Canva Sans"/>
                <a:sym typeface="Canva Sans"/>
              </a:rPr>
              <a:t>laboju un veidoju valodas gramatiskās formas;</a:t>
            </a:r>
          </a:p>
          <a:p>
            <a:pPr marL="551301" lvl="1" indent="-275651" algn="l">
              <a:lnSpc>
                <a:spcPts val="3574"/>
              </a:lnSpc>
              <a:spcBef>
                <a:spcPct val="0"/>
              </a:spcBef>
              <a:buFont typeface="Arial"/>
              <a:buChar char="•"/>
            </a:pPr>
            <a:r>
              <a:rPr lang="en-US" sz="2553">
                <a:solidFill>
                  <a:srgbClr val="364F2D"/>
                </a:solidFill>
                <a:latin typeface="Canva Sans"/>
                <a:ea typeface="Canva Sans"/>
                <a:cs typeface="Canva Sans"/>
                <a:sym typeface="Canva Sans"/>
              </a:rPr>
              <a:t>attīstu frāzi, saistīto runu un stāstītprasmi.</a:t>
            </a:r>
          </a:p>
        </p:txBody>
      </p:sp>
      <p:sp>
        <p:nvSpPr>
          <p:cNvPr id="16" name="TextBox 16"/>
          <p:cNvSpPr txBox="1"/>
          <p:nvPr/>
        </p:nvSpPr>
        <p:spPr>
          <a:xfrm>
            <a:off x="8945997" y="2264172"/>
            <a:ext cx="6914923" cy="6546943"/>
          </a:xfrm>
          <a:prstGeom prst="rect">
            <a:avLst/>
          </a:prstGeom>
        </p:spPr>
        <p:txBody>
          <a:bodyPr lIns="0" tIns="0" rIns="0" bIns="0" rtlCol="0" anchor="t">
            <a:spAutoFit/>
          </a:bodyPr>
          <a:lstStyle/>
          <a:p>
            <a:pPr algn="ctr">
              <a:lnSpc>
                <a:spcPts val="4019"/>
              </a:lnSpc>
              <a:spcBef>
                <a:spcPct val="0"/>
              </a:spcBef>
            </a:pPr>
            <a:r>
              <a:rPr lang="en-US" sz="2871" b="1">
                <a:solidFill>
                  <a:srgbClr val="364F2D"/>
                </a:solidFill>
                <a:latin typeface="Canva Sans Bold"/>
                <a:ea typeface="Canva Sans Bold"/>
                <a:cs typeface="Canva Sans Bold"/>
                <a:sym typeface="Canva Sans Bold"/>
              </a:rPr>
              <a:t>Darbojoties praktiski, bērni papildus</a:t>
            </a:r>
          </a:p>
          <a:p>
            <a:pPr marL="619922" lvl="1" indent="-309961" algn="l">
              <a:lnSpc>
                <a:spcPts val="4019"/>
              </a:lnSpc>
              <a:buFont typeface="Arial"/>
              <a:buChar char="•"/>
            </a:pPr>
            <a:r>
              <a:rPr lang="en-US" sz="2871">
                <a:solidFill>
                  <a:srgbClr val="364F2D"/>
                </a:solidFill>
                <a:latin typeface="Canva Sans"/>
                <a:ea typeface="Canva Sans"/>
                <a:cs typeface="Canva Sans"/>
                <a:sym typeface="Canva Sans"/>
              </a:rPr>
              <a:t>attīsta kustību koordināciju un kontroli;</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trenē rakstīšanā iesaistītos pirkstus;</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apgūst virzienu no kreisās puses uz labo;</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attīsta redzes – rokas koordināciju;</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mācās organizēt savu darbiņu;</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iegūst motivāciju;</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koncentrējas darbam;</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kļūst aktīvi;</a:t>
            </a:r>
          </a:p>
          <a:p>
            <a:pPr marL="619922" lvl="1" indent="-309961" algn="l">
              <a:lnSpc>
                <a:spcPts val="4019"/>
              </a:lnSpc>
              <a:spcBef>
                <a:spcPct val="0"/>
              </a:spcBef>
              <a:buFont typeface="Arial"/>
              <a:buChar char="•"/>
            </a:pPr>
            <a:r>
              <a:rPr lang="en-US" sz="2871">
                <a:solidFill>
                  <a:srgbClr val="364F2D"/>
                </a:solidFill>
                <a:latin typeface="Canva Sans"/>
                <a:ea typeface="Canva Sans"/>
                <a:cs typeface="Canva Sans"/>
                <a:sym typeface="Canva Sans"/>
              </a:rPr>
              <a:t>apzinās, ka paši spēj padarīt uzdevumu līdz galam.</a:t>
            </a:r>
          </a:p>
        </p:txBody>
      </p:sp>
      <p:sp>
        <p:nvSpPr>
          <p:cNvPr id="17" name="TextBox 17"/>
          <p:cNvSpPr txBox="1"/>
          <p:nvPr/>
        </p:nvSpPr>
        <p:spPr>
          <a:xfrm>
            <a:off x="1567170" y="9214106"/>
            <a:ext cx="15925949" cy="497840"/>
          </a:xfrm>
          <a:prstGeom prst="rect">
            <a:avLst/>
          </a:prstGeom>
        </p:spPr>
        <p:txBody>
          <a:bodyPr lIns="0" tIns="0" rIns="0" bIns="0" rtlCol="0" anchor="t">
            <a:spAutoFit/>
          </a:bodyPr>
          <a:lstStyle/>
          <a:p>
            <a:pPr algn="ctr">
              <a:lnSpc>
                <a:spcPts val="4060"/>
              </a:lnSpc>
              <a:spcBef>
                <a:spcPct val="0"/>
              </a:spcBef>
            </a:pPr>
            <a:r>
              <a:rPr lang="en-US" sz="2900" b="1">
                <a:solidFill>
                  <a:srgbClr val="364F2D"/>
                </a:solidFill>
                <a:latin typeface="Canva Sans Bold"/>
                <a:ea typeface="Canva Sans Bold"/>
                <a:cs typeface="Canva Sans Bold"/>
                <a:sym typeface="Canva Sans Bold"/>
              </a:rPr>
              <a:t>Lai šis darbs izdotos pēc iespējas veiksmīgāk – izmantoju dažādus didaktiskos materiālus.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48319" y="-115129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6796346" y="1797334"/>
            <a:ext cx="2094517" cy="3756982"/>
          </a:xfrm>
          <a:custGeom>
            <a:avLst/>
            <a:gdLst/>
            <a:ahLst/>
            <a:cxnLst/>
            <a:rect l="l" t="t" r="r" b="b"/>
            <a:pathLst>
              <a:path w="2094517" h="3756982">
                <a:moveTo>
                  <a:pt x="0" y="0"/>
                </a:moveTo>
                <a:lnTo>
                  <a:pt x="2094518" y="0"/>
                </a:lnTo>
                <a:lnTo>
                  <a:pt x="2094518"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1172018" y="1038225"/>
            <a:ext cx="15692805" cy="8804125"/>
          </a:xfrm>
          <a:prstGeom prst="rect">
            <a:avLst/>
          </a:prstGeom>
        </p:spPr>
        <p:txBody>
          <a:bodyPr lIns="0" tIns="0" rIns="0" bIns="0" rtlCol="0" anchor="t">
            <a:spAutoFit/>
          </a:bodyPr>
          <a:lstStyle/>
          <a:p>
            <a:pPr algn="ctr">
              <a:lnSpc>
                <a:spcPts val="5830"/>
              </a:lnSpc>
            </a:pPr>
            <a:r>
              <a:rPr lang="en-US" sz="4941" spc="83">
                <a:solidFill>
                  <a:srgbClr val="364F2D"/>
                </a:solidFill>
                <a:latin typeface="Canva Sans"/>
                <a:ea typeface="Canva Sans"/>
                <a:cs typeface="Canva Sans"/>
                <a:sym typeface="Canva Sans"/>
              </a:rPr>
              <a:t>Didaktisko materiālu izmantošanas pamatā ir princips: no materiālā, aptaustāmā uz abstrakto – simbolisko. Darbojoties ar tiem, tiek paplašināts bērna vārdu krājums, attīstīta fonemātiskā dzirde, stāstītprasme, un veidojas līdzskaņu salīdzināšanas un diferencēšanas prasme.</a:t>
            </a:r>
          </a:p>
          <a:p>
            <a:pPr algn="ctr">
              <a:lnSpc>
                <a:spcPts val="5830"/>
              </a:lnSpc>
            </a:pPr>
            <a:r>
              <a:rPr lang="en-US" sz="4941" spc="83">
                <a:solidFill>
                  <a:srgbClr val="364F2D"/>
                </a:solidFill>
                <a:latin typeface="Canva Sans"/>
                <a:ea typeface="Canva Sans"/>
                <a:cs typeface="Canva Sans"/>
                <a:sym typeface="Canva Sans"/>
              </a:rPr>
              <a:t> Bērns apgūst veselus vārdus un intuitīvi lasa. To nodrošina iespēja salīdzināt vārda vizuālo attēlu ar tā skanējumu un rakstību.</a:t>
            </a:r>
          </a:p>
          <a:p>
            <a:pPr algn="ctr">
              <a:lnSpc>
                <a:spcPts val="5830"/>
              </a:lnSpc>
            </a:pPr>
            <a:r>
              <a:rPr lang="en-US" sz="4941" spc="83">
                <a:solidFill>
                  <a:srgbClr val="364F2D"/>
                </a:solidFill>
                <a:latin typeface="Canva Sans"/>
                <a:ea typeface="Canva Sans"/>
                <a:cs typeface="Canva Sans"/>
                <a:sym typeface="Canva Sans"/>
              </a:rPr>
              <a:t> Veicot uzdevumus bērni veido pašpārbaudes prasmi un tādējādi pārliecinās par veiktā pareizību.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2545835" y="-2664066"/>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Freeform 14"/>
          <p:cNvSpPr/>
          <p:nvPr/>
        </p:nvSpPr>
        <p:spPr>
          <a:xfrm>
            <a:off x="3474281" y="2073291"/>
            <a:ext cx="7627539" cy="4428893"/>
          </a:xfrm>
          <a:custGeom>
            <a:avLst/>
            <a:gdLst/>
            <a:ahLst/>
            <a:cxnLst/>
            <a:rect l="l" t="t" r="r" b="b"/>
            <a:pathLst>
              <a:path w="7627539" h="4428893">
                <a:moveTo>
                  <a:pt x="0" y="0"/>
                </a:moveTo>
                <a:lnTo>
                  <a:pt x="7627538" y="0"/>
                </a:lnTo>
                <a:lnTo>
                  <a:pt x="7627538" y="4428894"/>
                </a:lnTo>
                <a:lnTo>
                  <a:pt x="0" y="4428894"/>
                </a:lnTo>
                <a:lnTo>
                  <a:pt x="0" y="0"/>
                </a:lnTo>
                <a:close/>
              </a:path>
            </a:pathLst>
          </a:custGeom>
          <a:blipFill>
            <a:blip r:embed="rId15"/>
            <a:stretch>
              <a:fillRect/>
            </a:stretch>
          </a:blipFill>
        </p:spPr>
      </p:sp>
      <p:sp>
        <p:nvSpPr>
          <p:cNvPr id="15" name="Freeform 15"/>
          <p:cNvSpPr/>
          <p:nvPr/>
        </p:nvSpPr>
        <p:spPr>
          <a:xfrm>
            <a:off x="3820325" y="6930810"/>
            <a:ext cx="3276943" cy="2665033"/>
          </a:xfrm>
          <a:custGeom>
            <a:avLst/>
            <a:gdLst/>
            <a:ahLst/>
            <a:cxnLst/>
            <a:rect l="l" t="t" r="r" b="b"/>
            <a:pathLst>
              <a:path w="3276943" h="2665033">
                <a:moveTo>
                  <a:pt x="0" y="0"/>
                </a:moveTo>
                <a:lnTo>
                  <a:pt x="3276944" y="0"/>
                </a:lnTo>
                <a:lnTo>
                  <a:pt x="3276944" y="2665032"/>
                </a:lnTo>
                <a:lnTo>
                  <a:pt x="0" y="2665032"/>
                </a:lnTo>
                <a:lnTo>
                  <a:pt x="0" y="0"/>
                </a:lnTo>
                <a:close/>
              </a:path>
            </a:pathLst>
          </a:custGeom>
          <a:blipFill>
            <a:blip r:embed="rId16"/>
            <a:stretch>
              <a:fillRect/>
            </a:stretch>
          </a:blipFill>
        </p:spPr>
      </p:sp>
      <p:sp>
        <p:nvSpPr>
          <p:cNvPr id="16" name="Freeform 16"/>
          <p:cNvSpPr/>
          <p:nvPr/>
        </p:nvSpPr>
        <p:spPr>
          <a:xfrm>
            <a:off x="7711374" y="6732649"/>
            <a:ext cx="2658609" cy="2979297"/>
          </a:xfrm>
          <a:custGeom>
            <a:avLst/>
            <a:gdLst/>
            <a:ahLst/>
            <a:cxnLst/>
            <a:rect l="l" t="t" r="r" b="b"/>
            <a:pathLst>
              <a:path w="2658609" h="2979297">
                <a:moveTo>
                  <a:pt x="0" y="0"/>
                </a:moveTo>
                <a:lnTo>
                  <a:pt x="2658609" y="0"/>
                </a:lnTo>
                <a:lnTo>
                  <a:pt x="2658609" y="2979297"/>
                </a:lnTo>
                <a:lnTo>
                  <a:pt x="0" y="2979297"/>
                </a:lnTo>
                <a:lnTo>
                  <a:pt x="0" y="0"/>
                </a:lnTo>
                <a:close/>
              </a:path>
            </a:pathLst>
          </a:custGeom>
          <a:blipFill>
            <a:blip r:embed="rId17"/>
            <a:stretch>
              <a:fillRect/>
            </a:stretch>
          </a:blipFill>
        </p:spPr>
      </p:sp>
      <p:sp>
        <p:nvSpPr>
          <p:cNvPr id="17" name="TextBox 17"/>
          <p:cNvSpPr txBox="1"/>
          <p:nvPr/>
        </p:nvSpPr>
        <p:spPr>
          <a:xfrm>
            <a:off x="2721788" y="952500"/>
            <a:ext cx="13174563" cy="695961"/>
          </a:xfrm>
          <a:prstGeom prst="rect">
            <a:avLst/>
          </a:prstGeom>
        </p:spPr>
        <p:txBody>
          <a:bodyPr lIns="0" tIns="0" rIns="0" bIns="0" rtlCol="0" anchor="t">
            <a:spAutoFit/>
          </a:bodyPr>
          <a:lstStyle/>
          <a:p>
            <a:pPr algn="ctr">
              <a:lnSpc>
                <a:spcPts val="5739"/>
              </a:lnSpc>
              <a:spcBef>
                <a:spcPct val="0"/>
              </a:spcBef>
            </a:pPr>
            <a:r>
              <a:rPr lang="en-US" sz="4099" b="1">
                <a:solidFill>
                  <a:srgbClr val="364F2D"/>
                </a:solidFill>
                <a:latin typeface="Canva Sans Bold"/>
                <a:ea typeface="Canva Sans Bold"/>
                <a:cs typeface="Canva Sans Bold"/>
                <a:sym typeface="Canva Sans Bold"/>
              </a:rPr>
              <a:t>Didaktiskie materiāli – miofunkcionālie vingrinājumi</a:t>
            </a:r>
          </a:p>
        </p:txBody>
      </p:sp>
      <p:sp>
        <p:nvSpPr>
          <p:cNvPr id="18" name="TextBox 18"/>
          <p:cNvSpPr txBox="1"/>
          <p:nvPr/>
        </p:nvSpPr>
        <p:spPr>
          <a:xfrm>
            <a:off x="10984089" y="3279950"/>
            <a:ext cx="6111076" cy="3916045"/>
          </a:xfrm>
          <a:prstGeom prst="rect">
            <a:avLst/>
          </a:prstGeom>
        </p:spPr>
        <p:txBody>
          <a:bodyPr lIns="0" tIns="0" rIns="0" bIns="0" rtlCol="0" anchor="t">
            <a:spAutoFit/>
          </a:bodyPr>
          <a:lstStyle/>
          <a:p>
            <a:pPr algn="ctr">
              <a:lnSpc>
                <a:spcPts val="5179"/>
              </a:lnSpc>
              <a:spcBef>
                <a:spcPct val="0"/>
              </a:spcBef>
            </a:pPr>
            <a:r>
              <a:rPr lang="en-US" sz="3699">
                <a:solidFill>
                  <a:srgbClr val="364F2D"/>
                </a:solidFill>
                <a:latin typeface="Canva Sans"/>
                <a:ea typeface="Canva Sans"/>
                <a:cs typeface="Canva Sans"/>
                <a:sym typeface="Canva Sans"/>
              </a:rPr>
              <a:t>Ikdienā kā palīgu </a:t>
            </a:r>
          </a:p>
          <a:p>
            <a:pPr algn="ctr">
              <a:lnSpc>
                <a:spcPts val="5179"/>
              </a:lnSpc>
              <a:spcBef>
                <a:spcPct val="0"/>
              </a:spcBef>
            </a:pPr>
            <a:r>
              <a:rPr lang="en-US" sz="3699">
                <a:solidFill>
                  <a:srgbClr val="364F2D"/>
                </a:solidFill>
                <a:latin typeface="Canva Sans"/>
                <a:ea typeface="Canva Sans"/>
                <a:cs typeface="Canva Sans"/>
                <a:sym typeface="Canva Sans"/>
              </a:rPr>
              <a:t>artikulācijas vingrinājumu veikšanai </a:t>
            </a:r>
          </a:p>
          <a:p>
            <a:pPr algn="ctr">
              <a:lnSpc>
                <a:spcPts val="5179"/>
              </a:lnSpc>
              <a:spcBef>
                <a:spcPct val="0"/>
              </a:spcBef>
            </a:pPr>
            <a:r>
              <a:rPr lang="en-US" sz="3699">
                <a:solidFill>
                  <a:srgbClr val="364F2D"/>
                </a:solidFill>
                <a:latin typeface="Canva Sans"/>
                <a:ea typeface="Canva Sans"/>
                <a:cs typeface="Canva Sans"/>
                <a:sym typeface="Canva Sans"/>
              </a:rPr>
              <a:t>izmantoju Jeļenas Pērkones </a:t>
            </a:r>
          </a:p>
          <a:p>
            <a:pPr algn="ctr">
              <a:lnSpc>
                <a:spcPts val="5179"/>
              </a:lnSpc>
              <a:spcBef>
                <a:spcPct val="0"/>
              </a:spcBef>
            </a:pPr>
            <a:r>
              <a:rPr lang="en-US" sz="3699">
                <a:solidFill>
                  <a:srgbClr val="364F2D"/>
                </a:solidFill>
                <a:latin typeface="Canva Sans"/>
                <a:ea typeface="Canva Sans"/>
                <a:cs typeface="Canva Sans"/>
                <a:sym typeface="Canva Sans"/>
              </a:rPr>
              <a:t>Youtube kanālu «Valodiņa»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42FC-2808-B0BB-74A8-32AFD1F21310}"/>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FE75D780-7458-D448-3AF0-0B89EA8B5465}"/>
              </a:ext>
            </a:extLst>
          </p:cNvPr>
          <p:cNvSpPr>
            <a:spLocks noGrp="1"/>
          </p:cNvSpPr>
          <p:nvPr>
            <p:ph type="title"/>
          </p:nvPr>
        </p:nvSpPr>
        <p:spPr>
          <a:xfrm>
            <a:off x="2286000" y="0"/>
            <a:ext cx="12258600" cy="1579104"/>
          </a:xfrm>
        </p:spPr>
        <p:txBody>
          <a:bodyPr>
            <a:noAutofit/>
          </a:bodyPr>
          <a:lstStyle/>
          <a:p>
            <a:pPr marL="514350" indent="-514350">
              <a:lnSpc>
                <a:spcPct val="150000"/>
              </a:lnSpc>
              <a:spcBef>
                <a:spcPct val="20000"/>
              </a:spcBef>
              <a:defRPr/>
            </a:pPr>
            <a:r>
              <a:rPr lang="lv-LV" sz="3600" b="1" dirty="0">
                <a:latin typeface="Segoe UI Light" pitchFamily="34" charset="0"/>
              </a:rPr>
              <a:t>Didaktiskie materiāli – elpošanas vingrinājumi</a:t>
            </a:r>
          </a:p>
        </p:txBody>
      </p:sp>
      <p:sp>
        <p:nvSpPr>
          <p:cNvPr id="15" name="TextBox 14">
            <a:extLst>
              <a:ext uri="{FF2B5EF4-FFF2-40B4-BE49-F238E27FC236}">
                <a16:creationId xmlns:a16="http://schemas.microsoft.com/office/drawing/2014/main" id="{F564B609-878B-7910-05EA-A4BDBE8B5328}"/>
              </a:ext>
            </a:extLst>
          </p:cNvPr>
          <p:cNvSpPr txBox="1"/>
          <p:nvPr/>
        </p:nvSpPr>
        <p:spPr>
          <a:xfrm>
            <a:off x="7199784" y="6501179"/>
            <a:ext cx="2904962" cy="507831"/>
          </a:xfrm>
          <a:prstGeom prst="rect">
            <a:avLst/>
          </a:prstGeom>
          <a:noFill/>
        </p:spPr>
        <p:txBody>
          <a:bodyPr wrap="none" rtlCol="0">
            <a:spAutoFit/>
          </a:bodyPr>
          <a:lstStyle/>
          <a:p>
            <a:pPr lvl="0"/>
            <a:r>
              <a:rPr lang="lv-LV" sz="2700" dirty="0">
                <a:latin typeface="Segoe UI Light" pitchFamily="34" charset="0"/>
              </a:rPr>
              <a:t>Skaņu saklausīšana</a:t>
            </a:r>
            <a:endParaRPr lang="lv-LV" sz="2700" dirty="0"/>
          </a:p>
        </p:txBody>
      </p:sp>
      <p:pic>
        <p:nvPicPr>
          <p:cNvPr id="7" name="Picture 6">
            <a:extLst>
              <a:ext uri="{FF2B5EF4-FFF2-40B4-BE49-F238E27FC236}">
                <a16:creationId xmlns:a16="http://schemas.microsoft.com/office/drawing/2014/main" id="{E0A8195B-8D7C-E413-968F-4224CBA9E0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9427" y="7246871"/>
            <a:ext cx="3617640" cy="2713230"/>
          </a:xfrm>
          <a:prstGeom prst="rect">
            <a:avLst/>
          </a:prstGeom>
        </p:spPr>
      </p:pic>
      <p:pic>
        <p:nvPicPr>
          <p:cNvPr id="9" name="Picture 8">
            <a:extLst>
              <a:ext uri="{FF2B5EF4-FFF2-40B4-BE49-F238E27FC236}">
                <a16:creationId xmlns:a16="http://schemas.microsoft.com/office/drawing/2014/main" id="{649981FA-A6D5-4260-CA2A-78A4BE9B6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3964" y="7175504"/>
            <a:ext cx="3617640" cy="2713230"/>
          </a:xfrm>
          <a:prstGeom prst="rect">
            <a:avLst/>
          </a:prstGeom>
        </p:spPr>
      </p:pic>
      <p:grpSp>
        <p:nvGrpSpPr>
          <p:cNvPr id="17" name="Group 16">
            <a:extLst>
              <a:ext uri="{FF2B5EF4-FFF2-40B4-BE49-F238E27FC236}">
                <a16:creationId xmlns:a16="http://schemas.microsoft.com/office/drawing/2014/main" id="{44B25DC9-F074-BEF9-E545-B5B1F2615C86}"/>
              </a:ext>
            </a:extLst>
          </p:cNvPr>
          <p:cNvGrpSpPr/>
          <p:nvPr/>
        </p:nvGrpSpPr>
        <p:grpSpPr>
          <a:xfrm>
            <a:off x="2628242" y="1726717"/>
            <a:ext cx="3332969" cy="3846341"/>
            <a:chOff x="1701949" y="3573016"/>
            <a:chExt cx="1815158" cy="2420211"/>
          </a:xfrm>
        </p:grpSpPr>
        <p:pic>
          <p:nvPicPr>
            <p:cNvPr id="11" name="Picture 10">
              <a:extLst>
                <a:ext uri="{FF2B5EF4-FFF2-40B4-BE49-F238E27FC236}">
                  <a16:creationId xmlns:a16="http://schemas.microsoft.com/office/drawing/2014/main" id="{4CA2FAA3-DB3D-65B3-68C9-52F3DDB12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949" y="3573016"/>
              <a:ext cx="1815158" cy="2420211"/>
            </a:xfrm>
            <a:prstGeom prst="rect">
              <a:avLst/>
            </a:prstGeom>
          </p:spPr>
        </p:pic>
        <p:sp>
          <p:nvSpPr>
            <p:cNvPr id="12" name="Rectangle 11">
              <a:extLst>
                <a:ext uri="{FF2B5EF4-FFF2-40B4-BE49-F238E27FC236}">
                  <a16:creationId xmlns:a16="http://schemas.microsoft.com/office/drawing/2014/main" id="{257A1462-EC40-B797-1057-0DE72D70A753}"/>
                </a:ext>
              </a:extLst>
            </p:cNvPr>
            <p:cNvSpPr/>
            <p:nvPr/>
          </p:nvSpPr>
          <p:spPr>
            <a:xfrm>
              <a:off x="3090538" y="4508133"/>
              <a:ext cx="216024" cy="72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3" name="Rectangle 12">
              <a:extLst>
                <a:ext uri="{FF2B5EF4-FFF2-40B4-BE49-F238E27FC236}">
                  <a16:creationId xmlns:a16="http://schemas.microsoft.com/office/drawing/2014/main" id="{09C60594-91B6-2C7F-7701-12A7770F51DD}"/>
                </a:ext>
              </a:extLst>
            </p:cNvPr>
            <p:cNvSpPr/>
            <p:nvPr/>
          </p:nvSpPr>
          <p:spPr>
            <a:xfrm>
              <a:off x="3090538" y="4645614"/>
              <a:ext cx="216024" cy="72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4" name="Rectangle 13">
              <a:extLst>
                <a:ext uri="{FF2B5EF4-FFF2-40B4-BE49-F238E27FC236}">
                  <a16:creationId xmlns:a16="http://schemas.microsoft.com/office/drawing/2014/main" id="{69E6492A-188F-5DC7-3452-C8231144B794}"/>
                </a:ext>
              </a:extLst>
            </p:cNvPr>
            <p:cNvSpPr/>
            <p:nvPr/>
          </p:nvSpPr>
          <p:spPr>
            <a:xfrm>
              <a:off x="3119857" y="4797593"/>
              <a:ext cx="216024" cy="72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sp>
          <p:nvSpPr>
            <p:cNvPr id="16" name="Rectangle 15">
              <a:extLst>
                <a:ext uri="{FF2B5EF4-FFF2-40B4-BE49-F238E27FC236}">
                  <a16:creationId xmlns:a16="http://schemas.microsoft.com/office/drawing/2014/main" id="{F97AEB13-2549-B378-E9AA-E13D569ACC58}"/>
                </a:ext>
              </a:extLst>
            </p:cNvPr>
            <p:cNvSpPr/>
            <p:nvPr/>
          </p:nvSpPr>
          <p:spPr>
            <a:xfrm rot="712716">
              <a:off x="3054735" y="5060041"/>
              <a:ext cx="216024" cy="72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sz="2700"/>
            </a:p>
          </p:txBody>
        </p:sp>
      </p:grpSp>
      <p:pic>
        <p:nvPicPr>
          <p:cNvPr id="20" name="Picture 19">
            <a:extLst>
              <a:ext uri="{FF2B5EF4-FFF2-40B4-BE49-F238E27FC236}">
                <a16:creationId xmlns:a16="http://schemas.microsoft.com/office/drawing/2014/main" id="{13239E91-CEED-79F2-A83D-6D9CCFD277D6}"/>
              </a:ext>
            </a:extLst>
          </p:cNvPr>
          <p:cNvPicPr>
            <a:picLocks noChangeAspect="1"/>
          </p:cNvPicPr>
          <p:nvPr/>
        </p:nvPicPr>
        <p:blipFill>
          <a:blip r:embed="rId5" cstate="print">
            <a:extLst>
              <a:ext uri="{28A0092B-C50C-407E-A947-70E740481C1C}">
                <a14:useLocalDpi xmlns:a14="http://schemas.microsoft.com/office/drawing/2010/main" val="0"/>
              </a:ext>
            </a:extLst>
          </a:blip>
          <a:srcRect t="25850" r="6688" b="38751"/>
          <a:stretch>
            <a:fillRect/>
          </a:stretch>
        </p:blipFill>
        <p:spPr>
          <a:xfrm>
            <a:off x="9463964" y="1263969"/>
            <a:ext cx="4049688" cy="1152216"/>
          </a:xfrm>
          <a:prstGeom prst="rect">
            <a:avLst/>
          </a:prstGeom>
        </p:spPr>
      </p:pic>
      <p:sp>
        <p:nvSpPr>
          <p:cNvPr id="21" name="TextBox 20">
            <a:extLst>
              <a:ext uri="{FF2B5EF4-FFF2-40B4-BE49-F238E27FC236}">
                <a16:creationId xmlns:a16="http://schemas.microsoft.com/office/drawing/2014/main" id="{B2503826-A9FC-79C9-78AA-96CD8BD63478}"/>
              </a:ext>
            </a:extLst>
          </p:cNvPr>
          <p:cNvSpPr txBox="1"/>
          <p:nvPr/>
        </p:nvSpPr>
        <p:spPr>
          <a:xfrm>
            <a:off x="9852299" y="2358324"/>
            <a:ext cx="3709670" cy="923330"/>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Lai izkoptu runas elpu – </a:t>
            </a:r>
          </a:p>
          <a:p>
            <a:pPr lvl="0"/>
            <a:r>
              <a:rPr lang="lv-LV" sz="2700" dirty="0">
                <a:latin typeface="Segoe UI Light" panose="020B0502040204020203" pitchFamily="34" charset="0"/>
                <a:cs typeface="Segoe UI Light" panose="020B0502040204020203" pitchFamily="34" charset="0"/>
              </a:rPr>
              <a:t>dzied garos patskaņus</a:t>
            </a:r>
          </a:p>
        </p:txBody>
      </p:sp>
      <p:pic>
        <p:nvPicPr>
          <p:cNvPr id="25" name="Picture 24">
            <a:extLst>
              <a:ext uri="{FF2B5EF4-FFF2-40B4-BE49-F238E27FC236}">
                <a16:creationId xmlns:a16="http://schemas.microsoft.com/office/drawing/2014/main" id="{9BCBB079-B666-C4E9-D76F-8E7447DE127F}"/>
              </a:ext>
            </a:extLst>
          </p:cNvPr>
          <p:cNvPicPr>
            <a:picLocks noChangeAspect="1"/>
          </p:cNvPicPr>
          <p:nvPr/>
        </p:nvPicPr>
        <p:blipFill>
          <a:blip r:embed="rId6" cstate="print">
            <a:extLst>
              <a:ext uri="{28A0092B-C50C-407E-A947-70E740481C1C}">
                <a14:useLocalDpi xmlns:a14="http://schemas.microsoft.com/office/drawing/2010/main" val="0"/>
              </a:ext>
            </a:extLst>
          </a:blip>
          <a:srcRect t="37401" b="29367"/>
          <a:stretch>
            <a:fillRect/>
          </a:stretch>
        </p:blipFill>
        <p:spPr>
          <a:xfrm>
            <a:off x="6223670" y="2817222"/>
            <a:ext cx="2876213" cy="2122218"/>
          </a:xfrm>
          <a:prstGeom prst="rect">
            <a:avLst/>
          </a:prstGeom>
        </p:spPr>
      </p:pic>
      <p:pic>
        <p:nvPicPr>
          <p:cNvPr id="27" name="Picture 26">
            <a:extLst>
              <a:ext uri="{FF2B5EF4-FFF2-40B4-BE49-F238E27FC236}">
                <a16:creationId xmlns:a16="http://schemas.microsoft.com/office/drawing/2014/main" id="{070CAAF5-DB0C-451B-FA5D-E8D074CCF6AF}"/>
              </a:ext>
            </a:extLst>
          </p:cNvPr>
          <p:cNvPicPr>
            <a:picLocks noChangeAspect="1"/>
          </p:cNvPicPr>
          <p:nvPr/>
        </p:nvPicPr>
        <p:blipFill>
          <a:blip r:embed="rId7" cstate="print">
            <a:extLst>
              <a:ext uri="{28A0092B-C50C-407E-A947-70E740481C1C}">
                <a14:useLocalDpi xmlns:a14="http://schemas.microsoft.com/office/drawing/2010/main" val="0"/>
              </a:ext>
            </a:extLst>
          </a:blip>
          <a:srcRect l="37864" t="24371" r="22341"/>
          <a:stretch>
            <a:fillRect/>
          </a:stretch>
        </p:blipFill>
        <p:spPr>
          <a:xfrm>
            <a:off x="10476257" y="3309535"/>
            <a:ext cx="2418278" cy="2066771"/>
          </a:xfrm>
          <a:prstGeom prst="rect">
            <a:avLst/>
          </a:prstGeom>
        </p:spPr>
      </p:pic>
      <p:sp>
        <p:nvSpPr>
          <p:cNvPr id="3" name="Freeform 13">
            <a:extLst>
              <a:ext uri="{FF2B5EF4-FFF2-40B4-BE49-F238E27FC236}">
                <a16:creationId xmlns:a16="http://schemas.microsoft.com/office/drawing/2014/main" id="{BDB89616-9031-361F-BD03-A4B4DD2ADB01}"/>
              </a:ext>
            </a:extLst>
          </p:cNvPr>
          <p:cNvSpPr/>
          <p:nvPr/>
        </p:nvSpPr>
        <p:spPr>
          <a:xfrm rot="2443776">
            <a:off x="-3533271" y="-2873872"/>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8"/>
            <a:stretch>
              <a:fillRect/>
            </a:stretch>
          </a:blipFill>
        </p:spPr>
      </p:sp>
      <p:sp>
        <p:nvSpPr>
          <p:cNvPr id="4" name="Freeform 2">
            <a:extLst>
              <a:ext uri="{FF2B5EF4-FFF2-40B4-BE49-F238E27FC236}">
                <a16:creationId xmlns:a16="http://schemas.microsoft.com/office/drawing/2014/main" id="{D189DA13-80ED-A053-26C8-A80C592C7592}"/>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3">
            <a:extLst>
              <a:ext uri="{FF2B5EF4-FFF2-40B4-BE49-F238E27FC236}">
                <a16:creationId xmlns:a16="http://schemas.microsoft.com/office/drawing/2014/main" id="{279AB703-2B51-B4A6-F748-2C18E90F2735}"/>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grpSp>
        <p:nvGrpSpPr>
          <p:cNvPr id="6" name="Group 5">
            <a:extLst>
              <a:ext uri="{FF2B5EF4-FFF2-40B4-BE49-F238E27FC236}">
                <a16:creationId xmlns:a16="http://schemas.microsoft.com/office/drawing/2014/main" id="{8620843F-D04B-4A8C-AE5A-A60D6C421D97}"/>
              </a:ext>
            </a:extLst>
          </p:cNvPr>
          <p:cNvGrpSpPr/>
          <p:nvPr/>
        </p:nvGrpSpPr>
        <p:grpSpPr>
          <a:xfrm>
            <a:off x="-488108" y="8043903"/>
            <a:ext cx="2464771" cy="3336085"/>
            <a:chOff x="0" y="0"/>
            <a:chExt cx="3286362" cy="4448113"/>
          </a:xfrm>
        </p:grpSpPr>
        <p:sp>
          <p:nvSpPr>
            <p:cNvPr id="8" name="Freeform 6">
              <a:extLst>
                <a:ext uri="{FF2B5EF4-FFF2-40B4-BE49-F238E27FC236}">
                  <a16:creationId xmlns:a16="http://schemas.microsoft.com/office/drawing/2014/main" id="{2CFAFE8A-9367-A5D9-F05B-1811E5130AB6}"/>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7">
              <a:extLst>
                <a:ext uri="{FF2B5EF4-FFF2-40B4-BE49-F238E27FC236}">
                  <a16:creationId xmlns:a16="http://schemas.microsoft.com/office/drawing/2014/main" id="{2A363CAC-1375-9907-84D7-D9B2E46DB652}"/>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18" name="Group 8">
            <a:extLst>
              <a:ext uri="{FF2B5EF4-FFF2-40B4-BE49-F238E27FC236}">
                <a16:creationId xmlns:a16="http://schemas.microsoft.com/office/drawing/2014/main" id="{1A285670-32C9-A993-AA8C-BB3AD74A347E}"/>
              </a:ext>
            </a:extLst>
          </p:cNvPr>
          <p:cNvGrpSpPr/>
          <p:nvPr/>
        </p:nvGrpSpPr>
        <p:grpSpPr>
          <a:xfrm rot="-10655737">
            <a:off x="15599879" y="-1262767"/>
            <a:ext cx="2990573" cy="4047761"/>
            <a:chOff x="0" y="0"/>
            <a:chExt cx="3987430" cy="5397015"/>
          </a:xfrm>
        </p:grpSpPr>
        <p:sp>
          <p:nvSpPr>
            <p:cNvPr id="19" name="Freeform 9">
              <a:extLst>
                <a:ext uri="{FF2B5EF4-FFF2-40B4-BE49-F238E27FC236}">
                  <a16:creationId xmlns:a16="http://schemas.microsoft.com/office/drawing/2014/main" id="{733C7897-ADBD-B18D-4758-E4B2E6B4CFF7}"/>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10">
              <a:extLst>
                <a:ext uri="{FF2B5EF4-FFF2-40B4-BE49-F238E27FC236}">
                  <a16:creationId xmlns:a16="http://schemas.microsoft.com/office/drawing/2014/main" id="{1505F6A3-DD1D-A16A-653D-F93B911E5D33}"/>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23" name="Freeform 11">
            <a:extLst>
              <a:ext uri="{FF2B5EF4-FFF2-40B4-BE49-F238E27FC236}">
                <a16:creationId xmlns:a16="http://schemas.microsoft.com/office/drawing/2014/main" id="{3C74CB08-8FF5-2EF2-E406-A1D868886652}"/>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4" name="Freeform 12">
            <a:extLst>
              <a:ext uri="{FF2B5EF4-FFF2-40B4-BE49-F238E27FC236}">
                <a16:creationId xmlns:a16="http://schemas.microsoft.com/office/drawing/2014/main" id="{AB719FDB-72D1-5A33-9129-803ECC6AAE8E}"/>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9">
              <a:extLst>
                <a:ext uri="{96DAC541-7B7A-43D3-8B79-37D633B846F1}">
                  <asvg:svgBlip xmlns:asvg="http://schemas.microsoft.com/office/drawing/2016/SVG/main" r:embed="rId20"/>
                </a:ext>
              </a:extLst>
            </a:blip>
            <a:stretch>
              <a:fillRect/>
            </a:stretch>
          </a:blipFill>
        </p:spPr>
      </p:sp>
    </p:spTree>
    <p:extLst>
      <p:ext uri="{BB962C8B-B14F-4D97-AF65-F5344CB8AC3E}">
        <p14:creationId xmlns:p14="http://schemas.microsoft.com/office/powerpoint/2010/main" val="1076009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1934564" cy="1579104"/>
          </a:xfrm>
        </p:spPr>
        <p:txBody>
          <a:bodyPr>
            <a:noAutofit/>
          </a:bodyPr>
          <a:lstStyle/>
          <a:p>
            <a:pPr marL="514350" indent="-514350">
              <a:lnSpc>
                <a:spcPct val="150000"/>
              </a:lnSpc>
              <a:spcBef>
                <a:spcPct val="20000"/>
              </a:spcBef>
              <a:defRPr/>
            </a:pPr>
            <a:r>
              <a:rPr lang="lv-LV" sz="3600" dirty="0">
                <a:latin typeface="Segoe UI Light" pitchFamily="34" charset="0"/>
              </a:rPr>
              <a:t>Didaktiskie materiāli</a:t>
            </a:r>
          </a:p>
        </p:txBody>
      </p:sp>
      <p:sp>
        <p:nvSpPr>
          <p:cNvPr id="9" name="TextBox 8"/>
          <p:cNvSpPr txBox="1"/>
          <p:nvPr/>
        </p:nvSpPr>
        <p:spPr>
          <a:xfrm>
            <a:off x="6011652" y="9463981"/>
            <a:ext cx="6429452"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Mazo lietu krātuvīte – atrodi izvēlēto skaņu.</a:t>
            </a:r>
          </a:p>
        </p:txBody>
      </p:sp>
      <p:pic>
        <p:nvPicPr>
          <p:cNvPr id="11" name="Attēls 10" descr="DSCN0460.JPG"/>
          <p:cNvPicPr>
            <a:picLocks noChangeAspect="1"/>
          </p:cNvPicPr>
          <p:nvPr/>
        </p:nvPicPr>
        <p:blipFill>
          <a:blip r:embed="rId2" cstate="print"/>
          <a:stretch>
            <a:fillRect/>
          </a:stretch>
        </p:blipFill>
        <p:spPr>
          <a:xfrm>
            <a:off x="3095328" y="1471092"/>
            <a:ext cx="5040000" cy="3780000"/>
          </a:xfrm>
          <a:prstGeom prst="rect">
            <a:avLst/>
          </a:prstGeom>
        </p:spPr>
      </p:pic>
      <p:pic>
        <p:nvPicPr>
          <p:cNvPr id="12" name="Attēls 11" descr="DSCN0462.JPG"/>
          <p:cNvPicPr>
            <a:picLocks noChangeAspect="1"/>
          </p:cNvPicPr>
          <p:nvPr/>
        </p:nvPicPr>
        <p:blipFill>
          <a:blip r:embed="rId3" cstate="print"/>
          <a:stretch>
            <a:fillRect/>
          </a:stretch>
        </p:blipFill>
        <p:spPr>
          <a:xfrm>
            <a:off x="8603940" y="1471092"/>
            <a:ext cx="5040000" cy="3780000"/>
          </a:xfrm>
          <a:prstGeom prst="rect">
            <a:avLst/>
          </a:prstGeom>
        </p:spPr>
      </p:pic>
      <p:pic>
        <p:nvPicPr>
          <p:cNvPr id="13" name="Attēls 12" descr="DSCN0465.JPG"/>
          <p:cNvPicPr>
            <a:picLocks noChangeAspect="1"/>
          </p:cNvPicPr>
          <p:nvPr/>
        </p:nvPicPr>
        <p:blipFill>
          <a:blip r:embed="rId4" cstate="print"/>
          <a:stretch>
            <a:fillRect/>
          </a:stretch>
        </p:blipFill>
        <p:spPr>
          <a:xfrm>
            <a:off x="6011652" y="5575548"/>
            <a:ext cx="5040000" cy="3780000"/>
          </a:xfrm>
          <a:prstGeom prst="rect">
            <a:avLst/>
          </a:prstGeom>
        </p:spPr>
      </p:pic>
      <p:sp>
        <p:nvSpPr>
          <p:cNvPr id="3" name="Freeform 13">
            <a:extLst>
              <a:ext uri="{FF2B5EF4-FFF2-40B4-BE49-F238E27FC236}">
                <a16:creationId xmlns:a16="http://schemas.microsoft.com/office/drawing/2014/main" id="{8282A495-3BCA-9634-BD2C-9B839B6BBD92}"/>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5"/>
            <a:stretch>
              <a:fillRect/>
            </a:stretch>
          </a:blipFill>
        </p:spPr>
      </p:sp>
      <p:sp>
        <p:nvSpPr>
          <p:cNvPr id="4" name="Freeform 2">
            <a:extLst>
              <a:ext uri="{FF2B5EF4-FFF2-40B4-BE49-F238E27FC236}">
                <a16:creationId xmlns:a16="http://schemas.microsoft.com/office/drawing/2014/main" id="{164A7832-7524-9E47-5FA6-0E690A461D4D}"/>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3">
            <a:extLst>
              <a:ext uri="{FF2B5EF4-FFF2-40B4-BE49-F238E27FC236}">
                <a16:creationId xmlns:a16="http://schemas.microsoft.com/office/drawing/2014/main" id="{F8766F4F-5931-F47A-FA07-345F7E999E02}"/>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6" name="Group 5">
            <a:extLst>
              <a:ext uri="{FF2B5EF4-FFF2-40B4-BE49-F238E27FC236}">
                <a16:creationId xmlns:a16="http://schemas.microsoft.com/office/drawing/2014/main" id="{7B0E43FE-11BA-6EBC-C274-B88A26B33716}"/>
              </a:ext>
            </a:extLst>
          </p:cNvPr>
          <p:cNvGrpSpPr/>
          <p:nvPr/>
        </p:nvGrpSpPr>
        <p:grpSpPr>
          <a:xfrm>
            <a:off x="-488108" y="8043903"/>
            <a:ext cx="2464771" cy="3336085"/>
            <a:chOff x="0" y="0"/>
            <a:chExt cx="3286362" cy="4448113"/>
          </a:xfrm>
        </p:grpSpPr>
        <p:sp>
          <p:nvSpPr>
            <p:cNvPr id="7" name="Freeform 6">
              <a:extLst>
                <a:ext uri="{FF2B5EF4-FFF2-40B4-BE49-F238E27FC236}">
                  <a16:creationId xmlns:a16="http://schemas.microsoft.com/office/drawing/2014/main" id="{1E250038-4C9F-1F5F-D8FD-653CA4CD9DA1}"/>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7">
              <a:extLst>
                <a:ext uri="{FF2B5EF4-FFF2-40B4-BE49-F238E27FC236}">
                  <a16:creationId xmlns:a16="http://schemas.microsoft.com/office/drawing/2014/main" id="{0212F79C-48B8-96B3-5D5B-9508EDBAB28B}"/>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0" name="Group 8">
            <a:extLst>
              <a:ext uri="{FF2B5EF4-FFF2-40B4-BE49-F238E27FC236}">
                <a16:creationId xmlns:a16="http://schemas.microsoft.com/office/drawing/2014/main" id="{4CFBC3C7-6DB0-2EB3-4F88-608DA0F71BEA}"/>
              </a:ext>
            </a:extLst>
          </p:cNvPr>
          <p:cNvGrpSpPr/>
          <p:nvPr/>
        </p:nvGrpSpPr>
        <p:grpSpPr>
          <a:xfrm rot="-10655737">
            <a:off x="15599879" y="-1262767"/>
            <a:ext cx="2990573" cy="4047761"/>
            <a:chOff x="0" y="0"/>
            <a:chExt cx="3987430" cy="5397015"/>
          </a:xfrm>
        </p:grpSpPr>
        <p:sp>
          <p:nvSpPr>
            <p:cNvPr id="14" name="Freeform 9">
              <a:extLst>
                <a:ext uri="{FF2B5EF4-FFF2-40B4-BE49-F238E27FC236}">
                  <a16:creationId xmlns:a16="http://schemas.microsoft.com/office/drawing/2014/main" id="{6FB8AA38-F409-9E1C-3F16-2F22814A1BA0}"/>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0">
              <a:extLst>
                <a:ext uri="{FF2B5EF4-FFF2-40B4-BE49-F238E27FC236}">
                  <a16:creationId xmlns:a16="http://schemas.microsoft.com/office/drawing/2014/main" id="{F49A6F28-529F-AB55-4EAD-84F283F1A9A7}"/>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6" name="Freeform 11">
            <a:extLst>
              <a:ext uri="{FF2B5EF4-FFF2-40B4-BE49-F238E27FC236}">
                <a16:creationId xmlns:a16="http://schemas.microsoft.com/office/drawing/2014/main" id="{917A4D75-DFFC-084D-0444-00D841BA4649}"/>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2">
            <a:extLst>
              <a:ext uri="{FF2B5EF4-FFF2-40B4-BE49-F238E27FC236}">
                <a16:creationId xmlns:a16="http://schemas.microsoft.com/office/drawing/2014/main" id="{F42912D8-946E-8F10-D96F-F397D3FFAB79}"/>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b="1" dirty="0">
                <a:latin typeface="Segoe UI Light" pitchFamily="34" charset="0"/>
              </a:rPr>
              <a:t>Didaktiskie materiāli</a:t>
            </a:r>
          </a:p>
        </p:txBody>
      </p:sp>
      <p:sp>
        <p:nvSpPr>
          <p:cNvPr id="9" name="TextBox 8"/>
          <p:cNvSpPr txBox="1"/>
          <p:nvPr/>
        </p:nvSpPr>
        <p:spPr>
          <a:xfrm>
            <a:off x="7199784" y="4927477"/>
            <a:ext cx="3143296"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Skaņu diferencēšana</a:t>
            </a:r>
          </a:p>
        </p:txBody>
      </p:sp>
      <p:pic>
        <p:nvPicPr>
          <p:cNvPr id="8" name="Attēls 7" descr="DSCN0458.JPG"/>
          <p:cNvPicPr>
            <a:picLocks noChangeAspect="1"/>
          </p:cNvPicPr>
          <p:nvPr/>
        </p:nvPicPr>
        <p:blipFill>
          <a:blip r:embed="rId2" cstate="print"/>
          <a:stretch>
            <a:fillRect/>
          </a:stretch>
        </p:blipFill>
        <p:spPr>
          <a:xfrm>
            <a:off x="6875748" y="5791572"/>
            <a:ext cx="4320000" cy="3240000"/>
          </a:xfrm>
          <a:prstGeom prst="rect">
            <a:avLst/>
          </a:prstGeom>
        </p:spPr>
      </p:pic>
      <p:pic>
        <p:nvPicPr>
          <p:cNvPr id="10" name="Attēls 9" descr="DSCN0485.JPG"/>
          <p:cNvPicPr>
            <a:picLocks noChangeAspect="1"/>
          </p:cNvPicPr>
          <p:nvPr/>
        </p:nvPicPr>
        <p:blipFill>
          <a:blip r:embed="rId3" cstate="print"/>
          <a:stretch>
            <a:fillRect/>
          </a:stretch>
        </p:blipFill>
        <p:spPr>
          <a:xfrm>
            <a:off x="3851412" y="1579104"/>
            <a:ext cx="4320000" cy="3240000"/>
          </a:xfrm>
          <a:prstGeom prst="rect">
            <a:avLst/>
          </a:prstGeom>
        </p:spPr>
      </p:pic>
      <p:pic>
        <p:nvPicPr>
          <p:cNvPr id="14" name="Attēls 13" descr="DSCN0486.JPG"/>
          <p:cNvPicPr>
            <a:picLocks noChangeAspect="1"/>
          </p:cNvPicPr>
          <p:nvPr/>
        </p:nvPicPr>
        <p:blipFill>
          <a:blip r:embed="rId4" cstate="print"/>
          <a:stretch>
            <a:fillRect/>
          </a:stretch>
        </p:blipFill>
        <p:spPr>
          <a:xfrm>
            <a:off x="9360024" y="1579104"/>
            <a:ext cx="4320000" cy="3240000"/>
          </a:xfrm>
          <a:prstGeom prst="rect">
            <a:avLst/>
          </a:prstGeom>
        </p:spPr>
      </p:pic>
      <p:sp>
        <p:nvSpPr>
          <p:cNvPr id="15" name="TextBox 14"/>
          <p:cNvSpPr txBox="1"/>
          <p:nvPr/>
        </p:nvSpPr>
        <p:spPr>
          <a:xfrm>
            <a:off x="6875748" y="9139945"/>
            <a:ext cx="4471096"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Skaņa – sākumā, vidū, beigās.</a:t>
            </a:r>
          </a:p>
        </p:txBody>
      </p:sp>
      <p:sp>
        <p:nvSpPr>
          <p:cNvPr id="3" name="Freeform 13">
            <a:extLst>
              <a:ext uri="{FF2B5EF4-FFF2-40B4-BE49-F238E27FC236}">
                <a16:creationId xmlns:a16="http://schemas.microsoft.com/office/drawing/2014/main" id="{F1DE3EA0-E031-24A8-3099-42D2FE01575E}"/>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5"/>
            <a:stretch>
              <a:fillRect/>
            </a:stretch>
          </a:blipFill>
        </p:spPr>
      </p:sp>
      <p:sp>
        <p:nvSpPr>
          <p:cNvPr id="4" name="Freeform 2">
            <a:extLst>
              <a:ext uri="{FF2B5EF4-FFF2-40B4-BE49-F238E27FC236}">
                <a16:creationId xmlns:a16="http://schemas.microsoft.com/office/drawing/2014/main" id="{0EE7DC4C-57AA-7E58-70BD-59F3170B656E}"/>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3">
            <a:extLst>
              <a:ext uri="{FF2B5EF4-FFF2-40B4-BE49-F238E27FC236}">
                <a16:creationId xmlns:a16="http://schemas.microsoft.com/office/drawing/2014/main" id="{5B3183CE-3EBE-DB42-BE53-4E386DEFACC5}"/>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6" name="Group 5">
            <a:extLst>
              <a:ext uri="{FF2B5EF4-FFF2-40B4-BE49-F238E27FC236}">
                <a16:creationId xmlns:a16="http://schemas.microsoft.com/office/drawing/2014/main" id="{2925A2B1-59E6-4F3F-4D63-C0C7BDD6F706}"/>
              </a:ext>
            </a:extLst>
          </p:cNvPr>
          <p:cNvGrpSpPr/>
          <p:nvPr/>
        </p:nvGrpSpPr>
        <p:grpSpPr>
          <a:xfrm>
            <a:off x="-488108" y="8043903"/>
            <a:ext cx="2464771" cy="3336085"/>
            <a:chOff x="0" y="0"/>
            <a:chExt cx="3286362" cy="4448113"/>
          </a:xfrm>
        </p:grpSpPr>
        <p:sp>
          <p:nvSpPr>
            <p:cNvPr id="7" name="Freeform 6">
              <a:extLst>
                <a:ext uri="{FF2B5EF4-FFF2-40B4-BE49-F238E27FC236}">
                  <a16:creationId xmlns:a16="http://schemas.microsoft.com/office/drawing/2014/main" id="{4F6FEEBF-0E12-D941-F6BE-C9C5FD25B42C}"/>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EA8207B6-FF55-6296-5137-0E93EA78A2DF}"/>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2" name="Group 8">
            <a:extLst>
              <a:ext uri="{FF2B5EF4-FFF2-40B4-BE49-F238E27FC236}">
                <a16:creationId xmlns:a16="http://schemas.microsoft.com/office/drawing/2014/main" id="{7CBC65D0-B90C-FC8A-780E-FBB306F78458}"/>
              </a:ext>
            </a:extLst>
          </p:cNvPr>
          <p:cNvGrpSpPr/>
          <p:nvPr/>
        </p:nvGrpSpPr>
        <p:grpSpPr>
          <a:xfrm rot="-10655737">
            <a:off x="15599879" y="-1262767"/>
            <a:ext cx="2990573" cy="4047761"/>
            <a:chOff x="0" y="0"/>
            <a:chExt cx="3987430" cy="5397015"/>
          </a:xfrm>
        </p:grpSpPr>
        <p:sp>
          <p:nvSpPr>
            <p:cNvPr id="13" name="Freeform 9">
              <a:extLst>
                <a:ext uri="{FF2B5EF4-FFF2-40B4-BE49-F238E27FC236}">
                  <a16:creationId xmlns:a16="http://schemas.microsoft.com/office/drawing/2014/main" id="{BD33B9C5-324E-2CC1-2B5C-8ADB5758248E}"/>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0">
              <a:extLst>
                <a:ext uri="{FF2B5EF4-FFF2-40B4-BE49-F238E27FC236}">
                  <a16:creationId xmlns:a16="http://schemas.microsoft.com/office/drawing/2014/main" id="{31093FEE-796D-64AF-E642-10F5F6CC0F8D}"/>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7" name="Freeform 11">
            <a:extLst>
              <a:ext uri="{FF2B5EF4-FFF2-40B4-BE49-F238E27FC236}">
                <a16:creationId xmlns:a16="http://schemas.microsoft.com/office/drawing/2014/main" id="{6643988D-001F-21EE-287A-A7772EFC08E8}"/>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2">
            <a:extLst>
              <a:ext uri="{FF2B5EF4-FFF2-40B4-BE49-F238E27FC236}">
                <a16:creationId xmlns:a16="http://schemas.microsoft.com/office/drawing/2014/main" id="{9D272E25-A4C0-4935-90C9-39990A66FA1B}"/>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latin typeface="Segoe UI Light" pitchFamily="34" charset="0"/>
              </a:rPr>
              <a:t>Didaktiskie materiāli</a:t>
            </a:r>
          </a:p>
        </p:txBody>
      </p:sp>
      <p:sp>
        <p:nvSpPr>
          <p:cNvPr id="9" name="TextBox 8"/>
          <p:cNvSpPr txBox="1"/>
          <p:nvPr/>
        </p:nvSpPr>
        <p:spPr>
          <a:xfrm>
            <a:off x="9792072" y="4279405"/>
            <a:ext cx="2763000"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Pārbaudi padarīto</a:t>
            </a:r>
          </a:p>
        </p:txBody>
      </p:sp>
      <p:sp>
        <p:nvSpPr>
          <p:cNvPr id="15" name="TextBox 14"/>
          <p:cNvSpPr txBox="1"/>
          <p:nvPr/>
        </p:nvSpPr>
        <p:spPr>
          <a:xfrm>
            <a:off x="2987317" y="9139945"/>
            <a:ext cx="12171665"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Bērni strādā ar baltās tāfeles flomāsteriem uz darba burtnīcu “Es varu” darba lapām</a:t>
            </a:r>
          </a:p>
        </p:txBody>
      </p:sp>
      <p:pic>
        <p:nvPicPr>
          <p:cNvPr id="11" name="Attēls 10" descr="DSCN0471.JPG"/>
          <p:cNvPicPr>
            <a:picLocks noChangeAspect="1"/>
          </p:cNvPicPr>
          <p:nvPr/>
        </p:nvPicPr>
        <p:blipFill>
          <a:blip r:embed="rId2" cstate="print"/>
          <a:stretch>
            <a:fillRect/>
          </a:stretch>
        </p:blipFill>
        <p:spPr>
          <a:xfrm>
            <a:off x="4175448" y="1471092"/>
            <a:ext cx="3600000" cy="2700000"/>
          </a:xfrm>
          <a:prstGeom prst="rect">
            <a:avLst/>
          </a:prstGeom>
        </p:spPr>
      </p:pic>
      <p:pic>
        <p:nvPicPr>
          <p:cNvPr id="12" name="Attēls 11" descr="DSCN0473.JPG"/>
          <p:cNvPicPr>
            <a:picLocks noChangeAspect="1"/>
          </p:cNvPicPr>
          <p:nvPr/>
        </p:nvPicPr>
        <p:blipFill>
          <a:blip r:embed="rId3" cstate="print"/>
          <a:stretch>
            <a:fillRect/>
          </a:stretch>
        </p:blipFill>
        <p:spPr>
          <a:xfrm>
            <a:off x="9360024" y="1471092"/>
            <a:ext cx="3600000" cy="2700000"/>
          </a:xfrm>
          <a:prstGeom prst="rect">
            <a:avLst/>
          </a:prstGeom>
        </p:spPr>
      </p:pic>
      <p:pic>
        <p:nvPicPr>
          <p:cNvPr id="13" name="Attēls 12" descr="DSCN0492.JPG"/>
          <p:cNvPicPr>
            <a:picLocks noChangeAspect="1"/>
          </p:cNvPicPr>
          <p:nvPr/>
        </p:nvPicPr>
        <p:blipFill>
          <a:blip r:embed="rId4" cstate="print"/>
          <a:stretch>
            <a:fillRect/>
          </a:stretch>
        </p:blipFill>
        <p:spPr>
          <a:xfrm>
            <a:off x="6875748" y="6007596"/>
            <a:ext cx="3600000" cy="2700000"/>
          </a:xfrm>
          <a:prstGeom prst="rect">
            <a:avLst/>
          </a:prstGeom>
        </p:spPr>
      </p:pic>
      <p:pic>
        <p:nvPicPr>
          <p:cNvPr id="16" name="Attēls 15" descr="DSCN0493.JPG"/>
          <p:cNvPicPr>
            <a:picLocks noChangeAspect="1"/>
          </p:cNvPicPr>
          <p:nvPr/>
        </p:nvPicPr>
        <p:blipFill>
          <a:blip r:embed="rId5" cstate="print"/>
          <a:stretch>
            <a:fillRect/>
          </a:stretch>
        </p:blipFill>
        <p:spPr>
          <a:xfrm>
            <a:off x="10656168" y="6007596"/>
            <a:ext cx="3600000" cy="2700000"/>
          </a:xfrm>
          <a:prstGeom prst="rect">
            <a:avLst/>
          </a:prstGeom>
        </p:spPr>
      </p:pic>
      <p:pic>
        <p:nvPicPr>
          <p:cNvPr id="17" name="Picture 1" descr="DSC01327"/>
          <p:cNvPicPr>
            <a:picLocks noChangeAspect="1" noChangeArrowheads="1"/>
          </p:cNvPicPr>
          <p:nvPr/>
        </p:nvPicPr>
        <p:blipFill>
          <a:blip r:embed="rId6" cstate="print"/>
          <a:srcRect/>
          <a:stretch>
            <a:fillRect/>
          </a:stretch>
        </p:blipFill>
        <p:spPr bwMode="auto">
          <a:xfrm>
            <a:off x="3203340" y="6007596"/>
            <a:ext cx="3573315" cy="2700000"/>
          </a:xfrm>
          <a:prstGeom prst="rect">
            <a:avLst/>
          </a:prstGeom>
          <a:noFill/>
          <a:ln w="9525">
            <a:noFill/>
            <a:miter lim="800000"/>
            <a:headEnd/>
            <a:tailEnd/>
          </a:ln>
        </p:spPr>
      </p:pic>
      <p:sp>
        <p:nvSpPr>
          <p:cNvPr id="18" name="TextBox 17"/>
          <p:cNvSpPr txBox="1"/>
          <p:nvPr/>
        </p:nvSpPr>
        <p:spPr>
          <a:xfrm>
            <a:off x="4499484" y="4387417"/>
            <a:ext cx="3143809"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Saklausi skaņu vārdā</a:t>
            </a:r>
          </a:p>
        </p:txBody>
      </p:sp>
      <p:sp>
        <p:nvSpPr>
          <p:cNvPr id="3" name="Freeform 13">
            <a:extLst>
              <a:ext uri="{FF2B5EF4-FFF2-40B4-BE49-F238E27FC236}">
                <a16:creationId xmlns:a16="http://schemas.microsoft.com/office/drawing/2014/main" id="{7283B294-E91A-9103-CF7D-8D3E9E8A7E4C}"/>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7"/>
            <a:stretch>
              <a:fillRect/>
            </a:stretch>
          </a:blipFill>
        </p:spPr>
      </p:sp>
      <p:sp>
        <p:nvSpPr>
          <p:cNvPr id="4" name="Freeform 2">
            <a:extLst>
              <a:ext uri="{FF2B5EF4-FFF2-40B4-BE49-F238E27FC236}">
                <a16:creationId xmlns:a16="http://schemas.microsoft.com/office/drawing/2014/main" id="{1AC29837-D8B3-0CF2-6428-C161EC0011AE}"/>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3">
            <a:extLst>
              <a:ext uri="{FF2B5EF4-FFF2-40B4-BE49-F238E27FC236}">
                <a16:creationId xmlns:a16="http://schemas.microsoft.com/office/drawing/2014/main" id="{9C70982F-F2D0-07E5-45C8-6791170B800A}"/>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nvGrpSpPr>
          <p:cNvPr id="6" name="Group 5">
            <a:extLst>
              <a:ext uri="{FF2B5EF4-FFF2-40B4-BE49-F238E27FC236}">
                <a16:creationId xmlns:a16="http://schemas.microsoft.com/office/drawing/2014/main" id="{7330CF9A-123C-A4FD-104C-574EFFCF36F5}"/>
              </a:ext>
            </a:extLst>
          </p:cNvPr>
          <p:cNvGrpSpPr/>
          <p:nvPr/>
        </p:nvGrpSpPr>
        <p:grpSpPr>
          <a:xfrm>
            <a:off x="-488108" y="8043903"/>
            <a:ext cx="2464771" cy="3336085"/>
            <a:chOff x="0" y="0"/>
            <a:chExt cx="3286362" cy="4448113"/>
          </a:xfrm>
        </p:grpSpPr>
        <p:sp>
          <p:nvSpPr>
            <p:cNvPr id="7" name="Freeform 6">
              <a:extLst>
                <a:ext uri="{FF2B5EF4-FFF2-40B4-BE49-F238E27FC236}">
                  <a16:creationId xmlns:a16="http://schemas.microsoft.com/office/drawing/2014/main" id="{C7894062-6F5A-2ECF-AEC3-BE0209A5198D}"/>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7">
              <a:extLst>
                <a:ext uri="{FF2B5EF4-FFF2-40B4-BE49-F238E27FC236}">
                  <a16:creationId xmlns:a16="http://schemas.microsoft.com/office/drawing/2014/main" id="{FB8BC2D1-6369-E60F-B6F0-62F64984B453}"/>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0" name="Group 8">
            <a:extLst>
              <a:ext uri="{FF2B5EF4-FFF2-40B4-BE49-F238E27FC236}">
                <a16:creationId xmlns:a16="http://schemas.microsoft.com/office/drawing/2014/main" id="{BD721F20-05CB-5C0E-CDA4-7A042EA8C75F}"/>
              </a:ext>
            </a:extLst>
          </p:cNvPr>
          <p:cNvGrpSpPr/>
          <p:nvPr/>
        </p:nvGrpSpPr>
        <p:grpSpPr>
          <a:xfrm rot="-10655737">
            <a:off x="15599879" y="-1262767"/>
            <a:ext cx="2990573" cy="4047761"/>
            <a:chOff x="0" y="0"/>
            <a:chExt cx="3987430" cy="5397015"/>
          </a:xfrm>
        </p:grpSpPr>
        <p:sp>
          <p:nvSpPr>
            <p:cNvPr id="14" name="Freeform 9">
              <a:extLst>
                <a:ext uri="{FF2B5EF4-FFF2-40B4-BE49-F238E27FC236}">
                  <a16:creationId xmlns:a16="http://schemas.microsoft.com/office/drawing/2014/main" id="{507D1649-F29B-004E-E873-69D8757AE754}"/>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0">
              <a:extLst>
                <a:ext uri="{FF2B5EF4-FFF2-40B4-BE49-F238E27FC236}">
                  <a16:creationId xmlns:a16="http://schemas.microsoft.com/office/drawing/2014/main" id="{89E91740-E838-8AB7-6C76-94F903C8F5A8}"/>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20" name="Freeform 11">
            <a:extLst>
              <a:ext uri="{FF2B5EF4-FFF2-40B4-BE49-F238E27FC236}">
                <a16:creationId xmlns:a16="http://schemas.microsoft.com/office/drawing/2014/main" id="{2BA5432D-910F-2CD7-7BFB-E96F20275663}"/>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12">
            <a:extLst>
              <a:ext uri="{FF2B5EF4-FFF2-40B4-BE49-F238E27FC236}">
                <a16:creationId xmlns:a16="http://schemas.microsoft.com/office/drawing/2014/main" id="{611EFB1E-DDB6-0DB5-CCD2-1BF7C4C475D7}"/>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85B0E-9F13-E674-7041-C1ED74E62E7C}"/>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B9856793-D2EB-EC04-7A4F-37F63D5AF9D7}"/>
              </a:ext>
            </a:extLst>
          </p:cNvPr>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b="1" dirty="0">
                <a:latin typeface="Segoe UI Light" pitchFamily="34" charset="0"/>
              </a:rPr>
              <a:t>Didaktiskie materiāli</a:t>
            </a:r>
          </a:p>
        </p:txBody>
      </p:sp>
      <p:pic>
        <p:nvPicPr>
          <p:cNvPr id="7" name="Picture 6">
            <a:extLst>
              <a:ext uri="{FF2B5EF4-FFF2-40B4-BE49-F238E27FC236}">
                <a16:creationId xmlns:a16="http://schemas.microsoft.com/office/drawing/2014/main" id="{D269CF37-1326-4515-6824-1B7049827918}"/>
              </a:ext>
            </a:extLst>
          </p:cNvPr>
          <p:cNvPicPr>
            <a:picLocks noChangeAspect="1"/>
          </p:cNvPicPr>
          <p:nvPr/>
        </p:nvPicPr>
        <p:blipFill>
          <a:blip r:embed="rId2" cstate="print">
            <a:extLst>
              <a:ext uri="{28A0092B-C50C-407E-A947-70E740481C1C}">
                <a14:useLocalDpi xmlns:a14="http://schemas.microsoft.com/office/drawing/2010/main" val="0"/>
              </a:ext>
            </a:extLst>
          </a:blip>
          <a:srcRect r="20075"/>
          <a:stretch>
            <a:fillRect/>
          </a:stretch>
        </p:blipFill>
        <p:spPr>
          <a:xfrm>
            <a:off x="3333527" y="4584979"/>
            <a:ext cx="4982231" cy="2807624"/>
          </a:xfrm>
          <a:prstGeom prst="rect">
            <a:avLst/>
          </a:prstGeom>
        </p:spPr>
      </p:pic>
      <p:pic>
        <p:nvPicPr>
          <p:cNvPr id="10" name="Picture 9">
            <a:extLst>
              <a:ext uri="{FF2B5EF4-FFF2-40B4-BE49-F238E27FC236}">
                <a16:creationId xmlns:a16="http://schemas.microsoft.com/office/drawing/2014/main" id="{7B4CA3B6-6C9E-3421-FB07-48033674BEB3}"/>
              </a:ext>
            </a:extLst>
          </p:cNvPr>
          <p:cNvPicPr>
            <a:picLocks noChangeAspect="1"/>
          </p:cNvPicPr>
          <p:nvPr/>
        </p:nvPicPr>
        <p:blipFill>
          <a:blip r:embed="rId3" cstate="print">
            <a:extLst>
              <a:ext uri="{28A0092B-C50C-407E-A947-70E740481C1C}">
                <a14:useLocalDpi xmlns:a14="http://schemas.microsoft.com/office/drawing/2010/main" val="0"/>
              </a:ext>
            </a:extLst>
          </a:blip>
          <a:srcRect l="21538" r="12988"/>
          <a:stretch>
            <a:fillRect/>
          </a:stretch>
        </p:blipFill>
        <p:spPr>
          <a:xfrm>
            <a:off x="9360024" y="1676658"/>
            <a:ext cx="3795870" cy="2611176"/>
          </a:xfrm>
          <a:prstGeom prst="rect">
            <a:avLst/>
          </a:prstGeom>
        </p:spPr>
      </p:pic>
      <p:pic>
        <p:nvPicPr>
          <p:cNvPr id="19" name="Picture 18">
            <a:extLst>
              <a:ext uri="{FF2B5EF4-FFF2-40B4-BE49-F238E27FC236}">
                <a16:creationId xmlns:a16="http://schemas.microsoft.com/office/drawing/2014/main" id="{462B616E-28C9-01EA-45F6-33EC180A78EB}"/>
              </a:ext>
            </a:extLst>
          </p:cNvPr>
          <p:cNvPicPr>
            <a:picLocks noChangeAspect="1"/>
          </p:cNvPicPr>
          <p:nvPr/>
        </p:nvPicPr>
        <p:blipFill>
          <a:blip r:embed="rId4" cstate="print">
            <a:extLst>
              <a:ext uri="{28A0092B-C50C-407E-A947-70E740481C1C}">
                <a14:useLocalDpi xmlns:a14="http://schemas.microsoft.com/office/drawing/2010/main" val="0"/>
              </a:ext>
            </a:extLst>
          </a:blip>
          <a:srcRect l="32676" t="34240" r="15350"/>
          <a:stretch>
            <a:fillRect/>
          </a:stretch>
        </p:blipFill>
        <p:spPr>
          <a:xfrm>
            <a:off x="3522779" y="1701386"/>
            <a:ext cx="4545698" cy="2586449"/>
          </a:xfrm>
          <a:prstGeom prst="rect">
            <a:avLst/>
          </a:prstGeom>
        </p:spPr>
      </p:pic>
      <p:pic>
        <p:nvPicPr>
          <p:cNvPr id="21" name="Picture 20">
            <a:extLst>
              <a:ext uri="{FF2B5EF4-FFF2-40B4-BE49-F238E27FC236}">
                <a16:creationId xmlns:a16="http://schemas.microsoft.com/office/drawing/2014/main" id="{267F964A-348B-4C74-E4C0-62483D657122}"/>
              </a:ext>
            </a:extLst>
          </p:cNvPr>
          <p:cNvPicPr>
            <a:picLocks noChangeAspect="1"/>
          </p:cNvPicPr>
          <p:nvPr/>
        </p:nvPicPr>
        <p:blipFill>
          <a:blip r:embed="rId5" cstate="print">
            <a:extLst>
              <a:ext uri="{28A0092B-C50C-407E-A947-70E740481C1C}">
                <a14:useLocalDpi xmlns:a14="http://schemas.microsoft.com/office/drawing/2010/main" val="0"/>
              </a:ext>
            </a:extLst>
          </a:blip>
          <a:srcRect l="21650" t="44747" r="24013"/>
          <a:stretch>
            <a:fillRect/>
          </a:stretch>
        </p:blipFill>
        <p:spPr>
          <a:xfrm>
            <a:off x="6421766" y="7689746"/>
            <a:ext cx="4927148" cy="2253150"/>
          </a:xfrm>
          <a:prstGeom prst="rect">
            <a:avLst/>
          </a:prstGeom>
        </p:spPr>
      </p:pic>
      <p:pic>
        <p:nvPicPr>
          <p:cNvPr id="23" name="Picture 22">
            <a:extLst>
              <a:ext uri="{FF2B5EF4-FFF2-40B4-BE49-F238E27FC236}">
                <a16:creationId xmlns:a16="http://schemas.microsoft.com/office/drawing/2014/main" id="{36A2D5EC-547B-987B-ADF6-DA3E5A1FCA23}"/>
              </a:ext>
            </a:extLst>
          </p:cNvPr>
          <p:cNvPicPr>
            <a:picLocks noChangeAspect="1"/>
          </p:cNvPicPr>
          <p:nvPr/>
        </p:nvPicPr>
        <p:blipFill>
          <a:blip r:embed="rId6" cstate="print">
            <a:extLst>
              <a:ext uri="{28A0092B-C50C-407E-A947-70E740481C1C}">
                <a14:useLocalDpi xmlns:a14="http://schemas.microsoft.com/office/drawing/2010/main" val="0"/>
              </a:ext>
            </a:extLst>
          </a:blip>
          <a:srcRect l="29525" t="36529" r="22325"/>
          <a:stretch>
            <a:fillRect/>
          </a:stretch>
        </p:blipFill>
        <p:spPr>
          <a:xfrm>
            <a:off x="8885340" y="4648394"/>
            <a:ext cx="4623876" cy="2741082"/>
          </a:xfrm>
          <a:prstGeom prst="rect">
            <a:avLst/>
          </a:prstGeom>
        </p:spPr>
      </p:pic>
      <p:sp>
        <p:nvSpPr>
          <p:cNvPr id="3" name="Freeform 13">
            <a:extLst>
              <a:ext uri="{FF2B5EF4-FFF2-40B4-BE49-F238E27FC236}">
                <a16:creationId xmlns:a16="http://schemas.microsoft.com/office/drawing/2014/main" id="{537C5F14-4854-83C6-DCAE-FB90E7660A1F}"/>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7"/>
            <a:stretch>
              <a:fillRect/>
            </a:stretch>
          </a:blipFill>
        </p:spPr>
      </p:sp>
      <p:sp>
        <p:nvSpPr>
          <p:cNvPr id="4" name="Freeform 2">
            <a:extLst>
              <a:ext uri="{FF2B5EF4-FFF2-40B4-BE49-F238E27FC236}">
                <a16:creationId xmlns:a16="http://schemas.microsoft.com/office/drawing/2014/main" id="{53921D59-EB14-B7FF-8A99-0769F77401BC}"/>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3">
            <a:extLst>
              <a:ext uri="{FF2B5EF4-FFF2-40B4-BE49-F238E27FC236}">
                <a16:creationId xmlns:a16="http://schemas.microsoft.com/office/drawing/2014/main" id="{A96AA209-D488-64AC-C693-BC829871E1E4}"/>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grpSp>
        <p:nvGrpSpPr>
          <p:cNvPr id="6" name="Group 5">
            <a:extLst>
              <a:ext uri="{FF2B5EF4-FFF2-40B4-BE49-F238E27FC236}">
                <a16:creationId xmlns:a16="http://schemas.microsoft.com/office/drawing/2014/main" id="{E3633D1D-A3E3-9543-E92F-58E866AC08E8}"/>
              </a:ext>
            </a:extLst>
          </p:cNvPr>
          <p:cNvGrpSpPr/>
          <p:nvPr/>
        </p:nvGrpSpPr>
        <p:grpSpPr>
          <a:xfrm>
            <a:off x="-488108" y="8043903"/>
            <a:ext cx="2464771" cy="3336085"/>
            <a:chOff x="0" y="0"/>
            <a:chExt cx="3286362" cy="4448113"/>
          </a:xfrm>
        </p:grpSpPr>
        <p:sp>
          <p:nvSpPr>
            <p:cNvPr id="8" name="Freeform 6">
              <a:extLst>
                <a:ext uri="{FF2B5EF4-FFF2-40B4-BE49-F238E27FC236}">
                  <a16:creationId xmlns:a16="http://schemas.microsoft.com/office/drawing/2014/main" id="{62768E84-4C59-7A08-5D20-B3341C720048}"/>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7">
              <a:extLst>
                <a:ext uri="{FF2B5EF4-FFF2-40B4-BE49-F238E27FC236}">
                  <a16:creationId xmlns:a16="http://schemas.microsoft.com/office/drawing/2014/main" id="{4DDF7F84-B336-C38B-B2C9-04801AE48F70}"/>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grpSp>
        <p:nvGrpSpPr>
          <p:cNvPr id="11" name="Group 8">
            <a:extLst>
              <a:ext uri="{FF2B5EF4-FFF2-40B4-BE49-F238E27FC236}">
                <a16:creationId xmlns:a16="http://schemas.microsoft.com/office/drawing/2014/main" id="{2FB04589-7918-DBA5-C4FD-24B4E2C447C3}"/>
              </a:ext>
            </a:extLst>
          </p:cNvPr>
          <p:cNvGrpSpPr/>
          <p:nvPr/>
        </p:nvGrpSpPr>
        <p:grpSpPr>
          <a:xfrm rot="-10655737">
            <a:off x="15599879" y="-1262767"/>
            <a:ext cx="2990573" cy="4047761"/>
            <a:chOff x="0" y="0"/>
            <a:chExt cx="3987430" cy="5397015"/>
          </a:xfrm>
        </p:grpSpPr>
        <p:sp>
          <p:nvSpPr>
            <p:cNvPr id="12" name="Freeform 9">
              <a:extLst>
                <a:ext uri="{FF2B5EF4-FFF2-40B4-BE49-F238E27FC236}">
                  <a16:creationId xmlns:a16="http://schemas.microsoft.com/office/drawing/2014/main" id="{218074EE-F58A-1C1D-9F93-54320DB05D9C}"/>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0">
              <a:extLst>
                <a:ext uri="{FF2B5EF4-FFF2-40B4-BE49-F238E27FC236}">
                  <a16:creationId xmlns:a16="http://schemas.microsoft.com/office/drawing/2014/main" id="{59C9DFA1-C744-6022-2B1A-7ED3537AAC64}"/>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14" name="Freeform 11">
            <a:extLst>
              <a:ext uri="{FF2B5EF4-FFF2-40B4-BE49-F238E27FC236}">
                <a16:creationId xmlns:a16="http://schemas.microsoft.com/office/drawing/2014/main" id="{F33DDC7E-3083-DA53-44BB-E06126744F55}"/>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5" name="Freeform 12">
            <a:extLst>
              <a:ext uri="{FF2B5EF4-FFF2-40B4-BE49-F238E27FC236}">
                <a16:creationId xmlns:a16="http://schemas.microsoft.com/office/drawing/2014/main" id="{89D47A4A-7A96-FAEE-2837-F88554C058A3}"/>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8">
              <a:extLst>
                <a:ext uri="{96DAC541-7B7A-43D3-8B79-37D633B846F1}">
                  <asvg:svgBlip xmlns:asvg="http://schemas.microsoft.com/office/drawing/2016/SVG/main" r:embed="rId19"/>
                </a:ext>
              </a:extLst>
            </a:blip>
            <a:stretch>
              <a:fillRect/>
            </a:stretch>
          </a:blipFill>
        </p:spPr>
      </p:sp>
    </p:spTree>
    <p:extLst>
      <p:ext uri="{BB962C8B-B14F-4D97-AF65-F5344CB8AC3E}">
        <p14:creationId xmlns:p14="http://schemas.microsoft.com/office/powerpoint/2010/main" val="2488463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effectLst>
                  <a:outerShdw blurRad="38100" dist="38100" dir="2700000" algn="tl">
                    <a:srgbClr val="000000">
                      <a:alpha val="43137"/>
                    </a:srgbClr>
                  </a:outerShdw>
                </a:effectLst>
                <a:latin typeface="Segoe UI Light" pitchFamily="34" charset="0"/>
              </a:rPr>
              <a:t>Didaktiskie materiāli – vārdu krājuma paplašināšana</a:t>
            </a:r>
          </a:p>
        </p:txBody>
      </p:sp>
      <p:pic>
        <p:nvPicPr>
          <p:cNvPr id="3" name="Picture 2" descr="D:\Noras mape\Universitāte\Diplomdarbs\berni bildes 2011\DSC0765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3280" y="1363080"/>
            <a:ext cx="2808312" cy="2160000"/>
          </a:xfrm>
          <a:prstGeom prst="rect">
            <a:avLst/>
          </a:prstGeom>
          <a:noFill/>
          <a:ln w="9525">
            <a:noFill/>
            <a:miter lim="800000"/>
            <a:headEnd/>
            <a:tailEnd/>
          </a:ln>
        </p:spPr>
      </p:pic>
      <p:pic>
        <p:nvPicPr>
          <p:cNvPr id="4" name="Picture 1" descr="D:\Noras mape\Universitāte\Diplomdarbs\berni bildes 2011\DSC0765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1042" y="1363080"/>
            <a:ext cx="2847300" cy="2160000"/>
          </a:xfrm>
          <a:prstGeom prst="rect">
            <a:avLst/>
          </a:prstGeom>
          <a:noFill/>
          <a:ln w="9525">
            <a:noFill/>
            <a:miter lim="800000"/>
            <a:headEnd/>
            <a:tailEnd/>
          </a:ln>
        </p:spPr>
      </p:pic>
      <p:pic>
        <p:nvPicPr>
          <p:cNvPr id="5" name="Picture 2" descr="D:\Noras mape\Universitāte\Diplomdarbs\berni bildes 2011\DSC0766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3520" y="4495428"/>
            <a:ext cx="2880000" cy="2160000"/>
          </a:xfrm>
          <a:prstGeom prst="rect">
            <a:avLst/>
          </a:prstGeom>
          <a:noFill/>
          <a:ln w="9525">
            <a:noFill/>
            <a:miter lim="800000"/>
            <a:headEnd/>
            <a:tailEnd/>
          </a:ln>
        </p:spPr>
      </p:pic>
      <p:pic>
        <p:nvPicPr>
          <p:cNvPr id="6" name="Picture 1" descr="D:\Noras mape\Universitāte\Diplomdarbs\berni bildes 2011\DSC0767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7792" y="1350885"/>
            <a:ext cx="2880000" cy="2160000"/>
          </a:xfrm>
          <a:prstGeom prst="rect">
            <a:avLst/>
          </a:prstGeom>
          <a:noFill/>
          <a:ln w="9525">
            <a:noFill/>
            <a:miter lim="800000"/>
            <a:headEnd/>
            <a:tailEnd/>
          </a:ln>
        </p:spPr>
      </p:pic>
      <p:sp>
        <p:nvSpPr>
          <p:cNvPr id="7" name="TextBox 6"/>
          <p:cNvSpPr txBox="1"/>
          <p:nvPr/>
        </p:nvSpPr>
        <p:spPr>
          <a:xfrm>
            <a:off x="2286001" y="3631332"/>
            <a:ext cx="4265711" cy="923330"/>
          </a:xfrm>
          <a:prstGeom prst="rect">
            <a:avLst/>
          </a:prstGeom>
          <a:noFill/>
        </p:spPr>
        <p:txBody>
          <a:bodyPr wrap="square" rtlCol="0">
            <a:spAutoFit/>
          </a:bodyPr>
          <a:lstStyle/>
          <a:p>
            <a:pPr lvl="0" algn="ctr"/>
            <a:r>
              <a:rPr lang="lv-LV" sz="2700" dirty="0">
                <a:latin typeface="Segoe UI Light" panose="020B0502040204020203" pitchFamily="34" charset="0"/>
                <a:cs typeface="Segoe UI Light" panose="020B0502040204020203" pitchFamily="34" charset="0"/>
              </a:rPr>
              <a:t>sarkana </a:t>
            </a:r>
          </a:p>
          <a:p>
            <a:pPr lvl="0" algn="ctr"/>
            <a:r>
              <a:rPr lang="lv-LV" sz="2700" dirty="0">
                <a:latin typeface="Segoe UI Light" panose="020B0502040204020203" pitchFamily="34" charset="0"/>
                <a:cs typeface="Segoe UI Light" panose="020B0502040204020203" pitchFamily="34" charset="0"/>
              </a:rPr>
              <a:t>(fauna – dzīvo būtņu valsts) </a:t>
            </a:r>
          </a:p>
        </p:txBody>
      </p:sp>
      <p:sp>
        <p:nvSpPr>
          <p:cNvPr id="8" name="TextBox 7"/>
          <p:cNvSpPr txBox="1"/>
          <p:nvPr/>
        </p:nvSpPr>
        <p:spPr>
          <a:xfrm>
            <a:off x="6464337" y="3570238"/>
            <a:ext cx="3659976"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zaļa (flora – augu valsts)</a:t>
            </a:r>
          </a:p>
        </p:txBody>
      </p:sp>
      <p:sp>
        <p:nvSpPr>
          <p:cNvPr id="9" name="TextBox 8"/>
          <p:cNvSpPr txBox="1"/>
          <p:nvPr/>
        </p:nvSpPr>
        <p:spPr>
          <a:xfrm>
            <a:off x="3743400" y="6655669"/>
            <a:ext cx="4830168"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dzeltena (cilvēku darbības joma)</a:t>
            </a:r>
          </a:p>
        </p:txBody>
      </p:sp>
      <p:sp>
        <p:nvSpPr>
          <p:cNvPr id="10" name="TextBox 9"/>
          <p:cNvSpPr txBox="1"/>
          <p:nvPr/>
        </p:nvSpPr>
        <p:spPr>
          <a:xfrm>
            <a:off x="10937143" y="3649376"/>
            <a:ext cx="3443571" cy="507831"/>
          </a:xfrm>
          <a:prstGeom prst="rect">
            <a:avLst/>
          </a:prstGeom>
          <a:noFill/>
        </p:spPr>
        <p:txBody>
          <a:bodyPr wrap="none" rtlCol="0">
            <a:spAutoFit/>
          </a:bodyPr>
          <a:lstStyle/>
          <a:p>
            <a:r>
              <a:rPr lang="lv-LV" sz="2700" dirty="0">
                <a:latin typeface="Segoe UI Light" panose="020B0502040204020203" pitchFamily="34" charset="0"/>
                <a:cs typeface="Segoe UI Light" panose="020B0502040204020203" pitchFamily="34" charset="0"/>
              </a:rPr>
              <a:t>zila (kosmiskā pasaule)</a:t>
            </a:r>
          </a:p>
        </p:txBody>
      </p:sp>
      <p:pic>
        <p:nvPicPr>
          <p:cNvPr id="1026" name="Picture 2" descr="DSC07667"/>
          <p:cNvPicPr>
            <a:picLocks noChangeAspect="1" noChangeArrowheads="1"/>
          </p:cNvPicPr>
          <p:nvPr/>
        </p:nvPicPr>
        <p:blipFill>
          <a:blip r:embed="rId6" cstate="print"/>
          <a:srcRect/>
          <a:stretch>
            <a:fillRect/>
          </a:stretch>
        </p:blipFill>
        <p:spPr bwMode="auto">
          <a:xfrm>
            <a:off x="4870524" y="7268325"/>
            <a:ext cx="2879040" cy="2160000"/>
          </a:xfrm>
          <a:prstGeom prst="rect">
            <a:avLst/>
          </a:prstGeom>
          <a:noFill/>
          <a:ln w="9525">
            <a:noFill/>
            <a:miter lim="800000"/>
            <a:headEnd/>
            <a:tailEnd/>
          </a:ln>
        </p:spPr>
      </p:pic>
      <p:pic>
        <p:nvPicPr>
          <p:cNvPr id="1027" name="Picture 3" descr="DSC07671"/>
          <p:cNvPicPr>
            <a:picLocks noChangeAspect="1" noChangeArrowheads="1"/>
          </p:cNvPicPr>
          <p:nvPr/>
        </p:nvPicPr>
        <p:blipFill>
          <a:blip r:embed="rId7" cstate="print"/>
          <a:srcRect/>
          <a:stretch>
            <a:fillRect/>
          </a:stretch>
        </p:blipFill>
        <p:spPr bwMode="auto">
          <a:xfrm>
            <a:off x="9191262" y="7195728"/>
            <a:ext cx="2879040" cy="2160000"/>
          </a:xfrm>
          <a:prstGeom prst="rect">
            <a:avLst/>
          </a:prstGeom>
          <a:noFill/>
          <a:ln w="9525">
            <a:noFill/>
            <a:miter lim="800000"/>
            <a:headEnd/>
            <a:tailEnd/>
          </a:ln>
        </p:spPr>
      </p:pic>
      <p:pic>
        <p:nvPicPr>
          <p:cNvPr id="1028" name="Picture 4" descr="DSC07685"/>
          <p:cNvPicPr>
            <a:picLocks noChangeAspect="1" noChangeArrowheads="1"/>
          </p:cNvPicPr>
          <p:nvPr/>
        </p:nvPicPr>
        <p:blipFill>
          <a:blip r:embed="rId8" cstate="print"/>
          <a:srcRect/>
          <a:stretch>
            <a:fillRect/>
          </a:stretch>
        </p:blipFill>
        <p:spPr bwMode="auto">
          <a:xfrm>
            <a:off x="9191262" y="4494110"/>
            <a:ext cx="2856300" cy="2160000"/>
          </a:xfrm>
          <a:prstGeom prst="rect">
            <a:avLst/>
          </a:prstGeom>
          <a:noFill/>
          <a:ln w="9525">
            <a:noFill/>
            <a:miter lim="800000"/>
            <a:headEnd/>
            <a:tailEnd/>
          </a:ln>
        </p:spPr>
      </p:pic>
      <p:sp>
        <p:nvSpPr>
          <p:cNvPr id="14" name="TextBox 13"/>
          <p:cNvSpPr txBox="1"/>
          <p:nvPr/>
        </p:nvSpPr>
        <p:spPr>
          <a:xfrm>
            <a:off x="6505752" y="9455893"/>
            <a:ext cx="4267002"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īpašības vārdi un to pakāpes</a:t>
            </a:r>
          </a:p>
        </p:txBody>
      </p:sp>
      <p:sp>
        <p:nvSpPr>
          <p:cNvPr id="15" name="TextBox 14"/>
          <p:cNvSpPr txBox="1"/>
          <p:nvPr/>
        </p:nvSpPr>
        <p:spPr>
          <a:xfrm>
            <a:off x="9325374" y="6587605"/>
            <a:ext cx="2651175"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vispārinošie vārdi</a:t>
            </a:r>
          </a:p>
        </p:txBody>
      </p:sp>
      <p:sp>
        <p:nvSpPr>
          <p:cNvPr id="11" name="Freeform 13">
            <a:extLst>
              <a:ext uri="{FF2B5EF4-FFF2-40B4-BE49-F238E27FC236}">
                <a16:creationId xmlns:a16="http://schemas.microsoft.com/office/drawing/2014/main" id="{B9B79567-9AA9-4C12-D8A6-7D39629EE445}"/>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9"/>
            <a:stretch>
              <a:fillRect/>
            </a:stretch>
          </a:blipFill>
        </p:spPr>
      </p:sp>
      <p:sp>
        <p:nvSpPr>
          <p:cNvPr id="12" name="Freeform 2">
            <a:extLst>
              <a:ext uri="{FF2B5EF4-FFF2-40B4-BE49-F238E27FC236}">
                <a16:creationId xmlns:a16="http://schemas.microsoft.com/office/drawing/2014/main" id="{96571B09-7B58-0DC7-C460-2097C4AC2DB8}"/>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3">
            <a:extLst>
              <a:ext uri="{FF2B5EF4-FFF2-40B4-BE49-F238E27FC236}">
                <a16:creationId xmlns:a16="http://schemas.microsoft.com/office/drawing/2014/main" id="{9435CB6B-8B87-125E-68A9-F7C10E0B1246}"/>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nvGrpSpPr>
          <p:cNvPr id="16" name="Group 5">
            <a:extLst>
              <a:ext uri="{FF2B5EF4-FFF2-40B4-BE49-F238E27FC236}">
                <a16:creationId xmlns:a16="http://schemas.microsoft.com/office/drawing/2014/main" id="{F7DB7D21-62E8-ED1E-5FB4-3491BDEA1468}"/>
              </a:ext>
            </a:extLst>
          </p:cNvPr>
          <p:cNvGrpSpPr/>
          <p:nvPr/>
        </p:nvGrpSpPr>
        <p:grpSpPr>
          <a:xfrm>
            <a:off x="-488108" y="8043903"/>
            <a:ext cx="2464771" cy="3336085"/>
            <a:chOff x="0" y="0"/>
            <a:chExt cx="3286362" cy="4448113"/>
          </a:xfrm>
        </p:grpSpPr>
        <p:sp>
          <p:nvSpPr>
            <p:cNvPr id="17" name="Freeform 6">
              <a:extLst>
                <a:ext uri="{FF2B5EF4-FFF2-40B4-BE49-F238E27FC236}">
                  <a16:creationId xmlns:a16="http://schemas.microsoft.com/office/drawing/2014/main" id="{A9ABF89E-AD3B-65F7-CD03-17593FC419A9}"/>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7">
              <a:extLst>
                <a:ext uri="{FF2B5EF4-FFF2-40B4-BE49-F238E27FC236}">
                  <a16:creationId xmlns:a16="http://schemas.microsoft.com/office/drawing/2014/main" id="{DF92302F-79AC-A73B-CB28-1EEB26639FB6}"/>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9" name="Group 8">
            <a:extLst>
              <a:ext uri="{FF2B5EF4-FFF2-40B4-BE49-F238E27FC236}">
                <a16:creationId xmlns:a16="http://schemas.microsoft.com/office/drawing/2014/main" id="{8DC479DD-A12A-A24E-E928-A14227507AE2}"/>
              </a:ext>
            </a:extLst>
          </p:cNvPr>
          <p:cNvGrpSpPr/>
          <p:nvPr/>
        </p:nvGrpSpPr>
        <p:grpSpPr>
          <a:xfrm rot="-10655737">
            <a:off x="15599879" y="-1262767"/>
            <a:ext cx="2990573" cy="4047761"/>
            <a:chOff x="0" y="0"/>
            <a:chExt cx="3987430" cy="5397015"/>
          </a:xfrm>
        </p:grpSpPr>
        <p:sp>
          <p:nvSpPr>
            <p:cNvPr id="20" name="Freeform 9">
              <a:extLst>
                <a:ext uri="{FF2B5EF4-FFF2-40B4-BE49-F238E27FC236}">
                  <a16:creationId xmlns:a16="http://schemas.microsoft.com/office/drawing/2014/main" id="{FC0006D8-DA67-3818-202A-A417230A4125}"/>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Freeform 10">
              <a:extLst>
                <a:ext uri="{FF2B5EF4-FFF2-40B4-BE49-F238E27FC236}">
                  <a16:creationId xmlns:a16="http://schemas.microsoft.com/office/drawing/2014/main" id="{A6372FC0-9D1E-446F-1AB5-6410CA6BC336}"/>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22" name="Freeform 11">
            <a:extLst>
              <a:ext uri="{FF2B5EF4-FFF2-40B4-BE49-F238E27FC236}">
                <a16:creationId xmlns:a16="http://schemas.microsoft.com/office/drawing/2014/main" id="{8B84AEF0-A85D-9C1F-A1E1-33E94B87DAF4}"/>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12">
            <a:extLst>
              <a:ext uri="{FF2B5EF4-FFF2-40B4-BE49-F238E27FC236}">
                <a16:creationId xmlns:a16="http://schemas.microsoft.com/office/drawing/2014/main" id="{5D712599-E87B-9C21-5165-FA775574D370}"/>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DB275-E090-ECE8-D943-7886373EF9A9}"/>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DC599F98-6F8F-BFE8-BD62-2B8F5EC8DD8C}"/>
              </a:ext>
            </a:extLst>
          </p:cNvPr>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effectLst>
                  <a:outerShdw blurRad="38100" dist="38100" dir="2700000" algn="tl">
                    <a:srgbClr val="000000">
                      <a:alpha val="43137"/>
                    </a:srgbClr>
                  </a:outerShdw>
                </a:effectLst>
                <a:latin typeface="Segoe UI Light" pitchFamily="34" charset="0"/>
              </a:rPr>
              <a:t>Didaktiskie materiāli</a:t>
            </a:r>
          </a:p>
        </p:txBody>
      </p:sp>
      <p:sp>
        <p:nvSpPr>
          <p:cNvPr id="18" name="TextBox 17">
            <a:extLst>
              <a:ext uri="{FF2B5EF4-FFF2-40B4-BE49-F238E27FC236}">
                <a16:creationId xmlns:a16="http://schemas.microsoft.com/office/drawing/2014/main" id="{FF76198B-2715-D61B-1D01-B3C9AC8B9060}"/>
              </a:ext>
            </a:extLst>
          </p:cNvPr>
          <p:cNvSpPr txBox="1"/>
          <p:nvPr/>
        </p:nvSpPr>
        <p:spPr>
          <a:xfrm>
            <a:off x="4391472" y="5467537"/>
            <a:ext cx="8711616"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Vārdu darināšanas, teikumu veidošanas programma Widgit</a:t>
            </a:r>
          </a:p>
        </p:txBody>
      </p:sp>
      <p:pic>
        <p:nvPicPr>
          <p:cNvPr id="4" name="Picture 3">
            <a:extLst>
              <a:ext uri="{FF2B5EF4-FFF2-40B4-BE49-F238E27FC236}">
                <a16:creationId xmlns:a16="http://schemas.microsoft.com/office/drawing/2014/main" id="{E6406784-95E3-A49C-7453-936CCCFECC34}"/>
              </a:ext>
            </a:extLst>
          </p:cNvPr>
          <p:cNvPicPr>
            <a:picLocks noChangeAspect="1"/>
          </p:cNvPicPr>
          <p:nvPr/>
        </p:nvPicPr>
        <p:blipFill>
          <a:blip r:embed="rId2" cstate="print">
            <a:extLst>
              <a:ext uri="{28A0092B-C50C-407E-A947-70E740481C1C}">
                <a14:useLocalDpi xmlns:a14="http://schemas.microsoft.com/office/drawing/2010/main" val="0"/>
              </a:ext>
            </a:extLst>
          </a:blip>
          <a:srcRect t="25908" r="6750" b="20543"/>
          <a:stretch>
            <a:fillRect/>
          </a:stretch>
        </p:blipFill>
        <p:spPr>
          <a:xfrm>
            <a:off x="3527377" y="6331632"/>
            <a:ext cx="2626175" cy="3348372"/>
          </a:xfrm>
          <a:prstGeom prst="rect">
            <a:avLst/>
          </a:prstGeom>
        </p:spPr>
      </p:pic>
      <p:pic>
        <p:nvPicPr>
          <p:cNvPr id="5" name="Picture 4">
            <a:extLst>
              <a:ext uri="{FF2B5EF4-FFF2-40B4-BE49-F238E27FC236}">
                <a16:creationId xmlns:a16="http://schemas.microsoft.com/office/drawing/2014/main" id="{3C3531D0-DFAF-8DA2-2577-ADFCF6226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3820" y="6826269"/>
            <a:ext cx="5237820" cy="2359098"/>
          </a:xfrm>
          <a:prstGeom prst="rect">
            <a:avLst/>
          </a:prstGeom>
        </p:spPr>
      </p:pic>
      <p:pic>
        <p:nvPicPr>
          <p:cNvPr id="3" name="Picture 2">
            <a:extLst>
              <a:ext uri="{FF2B5EF4-FFF2-40B4-BE49-F238E27FC236}">
                <a16:creationId xmlns:a16="http://schemas.microsoft.com/office/drawing/2014/main" id="{C37C7A3B-7FF9-0260-D382-CA438114D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555" y="1255070"/>
            <a:ext cx="6302805" cy="4130703"/>
          </a:xfrm>
          <a:prstGeom prst="rect">
            <a:avLst/>
          </a:prstGeom>
        </p:spPr>
      </p:pic>
      <p:sp>
        <p:nvSpPr>
          <p:cNvPr id="6" name="Freeform 13">
            <a:extLst>
              <a:ext uri="{FF2B5EF4-FFF2-40B4-BE49-F238E27FC236}">
                <a16:creationId xmlns:a16="http://schemas.microsoft.com/office/drawing/2014/main" id="{AA1F4A34-B8C4-D3BF-FCA1-46F541461241}"/>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5"/>
            <a:stretch>
              <a:fillRect/>
            </a:stretch>
          </a:blipFill>
        </p:spPr>
      </p:sp>
      <p:sp>
        <p:nvSpPr>
          <p:cNvPr id="7" name="Freeform 2">
            <a:extLst>
              <a:ext uri="{FF2B5EF4-FFF2-40B4-BE49-F238E27FC236}">
                <a16:creationId xmlns:a16="http://schemas.microsoft.com/office/drawing/2014/main" id="{C64C3470-3B9D-AB0B-F5F4-E4A5B5274900}"/>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3">
            <a:extLst>
              <a:ext uri="{FF2B5EF4-FFF2-40B4-BE49-F238E27FC236}">
                <a16:creationId xmlns:a16="http://schemas.microsoft.com/office/drawing/2014/main" id="{1F7F9699-0546-5488-37C4-22A25F9E7DA9}"/>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9" name="Group 5">
            <a:extLst>
              <a:ext uri="{FF2B5EF4-FFF2-40B4-BE49-F238E27FC236}">
                <a16:creationId xmlns:a16="http://schemas.microsoft.com/office/drawing/2014/main" id="{4AD76C02-2C1E-BA05-5DFB-21E600158A6D}"/>
              </a:ext>
            </a:extLst>
          </p:cNvPr>
          <p:cNvGrpSpPr/>
          <p:nvPr/>
        </p:nvGrpSpPr>
        <p:grpSpPr>
          <a:xfrm>
            <a:off x="-488108" y="8043903"/>
            <a:ext cx="2464771" cy="3336085"/>
            <a:chOff x="0" y="0"/>
            <a:chExt cx="3286362" cy="4448113"/>
          </a:xfrm>
        </p:grpSpPr>
        <p:sp>
          <p:nvSpPr>
            <p:cNvPr id="10" name="Freeform 6">
              <a:extLst>
                <a:ext uri="{FF2B5EF4-FFF2-40B4-BE49-F238E27FC236}">
                  <a16:creationId xmlns:a16="http://schemas.microsoft.com/office/drawing/2014/main" id="{ACA24463-B876-1A14-892B-155CC110A45F}"/>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7">
              <a:extLst>
                <a:ext uri="{FF2B5EF4-FFF2-40B4-BE49-F238E27FC236}">
                  <a16:creationId xmlns:a16="http://schemas.microsoft.com/office/drawing/2014/main" id="{D9DE1731-7FD7-DB22-4302-E167A5B9AEE6}"/>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2" name="Group 8">
            <a:extLst>
              <a:ext uri="{FF2B5EF4-FFF2-40B4-BE49-F238E27FC236}">
                <a16:creationId xmlns:a16="http://schemas.microsoft.com/office/drawing/2014/main" id="{54BAE4A9-749D-53CC-2B56-99E24FD25C2D}"/>
              </a:ext>
            </a:extLst>
          </p:cNvPr>
          <p:cNvGrpSpPr/>
          <p:nvPr/>
        </p:nvGrpSpPr>
        <p:grpSpPr>
          <a:xfrm rot="-10655737">
            <a:off x="15599879" y="-1262767"/>
            <a:ext cx="2990573" cy="4047761"/>
            <a:chOff x="0" y="0"/>
            <a:chExt cx="3987430" cy="5397015"/>
          </a:xfrm>
        </p:grpSpPr>
        <p:sp>
          <p:nvSpPr>
            <p:cNvPr id="13" name="Freeform 9">
              <a:extLst>
                <a:ext uri="{FF2B5EF4-FFF2-40B4-BE49-F238E27FC236}">
                  <a16:creationId xmlns:a16="http://schemas.microsoft.com/office/drawing/2014/main" id="{981CCB3D-9A84-0202-F072-585CC6FD359F}"/>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0">
              <a:extLst>
                <a:ext uri="{FF2B5EF4-FFF2-40B4-BE49-F238E27FC236}">
                  <a16:creationId xmlns:a16="http://schemas.microsoft.com/office/drawing/2014/main" id="{084A3AA1-6BBD-E45E-7264-96A919940B05}"/>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5" name="Freeform 11">
            <a:extLst>
              <a:ext uri="{FF2B5EF4-FFF2-40B4-BE49-F238E27FC236}">
                <a16:creationId xmlns:a16="http://schemas.microsoft.com/office/drawing/2014/main" id="{96E2D884-779B-D8B6-275B-E5FA4E1129BB}"/>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2">
            <a:extLst>
              <a:ext uri="{FF2B5EF4-FFF2-40B4-BE49-F238E27FC236}">
                <a16:creationId xmlns:a16="http://schemas.microsoft.com/office/drawing/2014/main" id="{80E27628-5E06-30F8-14BE-EABC1649DEE6}"/>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553433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64167">
            <a:off x="13799870"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63656">
            <a:off x="-2235153" y="1260858"/>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69083" y="7393356"/>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6376323" y="-756971"/>
            <a:ext cx="2402029" cy="3251162"/>
            <a:chOff x="0" y="0"/>
            <a:chExt cx="3202705" cy="4334883"/>
          </a:xfrm>
        </p:grpSpPr>
        <p:sp>
          <p:nvSpPr>
            <p:cNvPr id="9" name="Freeform 9"/>
            <p:cNvSpPr/>
            <p:nvPr/>
          </p:nvSpPr>
          <p:spPr>
            <a:xfrm>
              <a:off x="377864" y="0"/>
              <a:ext cx="2761053" cy="2667867"/>
            </a:xfrm>
            <a:custGeom>
              <a:avLst/>
              <a:gdLst/>
              <a:ahLst/>
              <a:cxnLst/>
              <a:rect l="l" t="t" r="r" b="b"/>
              <a:pathLst>
                <a:path w="2761053" h="2667867">
                  <a:moveTo>
                    <a:pt x="0" y="0"/>
                  </a:moveTo>
                  <a:lnTo>
                    <a:pt x="2761053" y="0"/>
                  </a:lnTo>
                  <a:lnTo>
                    <a:pt x="2761053" y="2667867"/>
                  </a:lnTo>
                  <a:lnTo>
                    <a:pt x="0" y="26678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446398" y="1614298"/>
              <a:ext cx="2309908" cy="2231948"/>
            </a:xfrm>
            <a:custGeom>
              <a:avLst/>
              <a:gdLst/>
              <a:ahLst/>
              <a:cxnLst/>
              <a:rect l="l" t="t" r="r" b="b"/>
              <a:pathLst>
                <a:path w="2309908" h="2231948">
                  <a:moveTo>
                    <a:pt x="0" y="0"/>
                  </a:moveTo>
                  <a:lnTo>
                    <a:pt x="2309908" y="0"/>
                  </a:lnTo>
                  <a:lnTo>
                    <a:pt x="2309908" y="2231949"/>
                  </a:lnTo>
                  <a:lnTo>
                    <a:pt x="0" y="22319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a:off x="10928012" y="7583808"/>
            <a:ext cx="6997568" cy="3796181"/>
          </a:xfrm>
          <a:custGeom>
            <a:avLst/>
            <a:gdLst/>
            <a:ahLst/>
            <a:cxnLst/>
            <a:rect l="l" t="t" r="r" b="b"/>
            <a:pathLst>
              <a:path w="6997568" h="3796181">
                <a:moveTo>
                  <a:pt x="0" y="0"/>
                </a:moveTo>
                <a:lnTo>
                  <a:pt x="6997568" y="0"/>
                </a:lnTo>
                <a:lnTo>
                  <a:pt x="6997568" y="3796180"/>
                </a:lnTo>
                <a:lnTo>
                  <a:pt x="0" y="3796180"/>
                </a:lnTo>
                <a:lnTo>
                  <a:pt x="0" y="0"/>
                </a:lnTo>
                <a:close/>
              </a:path>
            </a:pathLst>
          </a:custGeom>
          <a:blipFill>
            <a:blip r:embed="rId10"/>
            <a:stretch>
              <a:fillRect/>
            </a:stretch>
          </a:blipFill>
        </p:spPr>
      </p:sp>
      <p:sp>
        <p:nvSpPr>
          <p:cNvPr id="12" name="Freeform 12"/>
          <p:cNvSpPr/>
          <p:nvPr/>
        </p:nvSpPr>
        <p:spPr>
          <a:xfrm>
            <a:off x="4125524" y="1404506"/>
            <a:ext cx="9405257" cy="8229600"/>
          </a:xfrm>
          <a:custGeom>
            <a:avLst/>
            <a:gdLst/>
            <a:ahLst/>
            <a:cxnLst/>
            <a:rect l="l" t="t" r="r" b="b"/>
            <a:pathLst>
              <a:path w="9405257" h="8229600">
                <a:moveTo>
                  <a:pt x="0" y="0"/>
                </a:moveTo>
                <a:lnTo>
                  <a:pt x="9405257" y="0"/>
                </a:lnTo>
                <a:lnTo>
                  <a:pt x="9405257" y="8229600"/>
                </a:lnTo>
                <a:lnTo>
                  <a:pt x="0" y="8229600"/>
                </a:lnTo>
                <a:lnTo>
                  <a:pt x="0" y="0"/>
                </a:lnTo>
                <a:close/>
              </a:path>
            </a:pathLst>
          </a:custGeom>
          <a:blipFill>
            <a:blip r:embed="rId11"/>
            <a:stretch>
              <a:fillRect/>
            </a:stretch>
          </a:blipFill>
        </p:spPr>
      </p:sp>
      <p:sp>
        <p:nvSpPr>
          <p:cNvPr id="13" name="Freeform 13"/>
          <p:cNvSpPr/>
          <p:nvPr/>
        </p:nvSpPr>
        <p:spPr>
          <a:xfrm>
            <a:off x="12589608" y="1812160"/>
            <a:ext cx="4478694" cy="4114800"/>
          </a:xfrm>
          <a:custGeom>
            <a:avLst/>
            <a:gdLst/>
            <a:ahLst/>
            <a:cxnLst/>
            <a:rect l="l" t="t" r="r" b="b"/>
            <a:pathLst>
              <a:path w="4478694" h="4114800">
                <a:moveTo>
                  <a:pt x="0" y="0"/>
                </a:moveTo>
                <a:lnTo>
                  <a:pt x="4478694" y="0"/>
                </a:lnTo>
                <a:lnTo>
                  <a:pt x="447869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rot="796890">
            <a:off x="423063" y="1421242"/>
            <a:ext cx="3708464" cy="4114800"/>
          </a:xfrm>
          <a:custGeom>
            <a:avLst/>
            <a:gdLst/>
            <a:ahLst/>
            <a:cxnLst/>
            <a:rect l="l" t="t" r="r" b="b"/>
            <a:pathLst>
              <a:path w="3708464" h="4114800">
                <a:moveTo>
                  <a:pt x="0" y="0"/>
                </a:moveTo>
                <a:lnTo>
                  <a:pt x="3708464" y="0"/>
                </a:lnTo>
                <a:lnTo>
                  <a:pt x="3708464"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5"/>
          <p:cNvSpPr/>
          <p:nvPr/>
        </p:nvSpPr>
        <p:spPr>
          <a:xfrm>
            <a:off x="8095663" y="4473384"/>
            <a:ext cx="1505969" cy="1472084"/>
          </a:xfrm>
          <a:custGeom>
            <a:avLst/>
            <a:gdLst/>
            <a:ahLst/>
            <a:cxnLst/>
            <a:rect l="l" t="t" r="r" b="b"/>
            <a:pathLst>
              <a:path w="1505969" h="1472084">
                <a:moveTo>
                  <a:pt x="0" y="0"/>
                </a:moveTo>
                <a:lnTo>
                  <a:pt x="1505969" y="0"/>
                </a:lnTo>
                <a:lnTo>
                  <a:pt x="1505969" y="1472084"/>
                </a:lnTo>
                <a:lnTo>
                  <a:pt x="0" y="1472084"/>
                </a:lnTo>
                <a:lnTo>
                  <a:pt x="0" y="0"/>
                </a:lnTo>
                <a:close/>
              </a:path>
            </a:pathLst>
          </a:custGeom>
          <a:blipFill>
            <a:blip r:embed="rId16"/>
            <a:stretch>
              <a:fillRect/>
            </a:stretch>
          </a:blipFill>
        </p:spPr>
      </p:sp>
      <p:sp>
        <p:nvSpPr>
          <p:cNvPr id="16" name="TextBox 16"/>
          <p:cNvSpPr txBox="1"/>
          <p:nvPr/>
        </p:nvSpPr>
        <p:spPr>
          <a:xfrm>
            <a:off x="814749" y="408541"/>
            <a:ext cx="16658502" cy="1110639"/>
          </a:xfrm>
          <a:prstGeom prst="rect">
            <a:avLst/>
          </a:prstGeom>
        </p:spPr>
        <p:txBody>
          <a:bodyPr lIns="0" tIns="0" rIns="0" bIns="0" rtlCol="0" anchor="t">
            <a:spAutoFit/>
          </a:bodyPr>
          <a:lstStyle/>
          <a:p>
            <a:pPr algn="ctr">
              <a:lnSpc>
                <a:spcPts val="7549"/>
              </a:lnSpc>
            </a:pPr>
            <a:r>
              <a:rPr lang="en-US" sz="8578" b="1" spc="145">
                <a:solidFill>
                  <a:srgbClr val="364F2D"/>
                </a:solidFill>
                <a:latin typeface="Poppins Bold"/>
                <a:ea typeface="Poppins Bold"/>
                <a:cs typeface="Poppins Bold"/>
                <a:sym typeface="Poppins Bold"/>
              </a:rPr>
              <a:t>Mūsu atbalsta komanda</a:t>
            </a:r>
          </a:p>
        </p:txBody>
      </p:sp>
      <p:sp>
        <p:nvSpPr>
          <p:cNvPr id="17" name="TextBox 17"/>
          <p:cNvSpPr txBox="1"/>
          <p:nvPr/>
        </p:nvSpPr>
        <p:spPr>
          <a:xfrm>
            <a:off x="8393286" y="2295943"/>
            <a:ext cx="4056331" cy="1348739"/>
          </a:xfrm>
          <a:prstGeom prst="rect">
            <a:avLst/>
          </a:prstGeom>
        </p:spPr>
        <p:txBody>
          <a:bodyPr lIns="0" tIns="0" rIns="0" bIns="0" rtlCol="0" anchor="t">
            <a:spAutoFit/>
          </a:bodyPr>
          <a:lstStyle/>
          <a:p>
            <a:pPr algn="ctr">
              <a:lnSpc>
                <a:spcPts val="5460"/>
              </a:lnSpc>
            </a:pPr>
            <a:r>
              <a:rPr lang="en-US" sz="3900" b="1">
                <a:solidFill>
                  <a:srgbClr val="364F2D"/>
                </a:solidFill>
                <a:latin typeface="Canva Sans Bold"/>
                <a:ea typeface="Canva Sans Bold"/>
                <a:cs typeface="Canva Sans Bold"/>
                <a:sym typeface="Canva Sans Bold"/>
              </a:rPr>
              <a:t>Iestādes vadītāja</a:t>
            </a:r>
          </a:p>
        </p:txBody>
      </p:sp>
      <p:sp>
        <p:nvSpPr>
          <p:cNvPr id="18" name="TextBox 18"/>
          <p:cNvSpPr txBox="1"/>
          <p:nvPr/>
        </p:nvSpPr>
        <p:spPr>
          <a:xfrm>
            <a:off x="5186840" y="7619918"/>
            <a:ext cx="4056331" cy="662939"/>
          </a:xfrm>
          <a:prstGeom prst="rect">
            <a:avLst/>
          </a:prstGeom>
        </p:spPr>
        <p:txBody>
          <a:bodyPr lIns="0" tIns="0" rIns="0" bIns="0" rtlCol="0" anchor="t">
            <a:spAutoFit/>
          </a:bodyPr>
          <a:lstStyle/>
          <a:p>
            <a:pPr algn="ctr">
              <a:lnSpc>
                <a:spcPts val="5460"/>
              </a:lnSpc>
            </a:pPr>
            <a:r>
              <a:rPr lang="en-US" sz="3900" b="1">
                <a:solidFill>
                  <a:srgbClr val="364F2D"/>
                </a:solidFill>
                <a:latin typeface="Canva Sans Bold"/>
                <a:ea typeface="Canva Sans Bold"/>
                <a:cs typeface="Canva Sans Bold"/>
                <a:sym typeface="Canva Sans Bold"/>
              </a:rPr>
              <a:t>Logopēdi</a:t>
            </a:r>
          </a:p>
        </p:txBody>
      </p:sp>
      <p:sp>
        <p:nvSpPr>
          <p:cNvPr id="19" name="TextBox 19"/>
          <p:cNvSpPr txBox="1"/>
          <p:nvPr/>
        </p:nvSpPr>
        <p:spPr>
          <a:xfrm>
            <a:off x="9839757" y="5133226"/>
            <a:ext cx="4056331" cy="695959"/>
          </a:xfrm>
          <a:prstGeom prst="rect">
            <a:avLst/>
          </a:prstGeom>
        </p:spPr>
        <p:txBody>
          <a:bodyPr lIns="0" tIns="0" rIns="0" bIns="0" rtlCol="0" anchor="t">
            <a:spAutoFit/>
          </a:bodyPr>
          <a:lstStyle/>
          <a:p>
            <a:pPr algn="ctr">
              <a:lnSpc>
                <a:spcPts val="5740"/>
              </a:lnSpc>
            </a:pPr>
            <a:r>
              <a:rPr lang="en-US" sz="4100" b="1">
                <a:solidFill>
                  <a:srgbClr val="364F2D"/>
                </a:solidFill>
                <a:latin typeface="Canva Sans Bold"/>
                <a:ea typeface="Canva Sans Bold"/>
                <a:cs typeface="Canva Sans Bold"/>
                <a:sym typeface="Canva Sans Bold"/>
              </a:rPr>
              <a:t>Psihologs</a:t>
            </a:r>
          </a:p>
        </p:txBody>
      </p:sp>
      <p:sp>
        <p:nvSpPr>
          <p:cNvPr id="20" name="TextBox 20"/>
          <p:cNvSpPr txBox="1"/>
          <p:nvPr/>
        </p:nvSpPr>
        <p:spPr>
          <a:xfrm>
            <a:off x="5297901" y="2367063"/>
            <a:ext cx="4056331" cy="1216024"/>
          </a:xfrm>
          <a:prstGeom prst="rect">
            <a:avLst/>
          </a:prstGeom>
        </p:spPr>
        <p:txBody>
          <a:bodyPr lIns="0" tIns="0" rIns="0" bIns="0" rtlCol="0" anchor="t">
            <a:spAutoFit/>
          </a:bodyPr>
          <a:lstStyle/>
          <a:p>
            <a:pPr algn="ctr">
              <a:lnSpc>
                <a:spcPts val="4900"/>
              </a:lnSpc>
            </a:pPr>
            <a:r>
              <a:rPr lang="en-US" sz="3500" b="1">
                <a:solidFill>
                  <a:srgbClr val="364F2D"/>
                </a:solidFill>
                <a:latin typeface="Canva Sans Bold"/>
                <a:ea typeface="Canva Sans Bold"/>
                <a:cs typeface="Canva Sans Bold"/>
                <a:sym typeface="Canva Sans Bold"/>
              </a:rPr>
              <a:t>Speciālais pedagogs</a:t>
            </a:r>
          </a:p>
        </p:txBody>
      </p:sp>
      <p:sp>
        <p:nvSpPr>
          <p:cNvPr id="21" name="TextBox 21"/>
          <p:cNvSpPr txBox="1"/>
          <p:nvPr/>
        </p:nvSpPr>
        <p:spPr>
          <a:xfrm>
            <a:off x="4306247" y="4754767"/>
            <a:ext cx="2742416" cy="1471929"/>
          </a:xfrm>
          <a:prstGeom prst="rect">
            <a:avLst/>
          </a:prstGeom>
        </p:spPr>
        <p:txBody>
          <a:bodyPr lIns="0" tIns="0" rIns="0" bIns="0" rtlCol="0" anchor="t">
            <a:spAutoFit/>
          </a:bodyPr>
          <a:lstStyle/>
          <a:p>
            <a:pPr algn="ctr">
              <a:lnSpc>
                <a:spcPts val="3920"/>
              </a:lnSpc>
            </a:pPr>
            <a:r>
              <a:rPr lang="en-US" sz="2800" b="1">
                <a:solidFill>
                  <a:srgbClr val="364F2D"/>
                </a:solidFill>
                <a:latin typeface="Canva Sans Bold"/>
                <a:ea typeface="Canva Sans Bold"/>
                <a:cs typeface="Canva Sans Bold"/>
                <a:sym typeface="Canva Sans Bold"/>
              </a:rPr>
              <a:t>Vadītājas vietniece izglītības jomā</a:t>
            </a:r>
          </a:p>
        </p:txBody>
      </p:sp>
      <p:sp>
        <p:nvSpPr>
          <p:cNvPr id="22" name="TextBox 22"/>
          <p:cNvSpPr txBox="1"/>
          <p:nvPr/>
        </p:nvSpPr>
        <p:spPr>
          <a:xfrm>
            <a:off x="8949284" y="7526658"/>
            <a:ext cx="2742416" cy="976629"/>
          </a:xfrm>
          <a:prstGeom prst="rect">
            <a:avLst/>
          </a:prstGeom>
        </p:spPr>
        <p:txBody>
          <a:bodyPr lIns="0" tIns="0" rIns="0" bIns="0" rtlCol="0" anchor="t">
            <a:spAutoFit/>
          </a:bodyPr>
          <a:lstStyle/>
          <a:p>
            <a:pPr algn="ctr">
              <a:lnSpc>
                <a:spcPts val="3920"/>
              </a:lnSpc>
            </a:pPr>
            <a:r>
              <a:rPr lang="en-US" sz="2800" b="1">
                <a:solidFill>
                  <a:srgbClr val="364F2D"/>
                </a:solidFill>
                <a:latin typeface="Canva Sans Bold"/>
                <a:ea typeface="Canva Sans Bold"/>
                <a:cs typeface="Canva Sans Bold"/>
                <a:sym typeface="Canva Sans Bold"/>
              </a:rPr>
              <a:t>Vispārējās aprūpes māsa</a:t>
            </a:r>
          </a:p>
        </p:txBody>
      </p:sp>
      <p:sp>
        <p:nvSpPr>
          <p:cNvPr id="23" name="TextBox 23"/>
          <p:cNvSpPr txBox="1"/>
          <p:nvPr/>
        </p:nvSpPr>
        <p:spPr>
          <a:xfrm>
            <a:off x="14135861" y="5879335"/>
            <a:ext cx="2810060" cy="978457"/>
          </a:xfrm>
          <a:prstGeom prst="rect">
            <a:avLst/>
          </a:prstGeom>
        </p:spPr>
        <p:txBody>
          <a:bodyPr lIns="0" tIns="0" rIns="0" bIns="0" rtlCol="0" anchor="t">
            <a:spAutoFit/>
          </a:bodyPr>
          <a:lstStyle/>
          <a:p>
            <a:pPr algn="ctr">
              <a:lnSpc>
                <a:spcPts val="3976"/>
              </a:lnSpc>
            </a:pPr>
            <a:r>
              <a:rPr lang="en-US" sz="2840" b="1">
                <a:solidFill>
                  <a:srgbClr val="364F2D"/>
                </a:solidFill>
                <a:latin typeface="Canva Sans Bold"/>
                <a:ea typeface="Canva Sans Bold"/>
                <a:cs typeface="Canva Sans Bold"/>
                <a:sym typeface="Canva Sans Bold"/>
              </a:rPr>
              <a:t>Pirmsskolas skolotāji</a:t>
            </a:r>
          </a:p>
        </p:txBody>
      </p:sp>
      <p:sp>
        <p:nvSpPr>
          <p:cNvPr id="24" name="TextBox 24"/>
          <p:cNvSpPr txBox="1"/>
          <p:nvPr/>
        </p:nvSpPr>
        <p:spPr>
          <a:xfrm>
            <a:off x="2095688" y="2741504"/>
            <a:ext cx="2745749" cy="554982"/>
          </a:xfrm>
          <a:prstGeom prst="rect">
            <a:avLst/>
          </a:prstGeom>
        </p:spPr>
        <p:txBody>
          <a:bodyPr lIns="0" tIns="0" rIns="0" bIns="0" rtlCol="0" anchor="t">
            <a:spAutoFit/>
          </a:bodyPr>
          <a:lstStyle/>
          <a:p>
            <a:pPr algn="ctr">
              <a:lnSpc>
                <a:spcPts val="4585"/>
              </a:lnSpc>
            </a:pPr>
            <a:r>
              <a:rPr lang="en-US" sz="3275" b="1">
                <a:solidFill>
                  <a:srgbClr val="364F2D"/>
                </a:solidFill>
                <a:latin typeface="Canva Sans Bold"/>
                <a:ea typeface="Canva Sans Bold"/>
                <a:cs typeface="Canva Sans Bold"/>
                <a:sym typeface="Canva Sans Bold"/>
              </a:rPr>
              <a:t>Vecāki</a:t>
            </a:r>
          </a:p>
        </p:txBody>
      </p:sp>
      <p:sp>
        <p:nvSpPr>
          <p:cNvPr id="25" name="TextBox 25"/>
          <p:cNvSpPr txBox="1"/>
          <p:nvPr/>
        </p:nvSpPr>
        <p:spPr>
          <a:xfrm>
            <a:off x="7363850" y="5957456"/>
            <a:ext cx="2742416" cy="481329"/>
          </a:xfrm>
          <a:prstGeom prst="rect">
            <a:avLst/>
          </a:prstGeom>
        </p:spPr>
        <p:txBody>
          <a:bodyPr lIns="0" tIns="0" rIns="0" bIns="0" rtlCol="0" anchor="t">
            <a:spAutoFit/>
          </a:bodyPr>
          <a:lstStyle/>
          <a:p>
            <a:pPr algn="ctr">
              <a:lnSpc>
                <a:spcPts val="3920"/>
              </a:lnSpc>
            </a:pPr>
            <a:r>
              <a:rPr lang="en-US" sz="2800" b="1">
                <a:solidFill>
                  <a:srgbClr val="364F2D"/>
                </a:solidFill>
                <a:latin typeface="Canva Sans Bold"/>
                <a:ea typeface="Canva Sans Bold"/>
                <a:cs typeface="Canva Sans Bold"/>
                <a:sym typeface="Canva Sans Bold"/>
              </a:rPr>
              <a:t>Bērns</a:t>
            </a:r>
          </a:p>
        </p:txBody>
      </p:sp>
      <p:sp>
        <p:nvSpPr>
          <p:cNvPr id="26" name="TextBox 26"/>
          <p:cNvSpPr txBox="1"/>
          <p:nvPr/>
        </p:nvSpPr>
        <p:spPr>
          <a:xfrm>
            <a:off x="1274068" y="9776981"/>
            <a:ext cx="10172323" cy="396238"/>
          </a:xfrm>
          <a:prstGeom prst="rect">
            <a:avLst/>
          </a:prstGeom>
        </p:spPr>
        <p:txBody>
          <a:bodyPr lIns="0" tIns="0" rIns="0" bIns="0" rtlCol="0" anchor="t">
            <a:spAutoFit/>
          </a:bodyPr>
          <a:lstStyle/>
          <a:p>
            <a:pPr algn="ctr">
              <a:lnSpc>
                <a:spcPts val="3360"/>
              </a:lnSpc>
            </a:pPr>
            <a:r>
              <a:rPr lang="en-US" sz="2400" b="1">
                <a:solidFill>
                  <a:srgbClr val="364F2D"/>
                </a:solidFill>
                <a:latin typeface="Canva Sans Bold"/>
                <a:ea typeface="Canva Sans Bold"/>
                <a:cs typeface="Canva Sans Bold"/>
                <a:sym typeface="Canva Sans Bold"/>
              </a:rPr>
              <a:t>Atbalsta komanda šādā sastāvā strādā  kopš 2019.gada septembra</a:t>
            </a:r>
          </a:p>
        </p:txBody>
      </p:sp>
      <p:sp>
        <p:nvSpPr>
          <p:cNvPr id="27" name="TextBox 27"/>
          <p:cNvSpPr txBox="1"/>
          <p:nvPr/>
        </p:nvSpPr>
        <p:spPr>
          <a:xfrm>
            <a:off x="2277295" y="7452247"/>
            <a:ext cx="2447101" cy="2213608"/>
          </a:xfrm>
          <a:prstGeom prst="rect">
            <a:avLst/>
          </a:prstGeom>
        </p:spPr>
        <p:txBody>
          <a:bodyPr lIns="0" tIns="0" rIns="0" bIns="0" rtlCol="0" anchor="t">
            <a:spAutoFit/>
          </a:bodyPr>
          <a:lstStyle/>
          <a:p>
            <a:pPr algn="ctr">
              <a:lnSpc>
                <a:spcPts val="2940"/>
              </a:lnSpc>
            </a:pPr>
            <a:r>
              <a:rPr lang="en-US" sz="2100" b="1">
                <a:solidFill>
                  <a:srgbClr val="364F2D"/>
                </a:solidFill>
                <a:latin typeface="Canva Sans Bold"/>
                <a:ea typeface="Canva Sans Bold"/>
                <a:cs typeface="Canva Sans Bold"/>
                <a:sym typeface="Canva Sans Bold"/>
              </a:rPr>
              <a:t>Iestādi konsultē un atbalstu sniedz:</a:t>
            </a:r>
          </a:p>
          <a:p>
            <a:pPr algn="ctr">
              <a:lnSpc>
                <a:spcPts val="2940"/>
              </a:lnSpc>
            </a:pPr>
            <a:r>
              <a:rPr lang="en-US" sz="2100" b="1">
                <a:solidFill>
                  <a:srgbClr val="364F2D"/>
                </a:solidFill>
                <a:latin typeface="Canva Sans Bold"/>
                <a:ea typeface="Canva Sans Bold"/>
                <a:cs typeface="Canva Sans Bold"/>
                <a:sym typeface="Canva Sans Bold"/>
              </a:rPr>
              <a:t>Izglītības pārvalde  BTA  dienesti,</a:t>
            </a:r>
          </a:p>
          <a:p>
            <a:pPr algn="ctr">
              <a:lnSpc>
                <a:spcPts val="2940"/>
              </a:lnSpc>
            </a:pPr>
            <a:r>
              <a:rPr lang="en-US" sz="2100" b="1">
                <a:solidFill>
                  <a:srgbClr val="364F2D"/>
                </a:solidFill>
                <a:latin typeface="Canva Sans Bold"/>
                <a:ea typeface="Canva Sans Bold"/>
                <a:cs typeface="Canva Sans Bold"/>
                <a:sym typeface="Canva Sans Bold"/>
              </a:rPr>
              <a:t>Sociālais dienests un citi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Didaktiskie materiāli – </a:t>
            </a:r>
            <a:r>
              <a:rPr lang="lv-LV" sz="3600"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stāstītprasme</a:t>
            </a:r>
            <a:endPar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TextBox 8"/>
          <p:cNvSpPr txBox="1"/>
          <p:nvPr/>
        </p:nvSpPr>
        <p:spPr>
          <a:xfrm>
            <a:off x="11412253" y="4279405"/>
            <a:ext cx="942887"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Mežs</a:t>
            </a:r>
          </a:p>
        </p:txBody>
      </p:sp>
      <p:sp>
        <p:nvSpPr>
          <p:cNvPr id="15" name="TextBox 14"/>
          <p:cNvSpPr txBox="1"/>
          <p:nvPr/>
        </p:nvSpPr>
        <p:spPr>
          <a:xfrm>
            <a:off x="3311352" y="8599885"/>
            <a:ext cx="3120534"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Pilsēta un transports</a:t>
            </a:r>
          </a:p>
        </p:txBody>
      </p:sp>
      <p:sp>
        <p:nvSpPr>
          <p:cNvPr id="18" name="TextBox 17"/>
          <p:cNvSpPr txBox="1"/>
          <p:nvPr/>
        </p:nvSpPr>
        <p:spPr>
          <a:xfrm>
            <a:off x="3419365" y="4387417"/>
            <a:ext cx="2202847"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Māja un mežs</a:t>
            </a:r>
          </a:p>
        </p:txBody>
      </p:sp>
      <p:pic>
        <p:nvPicPr>
          <p:cNvPr id="14" name="Picture 278" descr="G:\Foto maģistra darbam 27.04.2014\DSCN408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5328" y="1471092"/>
            <a:ext cx="3600000" cy="2700000"/>
          </a:xfrm>
          <a:prstGeom prst="rect">
            <a:avLst/>
          </a:prstGeom>
          <a:noFill/>
          <a:ln>
            <a:noFill/>
          </a:ln>
        </p:spPr>
      </p:pic>
      <p:pic>
        <p:nvPicPr>
          <p:cNvPr id="19" name="Picture 297" descr="G:\Foto maģistra darbam 27.04.2014\DSCN408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773" y="1471092"/>
            <a:ext cx="2880650" cy="2700000"/>
          </a:xfrm>
          <a:prstGeom prst="rect">
            <a:avLst/>
          </a:prstGeom>
          <a:noFill/>
          <a:ln>
            <a:noFill/>
          </a:ln>
        </p:spPr>
      </p:pic>
      <p:pic>
        <p:nvPicPr>
          <p:cNvPr id="20" name="Picture 286" descr="G:\Foto maģistra darbam 27.04.2014\DSCN404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0145" y="1471092"/>
            <a:ext cx="2880650" cy="2700000"/>
          </a:xfrm>
          <a:prstGeom prst="rect">
            <a:avLst/>
          </a:prstGeom>
          <a:noFill/>
          <a:ln>
            <a:noFill/>
          </a:ln>
        </p:spPr>
      </p:pic>
      <p:pic>
        <p:nvPicPr>
          <p:cNvPr id="21" name="Attēls 20" descr="DSCN0449.JPG"/>
          <p:cNvPicPr>
            <a:picLocks noChangeAspect="1"/>
          </p:cNvPicPr>
          <p:nvPr/>
        </p:nvPicPr>
        <p:blipFill>
          <a:blip r:embed="rId5" cstate="print"/>
          <a:stretch>
            <a:fillRect/>
          </a:stretch>
        </p:blipFill>
        <p:spPr>
          <a:xfrm>
            <a:off x="3095328" y="5791572"/>
            <a:ext cx="3600000" cy="2700000"/>
          </a:xfrm>
          <a:prstGeom prst="rect">
            <a:avLst/>
          </a:prstGeom>
        </p:spPr>
      </p:pic>
      <p:pic>
        <p:nvPicPr>
          <p:cNvPr id="22" name="Attēls 21" descr="DSCN0456.JPG"/>
          <p:cNvPicPr>
            <a:picLocks noChangeAspect="1"/>
          </p:cNvPicPr>
          <p:nvPr/>
        </p:nvPicPr>
        <p:blipFill>
          <a:blip r:embed="rId6" cstate="print"/>
          <a:stretch>
            <a:fillRect/>
          </a:stretch>
        </p:blipFill>
        <p:spPr>
          <a:xfrm>
            <a:off x="6983760" y="5791572"/>
            <a:ext cx="3600000" cy="2700000"/>
          </a:xfrm>
          <a:prstGeom prst="rect">
            <a:avLst/>
          </a:prstGeom>
        </p:spPr>
      </p:pic>
      <p:sp>
        <p:nvSpPr>
          <p:cNvPr id="23" name="TextBox 22"/>
          <p:cNvSpPr txBox="1"/>
          <p:nvPr/>
        </p:nvSpPr>
        <p:spPr>
          <a:xfrm>
            <a:off x="7307797" y="4279405"/>
            <a:ext cx="2353529"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Pirkstiņu lellītes</a:t>
            </a:r>
          </a:p>
        </p:txBody>
      </p:sp>
      <p:sp>
        <p:nvSpPr>
          <p:cNvPr id="24" name="TextBox 23"/>
          <p:cNvSpPr txBox="1"/>
          <p:nvPr/>
        </p:nvSpPr>
        <p:spPr>
          <a:xfrm>
            <a:off x="7307797" y="8599885"/>
            <a:ext cx="3034805"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Lauku sēta un mežs</a:t>
            </a:r>
          </a:p>
        </p:txBody>
      </p:sp>
      <p:pic>
        <p:nvPicPr>
          <p:cNvPr id="25"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64180" y="5791572"/>
            <a:ext cx="4806000" cy="2700000"/>
          </a:xfrm>
          <a:prstGeom prst="rect">
            <a:avLst/>
          </a:prstGeom>
        </p:spPr>
      </p:pic>
      <p:sp>
        <p:nvSpPr>
          <p:cNvPr id="26" name="TextBox 25"/>
          <p:cNvSpPr txBox="1"/>
          <p:nvPr/>
        </p:nvSpPr>
        <p:spPr>
          <a:xfrm>
            <a:off x="12276348" y="8599885"/>
            <a:ext cx="1535998"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Tuksnesis</a:t>
            </a:r>
          </a:p>
        </p:txBody>
      </p:sp>
      <p:sp>
        <p:nvSpPr>
          <p:cNvPr id="3" name="Freeform 13">
            <a:extLst>
              <a:ext uri="{FF2B5EF4-FFF2-40B4-BE49-F238E27FC236}">
                <a16:creationId xmlns:a16="http://schemas.microsoft.com/office/drawing/2014/main" id="{106EC871-8268-48B1-FD88-C528CDB2886C}"/>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8"/>
            <a:stretch>
              <a:fillRect/>
            </a:stretch>
          </a:blipFill>
        </p:spPr>
      </p:sp>
      <p:sp>
        <p:nvSpPr>
          <p:cNvPr id="4" name="Freeform 2">
            <a:extLst>
              <a:ext uri="{FF2B5EF4-FFF2-40B4-BE49-F238E27FC236}">
                <a16:creationId xmlns:a16="http://schemas.microsoft.com/office/drawing/2014/main" id="{2792EB8D-6E07-78BC-DE72-98061ED73C33}"/>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3">
            <a:extLst>
              <a:ext uri="{FF2B5EF4-FFF2-40B4-BE49-F238E27FC236}">
                <a16:creationId xmlns:a16="http://schemas.microsoft.com/office/drawing/2014/main" id="{342D4DC4-19B5-9DC0-130D-A3E483D0D403}"/>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sp>
      <p:grpSp>
        <p:nvGrpSpPr>
          <p:cNvPr id="6" name="Group 5">
            <a:extLst>
              <a:ext uri="{FF2B5EF4-FFF2-40B4-BE49-F238E27FC236}">
                <a16:creationId xmlns:a16="http://schemas.microsoft.com/office/drawing/2014/main" id="{24E50281-A389-B60C-6A33-ECFB098C90EC}"/>
              </a:ext>
            </a:extLst>
          </p:cNvPr>
          <p:cNvGrpSpPr/>
          <p:nvPr/>
        </p:nvGrpSpPr>
        <p:grpSpPr>
          <a:xfrm>
            <a:off x="-488108" y="8043903"/>
            <a:ext cx="2464771" cy="3336085"/>
            <a:chOff x="0" y="0"/>
            <a:chExt cx="3286362" cy="4448113"/>
          </a:xfrm>
        </p:grpSpPr>
        <p:sp>
          <p:nvSpPr>
            <p:cNvPr id="7" name="Freeform 6">
              <a:extLst>
                <a:ext uri="{FF2B5EF4-FFF2-40B4-BE49-F238E27FC236}">
                  <a16:creationId xmlns:a16="http://schemas.microsoft.com/office/drawing/2014/main" id="{FD5C2D8F-2235-37C4-9767-943D98F557AE}"/>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7">
              <a:extLst>
                <a:ext uri="{FF2B5EF4-FFF2-40B4-BE49-F238E27FC236}">
                  <a16:creationId xmlns:a16="http://schemas.microsoft.com/office/drawing/2014/main" id="{87711FA3-CDC5-060A-716C-BF95D6966EEE}"/>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grpSp>
        <p:nvGrpSpPr>
          <p:cNvPr id="10" name="Group 8">
            <a:extLst>
              <a:ext uri="{FF2B5EF4-FFF2-40B4-BE49-F238E27FC236}">
                <a16:creationId xmlns:a16="http://schemas.microsoft.com/office/drawing/2014/main" id="{D59E46CB-C413-9D27-1CEF-3927C6CC8D46}"/>
              </a:ext>
            </a:extLst>
          </p:cNvPr>
          <p:cNvGrpSpPr/>
          <p:nvPr/>
        </p:nvGrpSpPr>
        <p:grpSpPr>
          <a:xfrm rot="-10655737">
            <a:off x="15599879" y="-1262767"/>
            <a:ext cx="2990573" cy="4047761"/>
            <a:chOff x="0" y="0"/>
            <a:chExt cx="3987430" cy="5397015"/>
          </a:xfrm>
        </p:grpSpPr>
        <p:sp>
          <p:nvSpPr>
            <p:cNvPr id="11" name="Freeform 9">
              <a:extLst>
                <a:ext uri="{FF2B5EF4-FFF2-40B4-BE49-F238E27FC236}">
                  <a16:creationId xmlns:a16="http://schemas.microsoft.com/office/drawing/2014/main" id="{66CF603D-5AE3-753C-11F6-A7B9F3A1CE6A}"/>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0">
              <a:extLst>
                <a:ext uri="{FF2B5EF4-FFF2-40B4-BE49-F238E27FC236}">
                  <a16:creationId xmlns:a16="http://schemas.microsoft.com/office/drawing/2014/main" id="{5AC65F5C-9222-FF51-BC3E-44B92E870C47}"/>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13" name="Freeform 11">
            <a:extLst>
              <a:ext uri="{FF2B5EF4-FFF2-40B4-BE49-F238E27FC236}">
                <a16:creationId xmlns:a16="http://schemas.microsoft.com/office/drawing/2014/main" id="{63F12E2E-813F-7B6E-611D-47AC856DDD28}"/>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2">
            <a:extLst>
              <a:ext uri="{FF2B5EF4-FFF2-40B4-BE49-F238E27FC236}">
                <a16:creationId xmlns:a16="http://schemas.microsoft.com/office/drawing/2014/main" id="{57E977D3-8E4A-920E-76E2-022AAA63106E}"/>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9">
              <a:extLst>
                <a:ext uri="{96DAC541-7B7A-43D3-8B79-37D633B846F1}">
                  <asvg:svgBlip xmlns:asvg="http://schemas.microsoft.com/office/drawing/2016/SVG/main" r:embed="rId20"/>
                </a:ext>
              </a:extLst>
            </a:blip>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914E4-362A-B66C-4174-B428F221E81F}"/>
            </a:ext>
          </a:extLst>
        </p:cNvPr>
        <p:cNvGrpSpPr/>
        <p:nvPr/>
      </p:nvGrpSpPr>
      <p:grpSpPr>
        <a:xfrm>
          <a:off x="0" y="0"/>
          <a:ext cx="0" cy="0"/>
          <a:chOff x="0" y="0"/>
          <a:chExt cx="0" cy="0"/>
        </a:xfrm>
      </p:grpSpPr>
      <p:sp>
        <p:nvSpPr>
          <p:cNvPr id="2" name="Virsraksts 1">
            <a:extLst>
              <a:ext uri="{FF2B5EF4-FFF2-40B4-BE49-F238E27FC236}">
                <a16:creationId xmlns:a16="http://schemas.microsoft.com/office/drawing/2014/main" id="{9D20F9CD-3BC0-5E3F-8B4B-9774B8F2A05F}"/>
              </a:ext>
            </a:extLst>
          </p:cNvPr>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Didaktiskie materiāli – </a:t>
            </a:r>
            <a:r>
              <a:rPr lang="lv-LV" sz="3600"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stāstītprasme</a:t>
            </a:r>
            <a:endPar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57B76FFF-8810-85FC-5054-596492295ED3}"/>
              </a:ext>
            </a:extLst>
          </p:cNvPr>
          <p:cNvSpPr txBox="1"/>
          <p:nvPr/>
        </p:nvSpPr>
        <p:spPr>
          <a:xfrm>
            <a:off x="7008458" y="6854618"/>
            <a:ext cx="3223959"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Aprakstošs stāstījums</a:t>
            </a:r>
          </a:p>
        </p:txBody>
      </p:sp>
      <p:pic>
        <p:nvPicPr>
          <p:cNvPr id="4" name="Picture 3">
            <a:extLst>
              <a:ext uri="{FF2B5EF4-FFF2-40B4-BE49-F238E27FC236}">
                <a16:creationId xmlns:a16="http://schemas.microsoft.com/office/drawing/2014/main" id="{1939AC42-6D5C-D1BE-2F04-DEF340D0D139}"/>
              </a:ext>
            </a:extLst>
          </p:cNvPr>
          <p:cNvPicPr>
            <a:picLocks noChangeAspect="1"/>
          </p:cNvPicPr>
          <p:nvPr/>
        </p:nvPicPr>
        <p:blipFill>
          <a:blip r:embed="rId2" cstate="print">
            <a:extLst>
              <a:ext uri="{28A0092B-C50C-407E-A947-70E740481C1C}">
                <a14:useLocalDpi xmlns:a14="http://schemas.microsoft.com/office/drawing/2010/main" val="0"/>
              </a:ext>
            </a:extLst>
          </a:blip>
          <a:srcRect l="13790" t="35991" r="25860"/>
          <a:stretch>
            <a:fillRect/>
          </a:stretch>
        </p:blipFill>
        <p:spPr>
          <a:xfrm>
            <a:off x="8356634" y="7572049"/>
            <a:ext cx="5107847" cy="2436335"/>
          </a:xfrm>
          <a:prstGeom prst="rect">
            <a:avLst/>
          </a:prstGeom>
        </p:spPr>
      </p:pic>
      <p:pic>
        <p:nvPicPr>
          <p:cNvPr id="6" name="Picture 5">
            <a:extLst>
              <a:ext uri="{FF2B5EF4-FFF2-40B4-BE49-F238E27FC236}">
                <a16:creationId xmlns:a16="http://schemas.microsoft.com/office/drawing/2014/main" id="{70DC6218-0767-08AB-E4BA-C3FA45C24186}"/>
              </a:ext>
            </a:extLst>
          </p:cNvPr>
          <p:cNvPicPr>
            <a:picLocks noChangeAspect="1"/>
          </p:cNvPicPr>
          <p:nvPr/>
        </p:nvPicPr>
        <p:blipFill>
          <a:blip r:embed="rId3" cstate="print">
            <a:extLst>
              <a:ext uri="{28A0092B-C50C-407E-A947-70E740481C1C}">
                <a14:useLocalDpi xmlns:a14="http://schemas.microsoft.com/office/drawing/2010/main" val="0"/>
              </a:ext>
            </a:extLst>
          </a:blip>
          <a:srcRect t="33200" b="24801"/>
          <a:stretch>
            <a:fillRect/>
          </a:stretch>
        </p:blipFill>
        <p:spPr>
          <a:xfrm>
            <a:off x="3604061" y="1363081"/>
            <a:ext cx="2916323" cy="2723636"/>
          </a:xfrm>
          <a:prstGeom prst="rect">
            <a:avLst/>
          </a:prstGeom>
        </p:spPr>
      </p:pic>
      <p:pic>
        <p:nvPicPr>
          <p:cNvPr id="8" name="Picture 7">
            <a:extLst>
              <a:ext uri="{FF2B5EF4-FFF2-40B4-BE49-F238E27FC236}">
                <a16:creationId xmlns:a16="http://schemas.microsoft.com/office/drawing/2014/main" id="{056B67AC-8071-AB0B-47FF-469EA2B94B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190" y="4255732"/>
            <a:ext cx="3248445" cy="2436335"/>
          </a:xfrm>
          <a:prstGeom prst="rect">
            <a:avLst/>
          </a:prstGeom>
        </p:spPr>
      </p:pic>
      <p:pic>
        <p:nvPicPr>
          <p:cNvPr id="13" name="Picture 12">
            <a:extLst>
              <a:ext uri="{FF2B5EF4-FFF2-40B4-BE49-F238E27FC236}">
                <a16:creationId xmlns:a16="http://schemas.microsoft.com/office/drawing/2014/main" id="{3749FF6A-71DC-6E7F-FC87-75DD81C8F8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3822" y="1363081"/>
            <a:ext cx="2240868" cy="2706056"/>
          </a:xfrm>
          <a:prstGeom prst="rect">
            <a:avLst/>
          </a:prstGeom>
        </p:spPr>
      </p:pic>
      <p:pic>
        <p:nvPicPr>
          <p:cNvPr id="15" name="Picture 14">
            <a:extLst>
              <a:ext uri="{FF2B5EF4-FFF2-40B4-BE49-F238E27FC236}">
                <a16:creationId xmlns:a16="http://schemas.microsoft.com/office/drawing/2014/main" id="{315DB656-F3C7-0B66-EC56-F7A4A291DD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6447" y="7571169"/>
            <a:ext cx="3274839" cy="2456130"/>
          </a:xfrm>
          <a:prstGeom prst="rect">
            <a:avLst/>
          </a:prstGeom>
        </p:spPr>
      </p:pic>
      <p:pic>
        <p:nvPicPr>
          <p:cNvPr id="19" name="Picture 18">
            <a:extLst>
              <a:ext uri="{FF2B5EF4-FFF2-40B4-BE49-F238E27FC236}">
                <a16:creationId xmlns:a16="http://schemas.microsoft.com/office/drawing/2014/main" id="{0CC3CE48-A9A6-7437-F615-37C80D4511D5}"/>
              </a:ext>
            </a:extLst>
          </p:cNvPr>
          <p:cNvPicPr>
            <a:picLocks noChangeAspect="1"/>
          </p:cNvPicPr>
          <p:nvPr/>
        </p:nvPicPr>
        <p:blipFill>
          <a:blip r:embed="rId7" cstate="print">
            <a:extLst>
              <a:ext uri="{28A0092B-C50C-407E-A947-70E740481C1C}">
                <a14:useLocalDpi xmlns:a14="http://schemas.microsoft.com/office/drawing/2010/main" val="0"/>
              </a:ext>
            </a:extLst>
          </a:blip>
          <a:srcRect b="15350"/>
          <a:stretch>
            <a:fillRect/>
          </a:stretch>
        </p:blipFill>
        <p:spPr>
          <a:xfrm>
            <a:off x="10764180" y="1366599"/>
            <a:ext cx="2415768" cy="2726580"/>
          </a:xfrm>
          <a:prstGeom prst="rect">
            <a:avLst/>
          </a:prstGeom>
        </p:spPr>
      </p:pic>
      <p:pic>
        <p:nvPicPr>
          <p:cNvPr id="21" name="Picture 20">
            <a:extLst>
              <a:ext uri="{FF2B5EF4-FFF2-40B4-BE49-F238E27FC236}">
                <a16:creationId xmlns:a16="http://schemas.microsoft.com/office/drawing/2014/main" id="{25527946-CCF5-A622-0FC9-0C6A5C890A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3645" y="4255732"/>
            <a:ext cx="2415767" cy="2436335"/>
          </a:xfrm>
          <a:prstGeom prst="rect">
            <a:avLst/>
          </a:prstGeom>
        </p:spPr>
      </p:pic>
      <p:sp>
        <p:nvSpPr>
          <p:cNvPr id="3" name="Freeform 13">
            <a:extLst>
              <a:ext uri="{FF2B5EF4-FFF2-40B4-BE49-F238E27FC236}">
                <a16:creationId xmlns:a16="http://schemas.microsoft.com/office/drawing/2014/main" id="{9874A696-390A-4657-C8E0-CCD51E6D8893}"/>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9"/>
            <a:stretch>
              <a:fillRect/>
            </a:stretch>
          </a:blipFill>
        </p:spPr>
      </p:sp>
      <p:sp>
        <p:nvSpPr>
          <p:cNvPr id="5" name="Freeform 2">
            <a:extLst>
              <a:ext uri="{FF2B5EF4-FFF2-40B4-BE49-F238E27FC236}">
                <a16:creationId xmlns:a16="http://schemas.microsoft.com/office/drawing/2014/main" id="{B4211953-E853-921E-8D38-CD5E962FC6A7}"/>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3">
            <a:extLst>
              <a:ext uri="{FF2B5EF4-FFF2-40B4-BE49-F238E27FC236}">
                <a16:creationId xmlns:a16="http://schemas.microsoft.com/office/drawing/2014/main" id="{B7D9CEC4-194C-4492-C803-0C0ADD82D7C9}"/>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grpSp>
        <p:nvGrpSpPr>
          <p:cNvPr id="10" name="Group 5">
            <a:extLst>
              <a:ext uri="{FF2B5EF4-FFF2-40B4-BE49-F238E27FC236}">
                <a16:creationId xmlns:a16="http://schemas.microsoft.com/office/drawing/2014/main" id="{DF857981-1A45-886D-6B97-397C2E042576}"/>
              </a:ext>
            </a:extLst>
          </p:cNvPr>
          <p:cNvGrpSpPr/>
          <p:nvPr/>
        </p:nvGrpSpPr>
        <p:grpSpPr>
          <a:xfrm>
            <a:off x="-488108" y="8043903"/>
            <a:ext cx="2464771" cy="3336085"/>
            <a:chOff x="0" y="0"/>
            <a:chExt cx="3286362" cy="4448113"/>
          </a:xfrm>
        </p:grpSpPr>
        <p:sp>
          <p:nvSpPr>
            <p:cNvPr id="11" name="Freeform 6">
              <a:extLst>
                <a:ext uri="{FF2B5EF4-FFF2-40B4-BE49-F238E27FC236}">
                  <a16:creationId xmlns:a16="http://schemas.microsoft.com/office/drawing/2014/main" id="{221A7530-7CDC-6372-38F7-E179A0B2D09F}"/>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7">
              <a:extLst>
                <a:ext uri="{FF2B5EF4-FFF2-40B4-BE49-F238E27FC236}">
                  <a16:creationId xmlns:a16="http://schemas.microsoft.com/office/drawing/2014/main" id="{AF85C392-0A2E-393C-308D-B8019874728C}"/>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14" name="Group 8">
            <a:extLst>
              <a:ext uri="{FF2B5EF4-FFF2-40B4-BE49-F238E27FC236}">
                <a16:creationId xmlns:a16="http://schemas.microsoft.com/office/drawing/2014/main" id="{67B5D2AA-05A8-0DA4-EBBA-33FE4A2F5EFA}"/>
              </a:ext>
            </a:extLst>
          </p:cNvPr>
          <p:cNvGrpSpPr/>
          <p:nvPr/>
        </p:nvGrpSpPr>
        <p:grpSpPr>
          <a:xfrm rot="-10655737">
            <a:off x="15599879" y="-1262767"/>
            <a:ext cx="2990573" cy="4047761"/>
            <a:chOff x="0" y="0"/>
            <a:chExt cx="3987430" cy="5397015"/>
          </a:xfrm>
        </p:grpSpPr>
        <p:sp>
          <p:nvSpPr>
            <p:cNvPr id="16" name="Freeform 9">
              <a:extLst>
                <a:ext uri="{FF2B5EF4-FFF2-40B4-BE49-F238E27FC236}">
                  <a16:creationId xmlns:a16="http://schemas.microsoft.com/office/drawing/2014/main" id="{E20C6D6C-83F0-B0A4-DE85-DD038FCDB472}"/>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10">
              <a:extLst>
                <a:ext uri="{FF2B5EF4-FFF2-40B4-BE49-F238E27FC236}">
                  <a16:creationId xmlns:a16="http://schemas.microsoft.com/office/drawing/2014/main" id="{8BA39922-22F8-4E3B-F0CF-317FDDF45E78}"/>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8" name="Freeform 11">
            <a:extLst>
              <a:ext uri="{FF2B5EF4-FFF2-40B4-BE49-F238E27FC236}">
                <a16:creationId xmlns:a16="http://schemas.microsoft.com/office/drawing/2014/main" id="{D5BD0F41-CDB3-E952-E95A-317B1B1FF6C9}"/>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12">
            <a:extLst>
              <a:ext uri="{FF2B5EF4-FFF2-40B4-BE49-F238E27FC236}">
                <a16:creationId xmlns:a16="http://schemas.microsoft.com/office/drawing/2014/main" id="{96EE6AD1-5CC3-B7A6-2534-37732E916012}"/>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20">
              <a:extLst>
                <a:ext uri="{96DAC541-7B7A-43D3-8B79-37D633B846F1}">
                  <asvg:svgBlip xmlns:asvg="http://schemas.microsoft.com/office/drawing/2016/SVG/main" r:embed="rId21"/>
                </a:ext>
              </a:extLst>
            </a:blip>
            <a:stretch>
              <a:fillRect/>
            </a:stretch>
          </a:blipFill>
        </p:spPr>
      </p:sp>
    </p:spTree>
    <p:extLst>
      <p:ext uri="{BB962C8B-B14F-4D97-AF65-F5344CB8AC3E}">
        <p14:creationId xmlns:p14="http://schemas.microsoft.com/office/powerpoint/2010/main" val="3301583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286000" y="0"/>
            <a:ext cx="13716000" cy="1579104"/>
          </a:xfrm>
        </p:spPr>
        <p:txBody>
          <a:bodyPr>
            <a:noAutofit/>
          </a:bodyPr>
          <a:lstStyle/>
          <a:p>
            <a:pPr marL="514350" indent="-514350">
              <a:lnSpc>
                <a:spcPct val="150000"/>
              </a:lnSpc>
              <a:spcBef>
                <a:spcPct val="20000"/>
              </a:spcBef>
              <a:defRPr/>
            </a:pPr>
            <a:r>
              <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Didaktiskie materiāli – </a:t>
            </a:r>
            <a:r>
              <a:rPr lang="lv-LV" sz="3600" dirty="0" err="1">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stāstītprasme</a:t>
            </a:r>
            <a:endParaRPr lang="lv-LV" sz="3600" dirty="0">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endParaRPr>
          </a:p>
        </p:txBody>
      </p:sp>
      <p:sp>
        <p:nvSpPr>
          <p:cNvPr id="9" name="TextBox 8"/>
          <p:cNvSpPr txBox="1"/>
          <p:nvPr/>
        </p:nvSpPr>
        <p:spPr>
          <a:xfrm>
            <a:off x="5318214" y="4194979"/>
            <a:ext cx="5897768"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Sižeta attēlu sērija – dzīve bez izsmiekla</a:t>
            </a:r>
          </a:p>
        </p:txBody>
      </p:sp>
      <p:sp>
        <p:nvSpPr>
          <p:cNvPr id="24" name="TextBox 23"/>
          <p:cNvSpPr txBox="1"/>
          <p:nvPr/>
        </p:nvSpPr>
        <p:spPr>
          <a:xfrm>
            <a:off x="4391473" y="9580660"/>
            <a:ext cx="2768707" cy="507831"/>
          </a:xfrm>
          <a:prstGeom prst="rect">
            <a:avLst/>
          </a:prstGeom>
          <a:noFill/>
        </p:spPr>
        <p:txBody>
          <a:bodyPr wrap="none" rtlCol="0">
            <a:spAutoFit/>
          </a:bodyPr>
          <a:lstStyle/>
          <a:p>
            <a:pPr lvl="0"/>
            <a:r>
              <a:rPr lang="lv-LV" sz="2700" dirty="0">
                <a:latin typeface="Segoe UI Light" panose="020B0502040204020203" pitchFamily="34" charset="0"/>
                <a:cs typeface="Segoe UI Light" panose="020B0502040204020203" pitchFamily="34" charset="0"/>
              </a:rPr>
              <a:t>Sižeta attēlu sērija</a:t>
            </a:r>
          </a:p>
        </p:txBody>
      </p:sp>
      <p:pic>
        <p:nvPicPr>
          <p:cNvPr id="16" name="Picture 30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49817" y="4602950"/>
            <a:ext cx="4183610" cy="5724636"/>
          </a:xfrm>
          <a:prstGeom prst="rect">
            <a:avLst/>
          </a:prstGeom>
          <a:noFill/>
          <a:ln>
            <a:noFill/>
          </a:ln>
        </p:spPr>
      </p:pic>
      <p:pic>
        <p:nvPicPr>
          <p:cNvPr id="17" name="Picture 306" descr="G:\Foto maģistra darbam 27.04.2014\DSCN409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63282" y="1579104"/>
            <a:ext cx="10777932" cy="2592288"/>
          </a:xfrm>
          <a:prstGeom prst="rect">
            <a:avLst/>
          </a:prstGeom>
          <a:noFill/>
          <a:ln>
            <a:noFill/>
          </a:ln>
        </p:spPr>
      </p:pic>
      <p:pic>
        <p:nvPicPr>
          <p:cNvPr id="11" name="Picture 10">
            <a:extLst>
              <a:ext uri="{FF2B5EF4-FFF2-40B4-BE49-F238E27FC236}">
                <a16:creationId xmlns:a16="http://schemas.microsoft.com/office/drawing/2014/main" id="{C771892C-1D08-0677-3240-B85EF1C2C178}"/>
              </a:ext>
            </a:extLst>
          </p:cNvPr>
          <p:cNvPicPr>
            <a:picLocks noChangeAspect="1"/>
          </p:cNvPicPr>
          <p:nvPr/>
        </p:nvPicPr>
        <p:blipFill>
          <a:blip r:embed="rId4" cstate="print">
            <a:extLst>
              <a:ext uri="{28A0092B-C50C-407E-A947-70E740481C1C}">
                <a14:useLocalDpi xmlns:a14="http://schemas.microsoft.com/office/drawing/2010/main" val="0"/>
              </a:ext>
            </a:extLst>
          </a:blip>
          <a:srcRect t="3609" b="17568"/>
          <a:stretch>
            <a:fillRect/>
          </a:stretch>
        </p:blipFill>
        <p:spPr>
          <a:xfrm>
            <a:off x="9360024" y="5346559"/>
            <a:ext cx="3930246" cy="4130576"/>
          </a:xfrm>
          <a:prstGeom prst="rect">
            <a:avLst/>
          </a:prstGeom>
        </p:spPr>
      </p:pic>
      <p:sp>
        <p:nvSpPr>
          <p:cNvPr id="3" name="Freeform 13">
            <a:extLst>
              <a:ext uri="{FF2B5EF4-FFF2-40B4-BE49-F238E27FC236}">
                <a16:creationId xmlns:a16="http://schemas.microsoft.com/office/drawing/2014/main" id="{F6AD84BF-AC9C-B216-C161-100C3BA6BB2A}"/>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5"/>
            <a:stretch>
              <a:fillRect/>
            </a:stretch>
          </a:blipFill>
        </p:spPr>
      </p:sp>
      <p:sp>
        <p:nvSpPr>
          <p:cNvPr id="4" name="Freeform 2">
            <a:extLst>
              <a:ext uri="{FF2B5EF4-FFF2-40B4-BE49-F238E27FC236}">
                <a16:creationId xmlns:a16="http://schemas.microsoft.com/office/drawing/2014/main" id="{0F8C1B2C-0C3B-2F6F-60FA-701E350C5760}"/>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3">
            <a:extLst>
              <a:ext uri="{FF2B5EF4-FFF2-40B4-BE49-F238E27FC236}">
                <a16:creationId xmlns:a16="http://schemas.microsoft.com/office/drawing/2014/main" id="{B72AA978-A781-C408-C183-5D10D5019EFB}"/>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grpSp>
        <p:nvGrpSpPr>
          <p:cNvPr id="6" name="Group 5">
            <a:extLst>
              <a:ext uri="{FF2B5EF4-FFF2-40B4-BE49-F238E27FC236}">
                <a16:creationId xmlns:a16="http://schemas.microsoft.com/office/drawing/2014/main" id="{DAF89529-FB8F-C4CC-B687-23E9FE7A3521}"/>
              </a:ext>
            </a:extLst>
          </p:cNvPr>
          <p:cNvGrpSpPr/>
          <p:nvPr/>
        </p:nvGrpSpPr>
        <p:grpSpPr>
          <a:xfrm>
            <a:off x="-488108" y="8043903"/>
            <a:ext cx="2464771" cy="3336085"/>
            <a:chOff x="0" y="0"/>
            <a:chExt cx="3286362" cy="4448113"/>
          </a:xfrm>
        </p:grpSpPr>
        <p:sp>
          <p:nvSpPr>
            <p:cNvPr id="7" name="Freeform 6">
              <a:extLst>
                <a:ext uri="{FF2B5EF4-FFF2-40B4-BE49-F238E27FC236}">
                  <a16:creationId xmlns:a16="http://schemas.microsoft.com/office/drawing/2014/main" id="{AE9CF9B9-1F2C-CC7A-2E8A-29B6770053AC}"/>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7">
              <a:extLst>
                <a:ext uri="{FF2B5EF4-FFF2-40B4-BE49-F238E27FC236}">
                  <a16:creationId xmlns:a16="http://schemas.microsoft.com/office/drawing/2014/main" id="{AA0EE879-DA0F-B254-3032-364EA18A4284}"/>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grpSp>
        <p:nvGrpSpPr>
          <p:cNvPr id="10" name="Group 8">
            <a:extLst>
              <a:ext uri="{FF2B5EF4-FFF2-40B4-BE49-F238E27FC236}">
                <a16:creationId xmlns:a16="http://schemas.microsoft.com/office/drawing/2014/main" id="{14E657CD-8B29-F607-1EF3-D96CB9AE0865}"/>
              </a:ext>
            </a:extLst>
          </p:cNvPr>
          <p:cNvGrpSpPr/>
          <p:nvPr/>
        </p:nvGrpSpPr>
        <p:grpSpPr>
          <a:xfrm rot="-10655737">
            <a:off x="15599879" y="-1262767"/>
            <a:ext cx="2990573" cy="4047761"/>
            <a:chOff x="0" y="0"/>
            <a:chExt cx="3987430" cy="5397015"/>
          </a:xfrm>
        </p:grpSpPr>
        <p:sp>
          <p:nvSpPr>
            <p:cNvPr id="12" name="Freeform 9">
              <a:extLst>
                <a:ext uri="{FF2B5EF4-FFF2-40B4-BE49-F238E27FC236}">
                  <a16:creationId xmlns:a16="http://schemas.microsoft.com/office/drawing/2014/main" id="{F70A288C-0C0E-A3C1-F140-770BA2DD8099}"/>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0">
              <a:extLst>
                <a:ext uri="{FF2B5EF4-FFF2-40B4-BE49-F238E27FC236}">
                  <a16:creationId xmlns:a16="http://schemas.microsoft.com/office/drawing/2014/main" id="{4CDE7910-8313-392C-8A42-A456E8A56B9D}"/>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14" name="Freeform 11">
            <a:extLst>
              <a:ext uri="{FF2B5EF4-FFF2-40B4-BE49-F238E27FC236}">
                <a16:creationId xmlns:a16="http://schemas.microsoft.com/office/drawing/2014/main" id="{6E63BE6C-84D4-F64E-40FA-ED561B03ACA1}"/>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5" name="Freeform 12">
            <a:extLst>
              <a:ext uri="{FF2B5EF4-FFF2-40B4-BE49-F238E27FC236}">
                <a16:creationId xmlns:a16="http://schemas.microsoft.com/office/drawing/2014/main" id="{5CD39DDE-EF8F-E7A8-F0F5-9D96716A0FFB}"/>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2545835" y="-2664066"/>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Freeform 14"/>
          <p:cNvSpPr/>
          <p:nvPr/>
        </p:nvSpPr>
        <p:spPr>
          <a:xfrm>
            <a:off x="2439619" y="5224663"/>
            <a:ext cx="5258136" cy="3954742"/>
          </a:xfrm>
          <a:custGeom>
            <a:avLst/>
            <a:gdLst/>
            <a:ahLst/>
            <a:cxnLst/>
            <a:rect l="l" t="t" r="r" b="b"/>
            <a:pathLst>
              <a:path w="5258136" h="3954742">
                <a:moveTo>
                  <a:pt x="0" y="0"/>
                </a:moveTo>
                <a:lnTo>
                  <a:pt x="5258137" y="0"/>
                </a:lnTo>
                <a:lnTo>
                  <a:pt x="5258137" y="3954743"/>
                </a:lnTo>
                <a:lnTo>
                  <a:pt x="0" y="3954743"/>
                </a:lnTo>
                <a:lnTo>
                  <a:pt x="0" y="0"/>
                </a:lnTo>
                <a:close/>
              </a:path>
            </a:pathLst>
          </a:custGeom>
          <a:blipFill>
            <a:blip r:embed="rId15"/>
            <a:stretch>
              <a:fillRect/>
            </a:stretch>
          </a:blipFill>
        </p:spPr>
      </p:sp>
      <p:sp>
        <p:nvSpPr>
          <p:cNvPr id="15" name="Freeform 15"/>
          <p:cNvSpPr/>
          <p:nvPr/>
        </p:nvSpPr>
        <p:spPr>
          <a:xfrm>
            <a:off x="8354688" y="6063219"/>
            <a:ext cx="7560600" cy="2277631"/>
          </a:xfrm>
          <a:custGeom>
            <a:avLst/>
            <a:gdLst/>
            <a:ahLst/>
            <a:cxnLst/>
            <a:rect l="l" t="t" r="r" b="b"/>
            <a:pathLst>
              <a:path w="7560600" h="2277631">
                <a:moveTo>
                  <a:pt x="0" y="0"/>
                </a:moveTo>
                <a:lnTo>
                  <a:pt x="7560600" y="0"/>
                </a:lnTo>
                <a:lnTo>
                  <a:pt x="7560600" y="2277631"/>
                </a:lnTo>
                <a:lnTo>
                  <a:pt x="0" y="2277631"/>
                </a:lnTo>
                <a:lnTo>
                  <a:pt x="0" y="0"/>
                </a:lnTo>
                <a:close/>
              </a:path>
            </a:pathLst>
          </a:custGeom>
          <a:blipFill>
            <a:blip r:embed="rId16"/>
            <a:stretch>
              <a:fillRect/>
            </a:stretch>
          </a:blipFill>
        </p:spPr>
      </p:sp>
      <p:sp>
        <p:nvSpPr>
          <p:cNvPr id="16" name="TextBox 16"/>
          <p:cNvSpPr txBox="1"/>
          <p:nvPr/>
        </p:nvSpPr>
        <p:spPr>
          <a:xfrm>
            <a:off x="2860997" y="923925"/>
            <a:ext cx="12566005" cy="880111"/>
          </a:xfrm>
          <a:prstGeom prst="rect">
            <a:avLst/>
          </a:prstGeom>
        </p:spPr>
        <p:txBody>
          <a:bodyPr lIns="0" tIns="0" rIns="0" bIns="0" rtlCol="0" anchor="t">
            <a:spAutoFit/>
          </a:bodyPr>
          <a:lstStyle/>
          <a:p>
            <a:pPr algn="ctr">
              <a:lnSpc>
                <a:spcPts val="7139"/>
              </a:lnSpc>
              <a:spcBef>
                <a:spcPct val="0"/>
              </a:spcBef>
            </a:pPr>
            <a:r>
              <a:rPr lang="en-US" sz="5099" b="1">
                <a:solidFill>
                  <a:srgbClr val="364F2D"/>
                </a:solidFill>
                <a:latin typeface="Canva Sans Bold"/>
                <a:ea typeface="Canva Sans Bold"/>
                <a:cs typeface="Canva Sans Bold"/>
                <a:sym typeface="Canva Sans Bold"/>
              </a:rPr>
              <a:t>Didaktiskie materiāli – pasaka par mēlīti</a:t>
            </a:r>
          </a:p>
        </p:txBody>
      </p:sp>
      <p:sp>
        <p:nvSpPr>
          <p:cNvPr id="17" name="TextBox 17"/>
          <p:cNvSpPr txBox="1"/>
          <p:nvPr/>
        </p:nvSpPr>
        <p:spPr>
          <a:xfrm>
            <a:off x="1028700" y="2788793"/>
            <a:ext cx="15746497" cy="1810367"/>
          </a:xfrm>
          <a:prstGeom prst="rect">
            <a:avLst/>
          </a:prstGeom>
        </p:spPr>
        <p:txBody>
          <a:bodyPr lIns="0" tIns="0" rIns="0" bIns="0" rtlCol="0" anchor="t">
            <a:spAutoFit/>
          </a:bodyPr>
          <a:lstStyle/>
          <a:p>
            <a:pPr algn="ctr">
              <a:lnSpc>
                <a:spcPts val="3612"/>
              </a:lnSpc>
              <a:spcBef>
                <a:spcPct val="0"/>
              </a:spcBef>
            </a:pPr>
            <a:r>
              <a:rPr lang="en-US" sz="2580">
                <a:solidFill>
                  <a:srgbClr val="364F2D"/>
                </a:solidFill>
                <a:latin typeface="Canva Sans"/>
                <a:ea typeface="Canva Sans"/>
                <a:cs typeface="Canva Sans"/>
                <a:sym typeface="Canva Sans"/>
              </a:rPr>
              <a:t>Pasaka par mēlīti ir bērnam pieņemama un saistoša diagnostika, kuras laikā viņam ir iespēja sadarboties ar pedagogu (pieaugušo) iesaistoties pasakas lasīšanā (arī imitējot lasīšanu).</a:t>
            </a:r>
          </a:p>
          <a:p>
            <a:pPr algn="ctr">
              <a:lnSpc>
                <a:spcPts val="3612"/>
              </a:lnSpc>
              <a:spcBef>
                <a:spcPct val="0"/>
              </a:spcBef>
            </a:pPr>
            <a:r>
              <a:rPr lang="en-US" sz="2580">
                <a:solidFill>
                  <a:srgbClr val="364F2D"/>
                </a:solidFill>
                <a:latin typeface="Canva Sans"/>
                <a:ea typeface="Canva Sans"/>
                <a:cs typeface="Canva Sans"/>
                <a:sym typeface="Canva Sans"/>
              </a:rPr>
              <a:t>Bērns izlasot pasaku par mēlīti ir izrunājis visas skaņas, ir izvingrinājis savu artikulācijas aparātu, tā veidojas neapzināta lasītprasme jau agrīnā vecumā.</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1603-1DAD-A5D8-EE02-72B6A2939137}"/>
              </a:ext>
            </a:extLst>
          </p:cNvPr>
          <p:cNvSpPr>
            <a:spLocks noGrp="1"/>
          </p:cNvSpPr>
          <p:nvPr>
            <p:ph type="title"/>
          </p:nvPr>
        </p:nvSpPr>
        <p:spPr>
          <a:xfrm>
            <a:off x="2663280" y="416990"/>
            <a:ext cx="12344400" cy="1714500"/>
          </a:xfrm>
        </p:spPr>
        <p:txBody>
          <a:bodyPr/>
          <a:lstStyle/>
          <a:p>
            <a:r>
              <a:rPr lang="lv-LV" dirty="0">
                <a:latin typeface="Segoe UI Light" panose="020B0502040204020203" pitchFamily="34" charset="0"/>
                <a:cs typeface="Segoe UI Light" panose="020B0502040204020203" pitchFamily="34" charset="0"/>
              </a:rPr>
              <a:t>«Pirkstiņu rotaļas» Baiba Brice</a:t>
            </a:r>
            <a:endParaRPr lang="en-US" dirty="0">
              <a:latin typeface="Segoe UI Light" panose="020B0502040204020203" pitchFamily="34" charset="0"/>
              <a:cs typeface="Segoe UI Light" panose="020B0502040204020203" pitchFamily="34" charset="0"/>
            </a:endParaRPr>
          </a:p>
        </p:txBody>
      </p:sp>
      <p:sp>
        <p:nvSpPr>
          <p:cNvPr id="3" name="Content Placeholder 2">
            <a:extLst>
              <a:ext uri="{FF2B5EF4-FFF2-40B4-BE49-F238E27FC236}">
                <a16:creationId xmlns:a16="http://schemas.microsoft.com/office/drawing/2014/main" id="{7E71115F-1E6C-70B3-878A-9AD19BCF2FB6}"/>
              </a:ext>
            </a:extLst>
          </p:cNvPr>
          <p:cNvSpPr>
            <a:spLocks noGrp="1"/>
          </p:cNvSpPr>
          <p:nvPr>
            <p:ph idx="1"/>
          </p:nvPr>
        </p:nvSpPr>
        <p:spPr>
          <a:xfrm>
            <a:off x="2954153" y="1929453"/>
            <a:ext cx="7053944" cy="3493053"/>
          </a:xfrm>
        </p:spPr>
        <p:txBody>
          <a:bodyPr>
            <a:normAutofit lnSpcReduction="10000"/>
          </a:bodyPr>
          <a:lstStyle/>
          <a:p>
            <a:pPr marL="0" indent="0">
              <a:buNone/>
            </a:pPr>
            <a:r>
              <a:rPr lang="lv-LV" dirty="0">
                <a:latin typeface="Segoe UI Light" panose="020B0502040204020203" pitchFamily="34" charset="0"/>
                <a:cs typeface="Segoe UI Light" panose="020B0502040204020203" pitchFamily="34" charset="0"/>
              </a:rPr>
              <a:t>Vēju saukšana.</a:t>
            </a:r>
          </a:p>
          <a:p>
            <a:pPr marL="0" indent="0">
              <a:buNone/>
            </a:pPr>
            <a:r>
              <a:rPr lang="lv-LV" dirty="0">
                <a:latin typeface="Segoe UI Light" panose="020B0502040204020203" pitchFamily="34" charset="0"/>
                <a:cs typeface="Segoe UI Light" panose="020B0502040204020203" pitchFamily="34" charset="0"/>
              </a:rPr>
              <a:t>Pūti, pūti, rieteni - ū -ū-ū-ū,</a:t>
            </a:r>
          </a:p>
          <a:p>
            <a:pPr marL="0" indent="0">
              <a:buNone/>
            </a:pPr>
            <a:r>
              <a:rPr lang="lv-LV" dirty="0">
                <a:latin typeface="Segoe UI Light" panose="020B0502040204020203" pitchFamily="34" charset="0"/>
                <a:cs typeface="Segoe UI Light" panose="020B0502040204020203" pitchFamily="34" charset="0"/>
              </a:rPr>
              <a:t>Pūti, pūti, austreni - ū -ū-ū-ū,</a:t>
            </a:r>
          </a:p>
          <a:p>
            <a:pPr marL="0" indent="0">
              <a:buNone/>
            </a:pPr>
            <a:r>
              <a:rPr lang="lv-LV" dirty="0">
                <a:latin typeface="Segoe UI Light" panose="020B0502040204020203" pitchFamily="34" charset="0"/>
                <a:cs typeface="Segoe UI Light" panose="020B0502040204020203" pitchFamily="34" charset="0"/>
              </a:rPr>
              <a:t>Lai šalc visi mežu gali - š-š-š-š,</a:t>
            </a:r>
          </a:p>
          <a:p>
            <a:pPr marL="0" indent="0">
              <a:buNone/>
            </a:pPr>
            <a:r>
              <a:rPr lang="lv-LV" dirty="0">
                <a:latin typeface="Segoe UI Light" panose="020B0502040204020203" pitchFamily="34" charset="0"/>
                <a:cs typeface="Segoe UI Light" panose="020B0502040204020203" pitchFamily="34" charset="0"/>
              </a:rPr>
              <a:t>Birst sniedziņš skanēdams - ē-ē-ē-ē!</a:t>
            </a:r>
          </a:p>
          <a:p>
            <a:pPr marL="0" indent="0">
              <a:buNone/>
            </a:pPr>
            <a:r>
              <a:rPr lang="lv-LV" dirty="0">
                <a:latin typeface="Segoe UI Light" panose="020B0502040204020203" pitchFamily="34" charset="0"/>
                <a:cs typeface="Segoe UI Light" panose="020B0502040204020203" pitchFamily="34" charset="0"/>
              </a:rPr>
              <a:t>/I. Cērpa/</a:t>
            </a:r>
          </a:p>
        </p:txBody>
      </p:sp>
      <p:pic>
        <p:nvPicPr>
          <p:cNvPr id="1026" name="Picture 2">
            <a:extLst>
              <a:ext uri="{FF2B5EF4-FFF2-40B4-BE49-F238E27FC236}">
                <a16:creationId xmlns:a16="http://schemas.microsoft.com/office/drawing/2014/main" id="{2E8D7E5F-B072-94CB-63A6-595529A9F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8216" y="1687117"/>
            <a:ext cx="2278881" cy="287555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CA0D4A17-170C-BA35-6AE2-425C39EAFE33}"/>
              </a:ext>
            </a:extLst>
          </p:cNvPr>
          <p:cNvSpPr txBox="1">
            <a:spLocks/>
          </p:cNvSpPr>
          <p:nvPr/>
        </p:nvSpPr>
        <p:spPr>
          <a:xfrm>
            <a:off x="4931532" y="5286951"/>
            <a:ext cx="4768044" cy="3070596"/>
          </a:xfrm>
          <a:prstGeom prst="rect">
            <a:avLst/>
          </a:prstGeom>
        </p:spPr>
        <p:txBody>
          <a:bodyPr vert="horz" lIns="137160" tIns="68580" rIns="137160" bIns="6858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sz="4800" dirty="0">
                <a:latin typeface="Segoe UI Light" panose="020B0502040204020203" pitchFamily="34" charset="0"/>
                <a:cs typeface="Segoe UI Light" panose="020B0502040204020203" pitchFamily="34" charset="0"/>
              </a:rPr>
              <a:t>Pirkstiņi.</a:t>
            </a:r>
          </a:p>
          <a:p>
            <a:pPr marL="0" indent="0">
              <a:buNone/>
            </a:pPr>
            <a:r>
              <a:rPr lang="lv-LV" sz="4800" dirty="0">
                <a:latin typeface="Segoe UI Light" panose="020B0502040204020203" pitchFamily="34" charset="0"/>
                <a:cs typeface="Segoe UI Light" panose="020B0502040204020203" pitchFamily="34" charset="0"/>
              </a:rPr>
              <a:t>Manu roku pirkstiņi</a:t>
            </a:r>
          </a:p>
          <a:p>
            <a:pPr marL="0" indent="0">
              <a:buNone/>
            </a:pPr>
            <a:r>
              <a:rPr lang="lv-LV" sz="4800" dirty="0">
                <a:latin typeface="Segoe UI Light" panose="020B0502040204020203" pitchFamily="34" charset="0"/>
                <a:cs typeface="Segoe UI Light" panose="020B0502040204020203" pitchFamily="34" charset="0"/>
              </a:rPr>
              <a:t>Ir kā mammai bērniņi -</a:t>
            </a:r>
          </a:p>
          <a:p>
            <a:pPr marL="0" indent="0">
              <a:buNone/>
            </a:pPr>
            <a:r>
              <a:rPr lang="lv-LV" sz="4800" dirty="0">
                <a:latin typeface="Segoe UI Light" panose="020B0502040204020203" pitchFamily="34" charset="0"/>
                <a:cs typeface="Segoe UI Light" panose="020B0502040204020203" pitchFamily="34" charset="0"/>
              </a:rPr>
              <a:t>Sastrīdas un draudzējas,</a:t>
            </a:r>
          </a:p>
          <a:p>
            <a:pPr marL="0" indent="0">
              <a:buNone/>
            </a:pPr>
            <a:r>
              <a:rPr lang="lv-LV" sz="4800" dirty="0">
                <a:latin typeface="Segoe UI Light" panose="020B0502040204020203" pitchFamily="34" charset="0"/>
                <a:cs typeface="Segoe UI Light" panose="020B0502040204020203" pitchFamily="34" charset="0"/>
              </a:rPr>
              <a:t>Sastrīdas un draudzējas.</a:t>
            </a:r>
          </a:p>
          <a:p>
            <a:pPr marL="0" indent="0">
              <a:buNone/>
            </a:pPr>
            <a:r>
              <a:rPr lang="lv-LV" sz="4800" dirty="0">
                <a:latin typeface="Segoe UI Light" panose="020B0502040204020203" pitchFamily="34" charset="0"/>
                <a:cs typeface="Segoe UI Light" panose="020B0502040204020203" pitchFamily="34" charset="0"/>
              </a:rPr>
              <a:t>(B.Brice )</a:t>
            </a:r>
          </a:p>
          <a:p>
            <a:pPr marL="0" indent="0">
              <a:buNone/>
            </a:pPr>
            <a:endParaRPr lang="lv-LV" sz="4800" dirty="0">
              <a:latin typeface="Segoe UI Light" panose="020B0502040204020203" pitchFamily="34" charset="0"/>
              <a:cs typeface="Segoe UI Light" panose="020B0502040204020203" pitchFamily="34" charset="0"/>
            </a:endParaRPr>
          </a:p>
          <a:p>
            <a:endParaRPr lang="en-US" sz="4800" dirty="0">
              <a:latin typeface="Segoe UI Light" panose="020B0502040204020203" pitchFamily="34" charset="0"/>
              <a:cs typeface="Segoe UI Light" panose="020B0502040204020203" pitchFamily="34" charset="0"/>
            </a:endParaRPr>
          </a:p>
        </p:txBody>
      </p:sp>
      <p:sp>
        <p:nvSpPr>
          <p:cNvPr id="5" name="Content Placeholder 2">
            <a:extLst>
              <a:ext uri="{FF2B5EF4-FFF2-40B4-BE49-F238E27FC236}">
                <a16:creationId xmlns:a16="http://schemas.microsoft.com/office/drawing/2014/main" id="{E0339007-1797-D498-E291-BACEDF83F74A}"/>
              </a:ext>
            </a:extLst>
          </p:cNvPr>
          <p:cNvSpPr txBox="1">
            <a:spLocks/>
          </p:cNvSpPr>
          <p:nvPr/>
        </p:nvSpPr>
        <p:spPr>
          <a:xfrm>
            <a:off x="10008096" y="4667489"/>
            <a:ext cx="4768044" cy="4991066"/>
          </a:xfrm>
          <a:prstGeom prst="rect">
            <a:avLst/>
          </a:prstGeom>
        </p:spPr>
        <p:txBody>
          <a:bodyPr vert="horz" lIns="137160" tIns="68580" rIns="137160" bIns="6858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sz="3300" dirty="0">
                <a:latin typeface="Segoe UI Light" panose="020B0502040204020203" pitchFamily="34" charset="0"/>
                <a:cs typeface="Segoe UI Light" panose="020B0502040204020203" pitchFamily="34" charset="0"/>
              </a:rPr>
              <a:t>Žagatiņa.</a:t>
            </a:r>
          </a:p>
          <a:p>
            <a:pPr marL="0" indent="0">
              <a:buNone/>
            </a:pPr>
            <a:r>
              <a:rPr lang="lv-LV" sz="3300" dirty="0">
                <a:latin typeface="Segoe UI Light" panose="020B0502040204020203" pitchFamily="34" charset="0"/>
                <a:cs typeface="Segoe UI Light" panose="020B0502040204020203" pitchFamily="34" charset="0"/>
              </a:rPr>
              <a:t>Žagatiņa putru vāra,</a:t>
            </a:r>
          </a:p>
          <a:p>
            <a:pPr marL="0" indent="0">
              <a:buNone/>
            </a:pPr>
            <a:r>
              <a:rPr lang="lv-LV" sz="3300" dirty="0">
                <a:latin typeface="Segoe UI Light" panose="020B0502040204020203" pitchFamily="34" charset="0"/>
                <a:cs typeface="Segoe UI Light" panose="020B0502040204020203" pitchFamily="34" charset="0"/>
              </a:rPr>
              <a:t>Pēlīte nesa ūdentiņu;</a:t>
            </a:r>
          </a:p>
          <a:p>
            <a:pPr marL="0" indent="0">
              <a:buNone/>
            </a:pPr>
            <a:r>
              <a:rPr lang="lv-LV" sz="3300" dirty="0">
                <a:latin typeface="Segoe UI Light" panose="020B0502040204020203" pitchFamily="34" charset="0"/>
                <a:cs typeface="Segoe UI Light" panose="020B0502040204020203" pitchFamily="34" charset="0"/>
              </a:rPr>
              <a:t>Pelīte ceļu nezināja,</a:t>
            </a:r>
          </a:p>
          <a:p>
            <a:pPr marL="0" indent="0">
              <a:buNone/>
            </a:pPr>
            <a:r>
              <a:rPr lang="lv-LV" sz="3300" dirty="0">
                <a:latin typeface="Segoe UI Light" panose="020B0502040204020203" pitchFamily="34" charset="0"/>
                <a:cs typeface="Segoe UI Light" panose="020B0502040204020203" pitchFamily="34" charset="0"/>
              </a:rPr>
              <a:t>Žagatiņa parādīja;</a:t>
            </a:r>
          </a:p>
          <a:p>
            <a:pPr marL="0" indent="0">
              <a:buNone/>
            </a:pPr>
            <a:r>
              <a:rPr lang="lv-LV" sz="3300" dirty="0">
                <a:latin typeface="Segoe UI Light" panose="020B0502040204020203" pitchFamily="34" charset="0"/>
                <a:cs typeface="Segoe UI Light" panose="020B0502040204020203" pitchFamily="34" charset="0"/>
              </a:rPr>
              <a:t>Te taciņa, te taciņa,</a:t>
            </a:r>
          </a:p>
          <a:p>
            <a:pPr marL="0" indent="0">
              <a:buNone/>
            </a:pPr>
            <a:r>
              <a:rPr lang="lv-LV" sz="3300" dirty="0">
                <a:latin typeface="Segoe UI Light" panose="020B0502040204020203" pitchFamily="34" charset="0"/>
                <a:cs typeface="Segoe UI Light" panose="020B0502040204020203" pitchFamily="34" charset="0"/>
              </a:rPr>
              <a:t>Te taciņa, te taciņa,</a:t>
            </a:r>
          </a:p>
          <a:p>
            <a:pPr marL="0" indent="0">
              <a:buNone/>
            </a:pPr>
            <a:r>
              <a:rPr lang="lv-LV" sz="3300" dirty="0">
                <a:latin typeface="Segoe UI Light" panose="020B0502040204020203" pitchFamily="34" charset="0"/>
                <a:cs typeface="Segoe UI Light" panose="020B0502040204020203" pitchFamily="34" charset="0"/>
              </a:rPr>
              <a:t>Te aciņa!</a:t>
            </a:r>
          </a:p>
          <a:p>
            <a:pPr marL="0" indent="0">
              <a:buNone/>
            </a:pPr>
            <a:r>
              <a:rPr lang="lv-LV" sz="3300" dirty="0">
                <a:latin typeface="Segoe UI Light" panose="020B0502040204020203" pitchFamily="34" charset="0"/>
                <a:cs typeface="Segoe UI Light" panose="020B0502040204020203" pitchFamily="34" charset="0"/>
              </a:rPr>
              <a:t>( Latviešu tautasdziesma)</a:t>
            </a:r>
          </a:p>
          <a:p>
            <a:pPr marL="0" indent="0">
              <a:buNone/>
            </a:pPr>
            <a:endParaRPr lang="lv-LV" sz="3300" dirty="0">
              <a:latin typeface="Segoe UI Light" panose="020B0502040204020203" pitchFamily="34" charset="0"/>
              <a:cs typeface="Segoe UI Light" panose="020B0502040204020203" pitchFamily="34" charset="0"/>
            </a:endParaRPr>
          </a:p>
          <a:p>
            <a:endParaRPr lang="en-US" sz="3300" dirty="0">
              <a:latin typeface="Segoe UI Light" panose="020B0502040204020203" pitchFamily="34" charset="0"/>
              <a:cs typeface="Segoe UI Light" panose="020B0502040204020203" pitchFamily="34" charset="0"/>
            </a:endParaRPr>
          </a:p>
        </p:txBody>
      </p:sp>
      <p:sp>
        <p:nvSpPr>
          <p:cNvPr id="6" name="Freeform 13">
            <a:extLst>
              <a:ext uri="{FF2B5EF4-FFF2-40B4-BE49-F238E27FC236}">
                <a16:creationId xmlns:a16="http://schemas.microsoft.com/office/drawing/2014/main" id="{ACA7823F-18CF-6EFA-C44F-6E59058190EC}"/>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3"/>
            <a:stretch>
              <a:fillRect/>
            </a:stretch>
          </a:blipFill>
        </p:spPr>
      </p:sp>
      <p:sp>
        <p:nvSpPr>
          <p:cNvPr id="7" name="Freeform 2">
            <a:extLst>
              <a:ext uri="{FF2B5EF4-FFF2-40B4-BE49-F238E27FC236}">
                <a16:creationId xmlns:a16="http://schemas.microsoft.com/office/drawing/2014/main" id="{47D3AD70-D890-D93C-BD76-58ECD1F735C5}"/>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3">
            <a:extLst>
              <a:ext uri="{FF2B5EF4-FFF2-40B4-BE49-F238E27FC236}">
                <a16:creationId xmlns:a16="http://schemas.microsoft.com/office/drawing/2014/main" id="{0C5D6378-27FB-2709-738E-5B14C90B7B73}"/>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9" name="Group 5">
            <a:extLst>
              <a:ext uri="{FF2B5EF4-FFF2-40B4-BE49-F238E27FC236}">
                <a16:creationId xmlns:a16="http://schemas.microsoft.com/office/drawing/2014/main" id="{9C2D48CB-2433-7DC8-BE4D-AA9B30C32B7C}"/>
              </a:ext>
            </a:extLst>
          </p:cNvPr>
          <p:cNvGrpSpPr/>
          <p:nvPr/>
        </p:nvGrpSpPr>
        <p:grpSpPr>
          <a:xfrm>
            <a:off x="-488108" y="8043903"/>
            <a:ext cx="2464771" cy="3336085"/>
            <a:chOff x="0" y="0"/>
            <a:chExt cx="3286362" cy="4448113"/>
          </a:xfrm>
        </p:grpSpPr>
        <p:sp>
          <p:nvSpPr>
            <p:cNvPr id="10" name="Freeform 6">
              <a:extLst>
                <a:ext uri="{FF2B5EF4-FFF2-40B4-BE49-F238E27FC236}">
                  <a16:creationId xmlns:a16="http://schemas.microsoft.com/office/drawing/2014/main" id="{EE817513-30BD-530F-41CF-F486AA64C7DD}"/>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7">
              <a:extLst>
                <a:ext uri="{FF2B5EF4-FFF2-40B4-BE49-F238E27FC236}">
                  <a16:creationId xmlns:a16="http://schemas.microsoft.com/office/drawing/2014/main" id="{F64ACEB9-C13B-8683-00DA-0E9BE6993737}"/>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2" name="Group 8">
            <a:extLst>
              <a:ext uri="{FF2B5EF4-FFF2-40B4-BE49-F238E27FC236}">
                <a16:creationId xmlns:a16="http://schemas.microsoft.com/office/drawing/2014/main" id="{5B961C94-212D-B81D-AB9E-9B4781BABBBA}"/>
              </a:ext>
            </a:extLst>
          </p:cNvPr>
          <p:cNvGrpSpPr/>
          <p:nvPr/>
        </p:nvGrpSpPr>
        <p:grpSpPr>
          <a:xfrm rot="-10655737">
            <a:off x="15599879" y="-1262767"/>
            <a:ext cx="2990573" cy="4047761"/>
            <a:chOff x="0" y="0"/>
            <a:chExt cx="3987430" cy="5397015"/>
          </a:xfrm>
        </p:grpSpPr>
        <p:sp>
          <p:nvSpPr>
            <p:cNvPr id="13" name="Freeform 9">
              <a:extLst>
                <a:ext uri="{FF2B5EF4-FFF2-40B4-BE49-F238E27FC236}">
                  <a16:creationId xmlns:a16="http://schemas.microsoft.com/office/drawing/2014/main" id="{4F2409DC-0D9A-FFA9-AE69-7574C2E45CAC}"/>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0">
              <a:extLst>
                <a:ext uri="{FF2B5EF4-FFF2-40B4-BE49-F238E27FC236}">
                  <a16:creationId xmlns:a16="http://schemas.microsoft.com/office/drawing/2014/main" id="{7104ABF4-69C5-B03F-B169-58B63C3DD079}"/>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Freeform 11">
            <a:extLst>
              <a:ext uri="{FF2B5EF4-FFF2-40B4-BE49-F238E27FC236}">
                <a16:creationId xmlns:a16="http://schemas.microsoft.com/office/drawing/2014/main" id="{79CE8918-B94F-AC19-04AE-C5AFABFC50F3}"/>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2">
            <a:extLst>
              <a:ext uri="{FF2B5EF4-FFF2-40B4-BE49-F238E27FC236}">
                <a16:creationId xmlns:a16="http://schemas.microsoft.com/office/drawing/2014/main" id="{C3907782-AD25-3E0B-8322-1279AFC6380C}"/>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3119503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2F47-9EE3-2F08-F2B8-DFAF5DC0DB3E}"/>
              </a:ext>
            </a:extLst>
          </p:cNvPr>
          <p:cNvSpPr>
            <a:spLocks noGrp="1"/>
          </p:cNvSpPr>
          <p:nvPr>
            <p:ph type="title"/>
          </p:nvPr>
        </p:nvSpPr>
        <p:spPr>
          <a:xfrm>
            <a:off x="2971800" y="411957"/>
            <a:ext cx="12344400" cy="2463291"/>
          </a:xfrm>
        </p:spPr>
        <p:txBody>
          <a:bodyPr>
            <a:noAutofit/>
          </a:bodyPr>
          <a:lstStyle/>
          <a:p>
            <a:r>
              <a:rPr lang="lv-LV" sz="5400" b="1" dirty="0">
                <a:latin typeface="Segoe UI Light" panose="020B0502040204020203" pitchFamily="34" charset="0"/>
                <a:cs typeface="Segoe UI Light" panose="020B0502040204020203" pitchFamily="34" charset="0"/>
              </a:rPr>
              <a:t>Ieskats dienasgrāmatā – eliis.eu</a:t>
            </a:r>
            <a:br>
              <a:rPr lang="lv-LV" sz="5400" b="1" dirty="0">
                <a:latin typeface="Segoe UI Light" panose="020B0502040204020203" pitchFamily="34" charset="0"/>
                <a:cs typeface="Segoe UI Light" panose="020B0502040204020203" pitchFamily="34" charset="0"/>
              </a:rPr>
            </a:br>
            <a:r>
              <a:rPr lang="lv-LV" sz="4200" b="1" dirty="0">
                <a:latin typeface="Segoe UI Light" panose="020B0502040204020203" pitchFamily="34" charset="0"/>
                <a:cs typeface="Segoe UI Light" panose="020B0502040204020203" pitchFamily="34" charset="0"/>
              </a:rPr>
              <a:t>(redzams vecākiem)</a:t>
            </a:r>
            <a:br>
              <a:rPr lang="lv-LV" sz="5400" b="1" dirty="0">
                <a:latin typeface="Segoe UI Light" panose="020B0502040204020203" pitchFamily="34" charset="0"/>
                <a:cs typeface="Segoe UI Light" panose="020B0502040204020203" pitchFamily="34" charset="0"/>
              </a:rPr>
            </a:br>
            <a:r>
              <a:rPr lang="lv-LV" sz="5400" b="1" dirty="0">
                <a:latin typeface="Segoe UI Light" panose="020B0502040204020203" pitchFamily="34" charset="0"/>
                <a:cs typeface="Segoe UI Light" panose="020B0502040204020203" pitchFamily="34" charset="0"/>
              </a:rPr>
              <a:t>nemainīgi katru reizi</a:t>
            </a:r>
            <a:endParaRPr lang="en-US" sz="5400" b="1" dirty="0">
              <a:latin typeface="Segoe UI Light" panose="020B0502040204020203" pitchFamily="34" charset="0"/>
              <a:cs typeface="Segoe UI Light" panose="020B0502040204020203" pitchFamily="34" charset="0"/>
            </a:endParaRPr>
          </a:p>
        </p:txBody>
      </p:sp>
      <p:sp>
        <p:nvSpPr>
          <p:cNvPr id="3" name="Content Placeholder 2">
            <a:extLst>
              <a:ext uri="{FF2B5EF4-FFF2-40B4-BE49-F238E27FC236}">
                <a16:creationId xmlns:a16="http://schemas.microsoft.com/office/drawing/2014/main" id="{5EE3DAC6-C880-4873-E8E3-A4F4AECDA0C1}"/>
              </a:ext>
            </a:extLst>
          </p:cNvPr>
          <p:cNvSpPr>
            <a:spLocks noGrp="1"/>
          </p:cNvSpPr>
          <p:nvPr>
            <p:ph idx="1"/>
          </p:nvPr>
        </p:nvSpPr>
        <p:spPr>
          <a:xfrm>
            <a:off x="2971800" y="2983261"/>
            <a:ext cx="9844608" cy="6788945"/>
          </a:xfrm>
        </p:spPr>
        <p:txBody>
          <a:bodyPr>
            <a:normAutofit fontScale="70000" lnSpcReduction="20000"/>
          </a:bodyPr>
          <a:lstStyle/>
          <a:p>
            <a:pPr marL="0" indent="0">
              <a:buNone/>
            </a:pPr>
            <a:r>
              <a:rPr lang="lv-LV" b="1" dirty="0">
                <a:latin typeface="Segoe UI Light" panose="020B0502040204020203" pitchFamily="34" charset="0"/>
                <a:cs typeface="Segoe UI Light" panose="020B0502040204020203" pitchFamily="34" charset="0"/>
              </a:rPr>
              <a:t>Miofunkcionālie</a:t>
            </a:r>
            <a:r>
              <a:rPr lang="lv-LV" dirty="0">
                <a:latin typeface="Segoe UI Light" panose="020B0502040204020203" pitchFamily="34" charset="0"/>
                <a:cs typeface="Segoe UI Light" panose="020B0502040204020203" pitchFamily="34" charset="0"/>
              </a:rPr>
              <a:t> vingrinājumi.</a:t>
            </a:r>
          </a:p>
          <a:p>
            <a:pPr marL="0" indent="0">
              <a:buNone/>
            </a:pPr>
            <a:r>
              <a:rPr lang="lv-LV" b="1" dirty="0">
                <a:latin typeface="Segoe UI Light" panose="020B0502040204020203" pitchFamily="34" charset="0"/>
                <a:cs typeface="Segoe UI Light" panose="020B0502040204020203" pitchFamily="34" charset="0"/>
              </a:rPr>
              <a:t>Vingrinājumi MĒLES GALA stiprināšanai </a:t>
            </a:r>
            <a:endParaRPr lang="lv-LV" dirty="0">
              <a:latin typeface="Segoe UI Light" panose="020B0502040204020203" pitchFamily="34" charset="0"/>
              <a:cs typeface="Segoe UI Light" panose="020B0502040204020203" pitchFamily="34" charset="0"/>
            </a:endParaRPr>
          </a:p>
          <a:p>
            <a:pPr marL="0" indent="0">
              <a:buNone/>
            </a:pPr>
            <a:r>
              <a:rPr lang="lv-LV" u="sng" dirty="0">
                <a:latin typeface="Segoe UI Light" panose="020B0502040204020203" pitchFamily="34" charset="0"/>
                <a:cs typeface="Segoe UI Light" panose="020B0502040204020203" pitchFamily="34" charset="0"/>
                <a:hlinkClick r:id="rId2"/>
              </a:rPr>
              <a:t>https://www.youtube.com/watch?v=YTc3uK9h0ac</a:t>
            </a:r>
            <a:endParaRPr lang="lv-LV" dirty="0">
              <a:latin typeface="Segoe UI Light" panose="020B0502040204020203" pitchFamily="34" charset="0"/>
              <a:cs typeface="Segoe UI Light" panose="020B0502040204020203" pitchFamily="34" charset="0"/>
            </a:endParaRPr>
          </a:p>
          <a:p>
            <a:pPr marL="0" indent="0">
              <a:buNone/>
            </a:pPr>
            <a:r>
              <a:rPr lang="lv-LV" b="1" dirty="0">
                <a:latin typeface="Segoe UI Light" panose="020B0502040204020203" pitchFamily="34" charset="0"/>
                <a:cs typeface="Segoe UI Light" panose="020B0502040204020203" pitchFamily="34" charset="0"/>
              </a:rPr>
              <a:t>Vingrinājumi svelpeņu un šņāceņu korektai izrunai. </a:t>
            </a:r>
            <a:endParaRPr lang="lv-LV" dirty="0">
              <a:latin typeface="Segoe UI Light" panose="020B0502040204020203" pitchFamily="34" charset="0"/>
              <a:cs typeface="Segoe UI Light" panose="020B0502040204020203" pitchFamily="34" charset="0"/>
            </a:endParaRPr>
          </a:p>
          <a:p>
            <a:pPr marL="0" indent="0">
              <a:buNone/>
            </a:pPr>
            <a:r>
              <a:rPr lang="lv-LV" u="sng" dirty="0">
                <a:latin typeface="Segoe UI Light" panose="020B0502040204020203" pitchFamily="34" charset="0"/>
                <a:cs typeface="Segoe UI Light" panose="020B0502040204020203" pitchFamily="34" charset="0"/>
                <a:hlinkClick r:id="rId3"/>
              </a:rPr>
              <a:t>https://www.youtube.com/watch?v=9phcUeNc8DI</a:t>
            </a:r>
            <a:endParaRPr lang="lv-LV" dirty="0">
              <a:latin typeface="Segoe UI Light" panose="020B0502040204020203" pitchFamily="34" charset="0"/>
              <a:cs typeface="Segoe UI Light" panose="020B0502040204020203" pitchFamily="34" charset="0"/>
            </a:endParaRPr>
          </a:p>
          <a:p>
            <a:pPr marL="0" indent="0">
              <a:buNone/>
            </a:pPr>
            <a:r>
              <a:rPr lang="lv-LV" b="1" dirty="0">
                <a:latin typeface="Segoe UI Light" panose="020B0502040204020203" pitchFamily="34" charset="0"/>
                <a:cs typeface="Segoe UI Light" panose="020B0502040204020203" pitchFamily="34" charset="0"/>
              </a:rPr>
              <a:t>Vingrinājumi R skaņas veidošanai , nostiprināšanai.</a:t>
            </a:r>
            <a:endParaRPr lang="lv-LV" dirty="0">
              <a:latin typeface="Segoe UI Light" panose="020B0502040204020203" pitchFamily="34" charset="0"/>
              <a:cs typeface="Segoe UI Light" panose="020B0502040204020203" pitchFamily="34" charset="0"/>
            </a:endParaRPr>
          </a:p>
          <a:p>
            <a:pPr marL="0" indent="0">
              <a:buNone/>
            </a:pPr>
            <a:r>
              <a:rPr lang="lv-LV" u="sng" dirty="0">
                <a:latin typeface="Segoe UI Light" panose="020B0502040204020203" pitchFamily="34" charset="0"/>
                <a:cs typeface="Segoe UI Light" panose="020B0502040204020203" pitchFamily="34" charset="0"/>
                <a:hlinkClick r:id="rId4"/>
              </a:rPr>
              <a:t>https://www.youtube.com/watch?v=-2qZGGo8cjk</a:t>
            </a:r>
            <a:endParaRPr lang="lv-LV" dirty="0">
              <a:latin typeface="Segoe UI Light" panose="020B0502040204020203" pitchFamily="34" charset="0"/>
              <a:cs typeface="Segoe UI Light" panose="020B0502040204020203" pitchFamily="34" charset="0"/>
            </a:endParaRPr>
          </a:p>
          <a:p>
            <a:pPr marL="0" indent="0">
              <a:buNone/>
            </a:pPr>
            <a:r>
              <a:rPr lang="lv-LV" b="1" dirty="0">
                <a:latin typeface="Segoe UI Light" panose="020B0502040204020203" pitchFamily="34" charset="0"/>
                <a:cs typeface="Segoe UI Light" panose="020B0502040204020203" pitchFamily="34" charset="0"/>
              </a:rPr>
              <a:t>"ELPOJAM DZIĻI!" Elpošanas vingrinājumu komplekss</a:t>
            </a:r>
            <a:endParaRPr lang="lv-LV" dirty="0">
              <a:latin typeface="Segoe UI Light" panose="020B0502040204020203" pitchFamily="34" charset="0"/>
              <a:cs typeface="Segoe UI Light" panose="020B0502040204020203" pitchFamily="34" charset="0"/>
            </a:endParaRPr>
          </a:p>
          <a:p>
            <a:pPr marL="0" indent="0">
              <a:buNone/>
            </a:pPr>
            <a:r>
              <a:rPr lang="lv-LV" u="sng" dirty="0">
                <a:latin typeface="Segoe UI Light" panose="020B0502040204020203" pitchFamily="34" charset="0"/>
                <a:cs typeface="Segoe UI Light" panose="020B0502040204020203" pitchFamily="34" charset="0"/>
                <a:hlinkClick r:id="rId5"/>
              </a:rPr>
              <a:t>https://www.youtube.com/watch?v=vjDrN2t9FMc</a:t>
            </a:r>
            <a:endParaRPr lang="lv-LV" dirty="0">
              <a:latin typeface="Segoe UI Light" panose="020B0502040204020203" pitchFamily="34" charset="0"/>
              <a:cs typeface="Segoe UI Light" panose="020B0502040204020203" pitchFamily="34" charset="0"/>
            </a:endParaRPr>
          </a:p>
          <a:p>
            <a:pPr marL="0" indent="0">
              <a:buNone/>
            </a:pPr>
            <a:r>
              <a:rPr lang="lv-LV" b="1" dirty="0">
                <a:latin typeface="Segoe UI Light" panose="020B0502040204020203" pitchFamily="34" charset="0"/>
                <a:cs typeface="Segoe UI Light" panose="020B0502040204020203" pitchFamily="34" charset="0"/>
              </a:rPr>
              <a:t>Runas elpošanas</a:t>
            </a:r>
            <a:r>
              <a:rPr lang="lv-LV" dirty="0">
                <a:latin typeface="Segoe UI Light" panose="020B0502040204020203" pitchFamily="34" charset="0"/>
                <a:cs typeface="Segoe UI Light" panose="020B0502040204020203" pitchFamily="34" charset="0"/>
              </a:rPr>
              <a:t> vingrinājumi (lai izkoptu runas elpu, dziedam garos patskaņus </a:t>
            </a:r>
            <a:r>
              <a:rPr lang="lv-LV" b="1" dirty="0">
                <a:solidFill>
                  <a:srgbClr val="FF0000"/>
                </a:solidFill>
                <a:latin typeface="Segoe UI Light" panose="020B0502040204020203" pitchFamily="34" charset="0"/>
                <a:cs typeface="Segoe UI Light" panose="020B0502040204020203" pitchFamily="34" charset="0"/>
              </a:rPr>
              <a:t>Ā Ē Ī Ō Ū</a:t>
            </a:r>
            <a:r>
              <a:rPr lang="lv-LV" b="1" dirty="0">
                <a:latin typeface="Segoe UI Light" panose="020B0502040204020203" pitchFamily="34" charset="0"/>
                <a:cs typeface="Segoe UI Light" panose="020B0502040204020203" pitchFamily="34" charset="0"/>
              </a:rPr>
              <a:t> )</a:t>
            </a:r>
            <a:endParaRPr lang="lv-LV" dirty="0">
              <a:latin typeface="Segoe UI Light" panose="020B0502040204020203" pitchFamily="34" charset="0"/>
              <a:cs typeface="Segoe UI Light" panose="020B0502040204020203" pitchFamily="34" charset="0"/>
            </a:endParaRPr>
          </a:p>
          <a:p>
            <a:pPr marL="0" indent="0">
              <a:buNone/>
            </a:pPr>
            <a:r>
              <a:rPr lang="lv-LV" dirty="0">
                <a:latin typeface="Segoe UI Light" panose="020B0502040204020203" pitchFamily="34" charset="0"/>
                <a:cs typeface="Segoe UI Light" panose="020B0502040204020203" pitchFamily="34" charset="0"/>
              </a:rPr>
              <a:t>Kur gan tu biji ?</a:t>
            </a:r>
          </a:p>
          <a:p>
            <a:pPr marL="0" indent="0">
              <a:buNone/>
            </a:pPr>
            <a:r>
              <a:rPr lang="lv-LV" dirty="0">
                <a:latin typeface="Segoe UI Light" panose="020B0502040204020203" pitchFamily="34" charset="0"/>
                <a:cs typeface="Segoe UI Light" panose="020B0502040204020203" pitchFamily="34" charset="0"/>
              </a:rPr>
              <a:t>Pirkstiņ, pirkstiņ, kur gan tu biji?</a:t>
            </a:r>
          </a:p>
          <a:p>
            <a:pPr marL="0" indent="0">
              <a:buNone/>
            </a:pPr>
            <a:r>
              <a:rPr lang="lv-LV" dirty="0">
                <a:latin typeface="Segoe UI Light" panose="020B0502040204020203" pitchFamily="34" charset="0"/>
                <a:cs typeface="Segoe UI Light" panose="020B0502040204020203" pitchFamily="34" charset="0"/>
              </a:rPr>
              <a:t>Ar brāļiem mežā staigāju,</a:t>
            </a:r>
          </a:p>
          <a:p>
            <a:pPr marL="0" indent="0">
              <a:buNone/>
            </a:pPr>
            <a:r>
              <a:rPr lang="lv-LV" dirty="0">
                <a:latin typeface="Segoe UI Light" panose="020B0502040204020203" pitchFamily="34" charset="0"/>
                <a:cs typeface="Segoe UI Light" panose="020B0502040204020203" pitchFamily="34" charset="0"/>
              </a:rPr>
              <a:t>Ar brāļiem putru vārīju,</a:t>
            </a:r>
          </a:p>
          <a:p>
            <a:pPr marL="0" indent="0">
              <a:buNone/>
            </a:pPr>
            <a:r>
              <a:rPr lang="lv-LV" dirty="0">
                <a:latin typeface="Segoe UI Light" panose="020B0502040204020203" pitchFamily="34" charset="0"/>
                <a:cs typeface="Segoe UI Light" panose="020B0502040204020203" pitchFamily="34" charset="0"/>
              </a:rPr>
              <a:t>Ar brāļiem putru apēdu.</a:t>
            </a:r>
          </a:p>
          <a:p>
            <a:pPr marL="0" indent="0">
              <a:buNone/>
            </a:pPr>
            <a:r>
              <a:rPr lang="lv-LV" dirty="0">
                <a:latin typeface="Segoe UI Light" panose="020B0502040204020203" pitchFamily="34" charset="0"/>
                <a:cs typeface="Segoe UI Light" panose="020B0502040204020203" pitchFamily="34" charset="0"/>
              </a:rPr>
              <a:t>Tad brāļi sūnās apsēdās,</a:t>
            </a:r>
          </a:p>
          <a:p>
            <a:pPr marL="0" indent="0">
              <a:buNone/>
            </a:pPr>
            <a:r>
              <a:rPr lang="lv-LV" dirty="0">
                <a:latin typeface="Segoe UI Light" panose="020B0502040204020203" pitchFamily="34" charset="0"/>
                <a:cs typeface="Segoe UI Light" panose="020B0502040204020203" pitchFamily="34" charset="0"/>
              </a:rPr>
              <a:t>Un visi mīļi runājās.</a:t>
            </a:r>
          </a:p>
          <a:p>
            <a:pPr marL="0" indent="0">
              <a:buNone/>
            </a:pPr>
            <a:r>
              <a:rPr lang="lv-LV" dirty="0">
                <a:latin typeface="Segoe UI Light" panose="020B0502040204020203" pitchFamily="34" charset="0"/>
                <a:cs typeface="Segoe UI Light" panose="020B0502040204020203" pitchFamily="34" charset="0"/>
              </a:rPr>
              <a:t>(E.Kosinova)</a:t>
            </a:r>
          </a:p>
          <a:p>
            <a:pPr marL="0" indent="0">
              <a:buNone/>
            </a:pPr>
            <a:r>
              <a:rPr lang="lv-LV" b="1" dirty="0">
                <a:latin typeface="Segoe UI Light" panose="020B0502040204020203" pitchFamily="34" charset="0"/>
                <a:cs typeface="Segoe UI Light" panose="020B0502040204020203" pitchFamily="34" charset="0"/>
              </a:rPr>
              <a:t>"Pasaka </a:t>
            </a:r>
            <a:r>
              <a:rPr lang="lv-LV" dirty="0">
                <a:latin typeface="Segoe UI Light" panose="020B0502040204020203" pitchFamily="34" charset="0"/>
                <a:cs typeface="Segoe UI Light" panose="020B0502040204020203" pitchFamily="34" charset="0"/>
              </a:rPr>
              <a:t>par mēļīti."</a:t>
            </a:r>
          </a:p>
        </p:txBody>
      </p:sp>
      <p:sp>
        <p:nvSpPr>
          <p:cNvPr id="4" name="Freeform 13">
            <a:extLst>
              <a:ext uri="{FF2B5EF4-FFF2-40B4-BE49-F238E27FC236}">
                <a16:creationId xmlns:a16="http://schemas.microsoft.com/office/drawing/2014/main" id="{BAAE5D76-D27C-95A6-CE8E-8B2701DBEBA6}"/>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6"/>
            <a:stretch>
              <a:fillRect/>
            </a:stretch>
          </a:blipFill>
        </p:spPr>
      </p:sp>
      <p:sp>
        <p:nvSpPr>
          <p:cNvPr id="5" name="Freeform 2">
            <a:extLst>
              <a:ext uri="{FF2B5EF4-FFF2-40B4-BE49-F238E27FC236}">
                <a16:creationId xmlns:a16="http://schemas.microsoft.com/office/drawing/2014/main" id="{E6EF32BF-8B7C-9546-B4BA-0D307DDAB141}"/>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3">
            <a:extLst>
              <a:ext uri="{FF2B5EF4-FFF2-40B4-BE49-F238E27FC236}">
                <a16:creationId xmlns:a16="http://schemas.microsoft.com/office/drawing/2014/main" id="{F6269CDC-7745-A79E-67BF-70ADF27CAEB0}"/>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sp>
      <p:grpSp>
        <p:nvGrpSpPr>
          <p:cNvPr id="7" name="Group 5">
            <a:extLst>
              <a:ext uri="{FF2B5EF4-FFF2-40B4-BE49-F238E27FC236}">
                <a16:creationId xmlns:a16="http://schemas.microsoft.com/office/drawing/2014/main" id="{807F0D2C-4C3C-45F3-EC63-C9262CC209AB}"/>
              </a:ext>
            </a:extLst>
          </p:cNvPr>
          <p:cNvGrpSpPr/>
          <p:nvPr/>
        </p:nvGrpSpPr>
        <p:grpSpPr>
          <a:xfrm>
            <a:off x="-488108" y="8043903"/>
            <a:ext cx="2464771" cy="3336085"/>
            <a:chOff x="0" y="0"/>
            <a:chExt cx="3286362" cy="4448113"/>
          </a:xfrm>
        </p:grpSpPr>
        <p:sp>
          <p:nvSpPr>
            <p:cNvPr id="8" name="Freeform 6">
              <a:extLst>
                <a:ext uri="{FF2B5EF4-FFF2-40B4-BE49-F238E27FC236}">
                  <a16:creationId xmlns:a16="http://schemas.microsoft.com/office/drawing/2014/main" id="{EC2D04B8-2057-9F13-0FCA-8D4E79B6CDF7}"/>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7">
              <a:extLst>
                <a:ext uri="{FF2B5EF4-FFF2-40B4-BE49-F238E27FC236}">
                  <a16:creationId xmlns:a16="http://schemas.microsoft.com/office/drawing/2014/main" id="{A3370D10-0FD9-B142-A604-C4E855F05FEF}"/>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grpSp>
        <p:nvGrpSpPr>
          <p:cNvPr id="10" name="Group 8">
            <a:extLst>
              <a:ext uri="{FF2B5EF4-FFF2-40B4-BE49-F238E27FC236}">
                <a16:creationId xmlns:a16="http://schemas.microsoft.com/office/drawing/2014/main" id="{2A01BB2B-3CDF-192C-C347-BBAB7EDE5461}"/>
              </a:ext>
            </a:extLst>
          </p:cNvPr>
          <p:cNvGrpSpPr/>
          <p:nvPr/>
        </p:nvGrpSpPr>
        <p:grpSpPr>
          <a:xfrm rot="-10655737">
            <a:off x="15599879" y="-1262767"/>
            <a:ext cx="2990573" cy="4047761"/>
            <a:chOff x="0" y="0"/>
            <a:chExt cx="3987430" cy="5397015"/>
          </a:xfrm>
        </p:grpSpPr>
        <p:sp>
          <p:nvSpPr>
            <p:cNvPr id="11" name="Freeform 9">
              <a:extLst>
                <a:ext uri="{FF2B5EF4-FFF2-40B4-BE49-F238E27FC236}">
                  <a16:creationId xmlns:a16="http://schemas.microsoft.com/office/drawing/2014/main" id="{8C774AB7-D3E0-F4AA-5ECE-B58F70699137}"/>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0">
              <a:extLst>
                <a:ext uri="{FF2B5EF4-FFF2-40B4-BE49-F238E27FC236}">
                  <a16:creationId xmlns:a16="http://schemas.microsoft.com/office/drawing/2014/main" id="{3955B070-FB6E-78BB-6F07-CA57EABD7084}"/>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sp>
        <p:nvSpPr>
          <p:cNvPr id="13" name="Freeform 11">
            <a:extLst>
              <a:ext uri="{FF2B5EF4-FFF2-40B4-BE49-F238E27FC236}">
                <a16:creationId xmlns:a16="http://schemas.microsoft.com/office/drawing/2014/main" id="{A207390B-DC5B-BDA4-3442-520B60441428}"/>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2">
            <a:extLst>
              <a:ext uri="{FF2B5EF4-FFF2-40B4-BE49-F238E27FC236}">
                <a16:creationId xmlns:a16="http://schemas.microsoft.com/office/drawing/2014/main" id="{ABB87822-AB6C-8338-787F-9AD2225BE348}"/>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7">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1934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7E92-75C1-801C-B33C-7A071E10D5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3F8E-E6D9-20D0-4537-0A51E91DCB98}"/>
              </a:ext>
            </a:extLst>
          </p:cNvPr>
          <p:cNvSpPr>
            <a:spLocks noGrp="1"/>
          </p:cNvSpPr>
          <p:nvPr>
            <p:ph idx="1"/>
          </p:nvPr>
        </p:nvSpPr>
        <p:spPr>
          <a:xfrm>
            <a:off x="2399945" y="4318199"/>
            <a:ext cx="6203996" cy="5968802"/>
          </a:xfrm>
        </p:spPr>
        <p:txBody>
          <a:bodyPr>
            <a:normAutofit lnSpcReduction="10000"/>
          </a:bodyPr>
          <a:lstStyle/>
          <a:p>
            <a:pPr marL="0" indent="0">
              <a:buNone/>
            </a:pPr>
            <a:r>
              <a:rPr lang="lv-LV" sz="2100" b="1" dirty="0">
                <a:latin typeface="Segoe UI Light" panose="020B0502040204020203" pitchFamily="34" charset="0"/>
                <a:cs typeface="Segoe UI Light" panose="020B0502040204020203" pitchFamily="34" charset="0"/>
              </a:rPr>
              <a:t>Mācās iztaktēt patskaņus!</a:t>
            </a:r>
            <a:r>
              <a:rPr lang="lv-LV" sz="2100" dirty="0">
                <a:latin typeface="Segoe UI Light" panose="020B0502040204020203" pitchFamily="34" charset="0"/>
                <a:cs typeface="Segoe UI Light" panose="020B0502040204020203" pitchFamily="34" charset="0"/>
              </a:rPr>
              <a:t>( Ar dūrīti pret galdu – </a:t>
            </a:r>
          </a:p>
          <a:p>
            <a:pPr marL="0" indent="0">
              <a:buNone/>
            </a:pPr>
            <a:r>
              <a:rPr lang="lv-LV" sz="2100" dirty="0">
                <a:latin typeface="Segoe UI Light" panose="020B0502040204020203" pitchFamily="34" charset="0"/>
                <a:cs typeface="Segoe UI Light" panose="020B0502040204020203" pitchFamily="34" charset="0"/>
              </a:rPr>
              <a:t>īsa skaņa </a:t>
            </a:r>
            <a:r>
              <a:rPr lang="lv-LV" sz="2100" b="1" dirty="0">
                <a:solidFill>
                  <a:srgbClr val="FF0000"/>
                </a:solidFill>
                <a:latin typeface="Segoe UI Light" panose="020B0502040204020203" pitchFamily="34" charset="0"/>
                <a:cs typeface="Segoe UI Light" panose="020B0502040204020203" pitchFamily="34" charset="0"/>
              </a:rPr>
              <a:t>A E I U O</a:t>
            </a:r>
            <a:r>
              <a:rPr lang="lv-LV" sz="2100" b="1" dirty="0">
                <a:latin typeface="Segoe UI Light" panose="020B0502040204020203" pitchFamily="34" charset="0"/>
                <a:cs typeface="Segoe UI Light" panose="020B0502040204020203" pitchFamily="34" charset="0"/>
              </a:rPr>
              <a:t> </a:t>
            </a:r>
            <a:r>
              <a:rPr lang="lv-LV" sz="2100" dirty="0">
                <a:latin typeface="Segoe UI Light" panose="020B0502040204020203" pitchFamily="34" charset="0"/>
                <a:cs typeface="Segoe UI Light" panose="020B0502040204020203" pitchFamily="34" charset="0"/>
              </a:rPr>
              <a:t> , </a:t>
            </a:r>
          </a:p>
          <a:p>
            <a:pPr marL="0" indent="0">
              <a:buNone/>
            </a:pPr>
            <a:r>
              <a:rPr lang="lv-LV" sz="2100" dirty="0">
                <a:latin typeface="Segoe UI Light" panose="020B0502040204020203" pitchFamily="34" charset="0"/>
                <a:cs typeface="Segoe UI Light" panose="020B0502040204020203" pitchFamily="34" charset="0"/>
              </a:rPr>
              <a:t>ar plaukstu no sevis uz sāniem - gara skaņa </a:t>
            </a:r>
            <a:r>
              <a:rPr lang="lv-LV" sz="2100" b="1" dirty="0">
                <a:solidFill>
                  <a:srgbClr val="FF0000"/>
                </a:solidFill>
                <a:latin typeface="Segoe UI Light" panose="020B0502040204020203" pitchFamily="34" charset="0"/>
                <a:cs typeface="Segoe UI Light" panose="020B0502040204020203" pitchFamily="34" charset="0"/>
              </a:rPr>
              <a:t>Ā Ē Ī Ō Ū</a:t>
            </a:r>
            <a:r>
              <a:rPr lang="lv-LV" sz="2100" dirty="0">
                <a:latin typeface="Segoe UI Light" panose="020B0502040204020203" pitchFamily="34" charset="0"/>
                <a:cs typeface="Segoe UI Light" panose="020B0502040204020203" pitchFamily="34" charset="0"/>
              </a:rPr>
              <a:t> .)</a:t>
            </a:r>
          </a:p>
          <a:p>
            <a:pPr marL="0" indent="0">
              <a:buNone/>
            </a:pPr>
            <a:r>
              <a:rPr lang="lv-LV" sz="2100" b="1" dirty="0">
                <a:latin typeface="Segoe UI Light" panose="020B0502040204020203" pitchFamily="34" charset="0"/>
                <a:cs typeface="Segoe UI Light" panose="020B0502040204020203" pitchFamily="34" charset="0"/>
              </a:rPr>
              <a:t>Veido stāstu, </a:t>
            </a:r>
            <a:r>
              <a:rPr lang="lv-LV" sz="2100" dirty="0">
                <a:latin typeface="Segoe UI Light" panose="020B0502040204020203" pitchFamily="34" charset="0"/>
                <a:cs typeface="Segoe UI Light" panose="020B0502040204020203" pitchFamily="34" charset="0"/>
              </a:rPr>
              <a:t>izmantojot kartīšu materiālu "Dzīve bez izsmiekla"</a:t>
            </a:r>
          </a:p>
          <a:p>
            <a:pPr marL="0" indent="0">
              <a:buNone/>
            </a:pPr>
            <a:r>
              <a:rPr lang="lv-LV" sz="2100" b="1" dirty="0">
                <a:latin typeface="Segoe UI Light" panose="020B0502040204020203" pitchFamily="34" charset="0"/>
                <a:cs typeface="Segoe UI Light" panose="020B0502040204020203" pitchFamily="34" charset="0"/>
              </a:rPr>
              <a:t>2.5 - 6 gadīgie bērni</a:t>
            </a:r>
            <a:endParaRPr lang="lv-LV" sz="2100" dirty="0">
              <a:latin typeface="Segoe UI Light" panose="020B0502040204020203" pitchFamily="34" charset="0"/>
              <a:cs typeface="Segoe UI Light" panose="020B0502040204020203" pitchFamily="34" charset="0"/>
            </a:endParaRPr>
          </a:p>
          <a:p>
            <a:pPr marL="0" indent="0">
              <a:buNone/>
            </a:pPr>
            <a:r>
              <a:rPr lang="lv-LV" sz="2100" b="1" dirty="0">
                <a:latin typeface="Segoe UI Light" panose="020B0502040204020203" pitchFamily="34" charset="0"/>
                <a:cs typeface="Segoe UI Light" panose="020B0502040204020203" pitchFamily="34" charset="0"/>
              </a:rPr>
              <a:t>Mācību un pārbaudes uzdevumi 5-6 gadus veciem bērniem</a:t>
            </a:r>
            <a:r>
              <a:rPr lang="lv-LV" sz="2100" dirty="0">
                <a:latin typeface="Segoe UI Light" panose="020B0502040204020203" pitchFamily="34" charset="0"/>
                <a:cs typeface="Segoe UI Light" panose="020B0502040204020203" pitchFamily="34" charset="0"/>
              </a:rPr>
              <a:t> (GARAJOS ZIEMAS VAKAROS 6 Pasaku laiks)</a:t>
            </a:r>
          </a:p>
          <a:p>
            <a:pPr marL="0" indent="0">
              <a:buNone/>
            </a:pPr>
            <a:r>
              <a:rPr lang="lv-LV" sz="2100" u="sng" dirty="0">
                <a:latin typeface="Segoe UI Light" panose="020B0502040204020203" pitchFamily="34" charset="0"/>
                <a:cs typeface="Segoe UI Light" panose="020B0502040204020203" pitchFamily="34" charset="0"/>
                <a:hlinkClick r:id="rId2"/>
              </a:rPr>
              <a:t>https://maciunmacies.valoda.lv/speles/digitals-macibu-materials-macibu-un-parbaudes-uzdevumi-5-6-gadus-veciem-diasporas-skoleniem/</a:t>
            </a:r>
            <a:endParaRPr lang="lv-LV" sz="2100" dirty="0">
              <a:latin typeface="Segoe UI Light" panose="020B0502040204020203" pitchFamily="34" charset="0"/>
              <a:cs typeface="Segoe UI Light" panose="020B0502040204020203" pitchFamily="34" charset="0"/>
            </a:endParaRPr>
          </a:p>
          <a:p>
            <a:pPr marL="0" indent="0">
              <a:buNone/>
            </a:pPr>
            <a:r>
              <a:rPr lang="lv-LV" sz="2100" b="1" dirty="0">
                <a:latin typeface="Segoe UI Light" panose="020B0502040204020203" pitchFamily="34" charset="0"/>
                <a:cs typeface="Segoe UI Light" panose="020B0502040204020203" pitchFamily="34" charset="0"/>
              </a:rPr>
              <a:t>Pildot uzdevumus, bērni bagātinās savu vārdu krājumu, pilnveidos klausīšanās, rakstīšanas un lasīšanas prasmi. </a:t>
            </a:r>
            <a:endParaRPr lang="lv-LV" sz="2100" dirty="0">
              <a:latin typeface="Segoe UI Light" panose="020B0502040204020203" pitchFamily="34" charset="0"/>
              <a:cs typeface="Segoe UI Light" panose="020B0502040204020203" pitchFamily="34" charset="0"/>
            </a:endParaRPr>
          </a:p>
          <a:p>
            <a:pPr marL="0" indent="0">
              <a:buNone/>
            </a:pPr>
            <a:r>
              <a:rPr lang="lv-LV" sz="2100" b="1" dirty="0">
                <a:latin typeface="Segoe UI Light" panose="020B0502040204020203" pitchFamily="34" charset="0"/>
                <a:cs typeface="Segoe UI Light" panose="020B0502040204020203" pitchFamily="34" charset="0"/>
              </a:rPr>
              <a:t>Saklausi, kas skanēja !</a:t>
            </a:r>
            <a:r>
              <a:rPr lang="lv-LV" sz="2100" dirty="0">
                <a:latin typeface="Segoe UI Light" panose="020B0502040204020203" pitchFamily="34" charset="0"/>
                <a:cs typeface="Segoe UI Light" panose="020B0502040204020203" pitchFamily="34" charset="0"/>
              </a:rPr>
              <a:t>( Bērns parāda/uzraksta burtu atbilstīgu dzirdētajai skaņai.)</a:t>
            </a:r>
          </a:p>
        </p:txBody>
      </p:sp>
      <p:sp>
        <p:nvSpPr>
          <p:cNvPr id="4" name="Title 1">
            <a:extLst>
              <a:ext uri="{FF2B5EF4-FFF2-40B4-BE49-F238E27FC236}">
                <a16:creationId xmlns:a16="http://schemas.microsoft.com/office/drawing/2014/main" id="{D62AD4B1-50AF-3C6C-4311-BF259DBDD839}"/>
              </a:ext>
            </a:extLst>
          </p:cNvPr>
          <p:cNvSpPr txBox="1">
            <a:spLocks/>
          </p:cNvSpPr>
          <p:nvPr/>
        </p:nvSpPr>
        <p:spPr>
          <a:xfrm>
            <a:off x="2771292" y="498984"/>
            <a:ext cx="12344400" cy="1728192"/>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v-LV" sz="4200" b="1" dirty="0">
                <a:latin typeface="Segoe UI Light" panose="020B0502040204020203" pitchFamily="34" charset="0"/>
                <a:cs typeface="Segoe UI Light" panose="020B0502040204020203" pitchFamily="34" charset="0"/>
              </a:rPr>
              <a:t>Ieskats dienasgrāmatā – eliis.eu</a:t>
            </a:r>
            <a:br>
              <a:rPr lang="lv-LV" sz="4200" b="1" dirty="0">
                <a:latin typeface="Segoe UI Light" panose="020B0502040204020203" pitchFamily="34" charset="0"/>
                <a:cs typeface="Segoe UI Light" panose="020B0502040204020203" pitchFamily="34" charset="0"/>
              </a:rPr>
            </a:br>
            <a:r>
              <a:rPr lang="lv-LV" sz="3000" b="1" dirty="0">
                <a:latin typeface="Segoe UI Light" panose="020B0502040204020203" pitchFamily="34" charset="0"/>
                <a:cs typeface="Segoe UI Light" panose="020B0502040204020203" pitchFamily="34" charset="0"/>
              </a:rPr>
              <a:t>(redzams vecākiem)</a:t>
            </a:r>
            <a:br>
              <a:rPr lang="lv-LV" sz="4200" b="1" dirty="0">
                <a:latin typeface="Segoe UI Light" panose="020B0502040204020203" pitchFamily="34" charset="0"/>
                <a:cs typeface="Segoe UI Light" panose="020B0502040204020203" pitchFamily="34" charset="0"/>
              </a:rPr>
            </a:br>
            <a:r>
              <a:rPr lang="lv-LV" sz="4200" b="1" dirty="0">
                <a:latin typeface="Segoe UI Light" panose="020B0502040204020203" pitchFamily="34" charset="0"/>
                <a:cs typeface="Segoe UI Light" panose="020B0502040204020203" pitchFamily="34" charset="0"/>
              </a:rPr>
              <a:t>ikdienas mainīgie uzdevumi</a:t>
            </a:r>
            <a:endParaRPr lang="en-US" sz="4200" b="1" dirty="0">
              <a:latin typeface="Segoe UI Light" panose="020B0502040204020203" pitchFamily="34" charset="0"/>
              <a:cs typeface="Segoe UI Light" panose="020B0502040204020203" pitchFamily="34" charset="0"/>
            </a:endParaRPr>
          </a:p>
        </p:txBody>
      </p:sp>
      <p:sp>
        <p:nvSpPr>
          <p:cNvPr id="7" name="Content Placeholder 2">
            <a:extLst>
              <a:ext uri="{FF2B5EF4-FFF2-40B4-BE49-F238E27FC236}">
                <a16:creationId xmlns:a16="http://schemas.microsoft.com/office/drawing/2014/main" id="{CAA24826-DB5A-7584-23E2-FF2D113F8ECF}"/>
              </a:ext>
            </a:extLst>
          </p:cNvPr>
          <p:cNvSpPr txBox="1">
            <a:spLocks/>
          </p:cNvSpPr>
          <p:nvPr/>
        </p:nvSpPr>
        <p:spPr>
          <a:xfrm>
            <a:off x="2663280" y="1999134"/>
            <a:ext cx="12452412" cy="2376264"/>
          </a:xfrm>
          <a:prstGeom prst="rect">
            <a:avLst/>
          </a:prstGeom>
        </p:spPr>
        <p:txBody>
          <a:bodyPr vert="horz" lIns="137160" tIns="68580" rIns="137160" bIns="685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sz="2100" b="1" dirty="0">
                <a:latin typeface="Segoe UI Light" panose="020B0502040204020203" pitchFamily="34" charset="0"/>
                <a:cs typeface="Segoe UI Light" panose="020B0502040204020203" pitchFamily="34" charset="0"/>
              </a:rPr>
              <a:t>2.5 - 6 gadīgie bērni</a:t>
            </a:r>
            <a:endParaRPr lang="lv-LV" sz="2100" dirty="0">
              <a:latin typeface="Segoe UI Light" panose="020B0502040204020203" pitchFamily="34" charset="0"/>
              <a:cs typeface="Segoe UI Light" panose="020B0502040204020203" pitchFamily="34" charset="0"/>
            </a:endParaRPr>
          </a:p>
          <a:p>
            <a:pPr marL="0" indent="0">
              <a:buNone/>
            </a:pPr>
            <a:r>
              <a:rPr lang="lv-LV" sz="2100" b="1" dirty="0">
                <a:latin typeface="Segoe UI Light" panose="020B0502040204020203" pitchFamily="34" charset="0"/>
                <a:cs typeface="Segoe UI Light" panose="020B0502040204020203" pitchFamily="34" charset="0"/>
              </a:rPr>
              <a:t>Pēc parauga saliec </a:t>
            </a:r>
            <a:r>
              <a:rPr lang="lv-LV" sz="2100" dirty="0">
                <a:latin typeface="Segoe UI Light" panose="020B0502040204020203" pitchFamily="34" charset="0"/>
                <a:cs typeface="Segoe UI Light" panose="020B0502040204020203" pitchFamily="34" charset="0"/>
              </a:rPr>
              <a:t>šos vārdus "kustīgajā alfabētā"( </a:t>
            </a:r>
            <a:r>
              <a:rPr lang="lv-LV" sz="2100" b="1" dirty="0">
                <a:latin typeface="Segoe UI Light" panose="020B0502040204020203" pitchFamily="34" charset="0"/>
                <a:cs typeface="Segoe UI Light" panose="020B0502040204020203" pitchFamily="34" charset="0"/>
              </a:rPr>
              <a:t>atdarinot un salīdzinot</a:t>
            </a:r>
            <a:r>
              <a:rPr lang="lv-LV" sz="2100" dirty="0">
                <a:latin typeface="Segoe UI Light" panose="020B0502040204020203" pitchFamily="34" charset="0"/>
                <a:cs typeface="Segoe UI Light" panose="020B0502040204020203" pitchFamily="34" charset="0"/>
              </a:rPr>
              <a:t>)!</a:t>
            </a:r>
          </a:p>
          <a:p>
            <a:pPr marL="0" indent="0">
              <a:buNone/>
            </a:pPr>
            <a:r>
              <a:rPr lang="lv-LV" sz="2100" b="1" dirty="0">
                <a:latin typeface="Segoe UI Light" panose="020B0502040204020203" pitchFamily="34" charset="0"/>
                <a:cs typeface="Segoe UI Light" panose="020B0502040204020203" pitchFamily="34" charset="0"/>
              </a:rPr>
              <a:t>Veido stāstu ,</a:t>
            </a:r>
            <a:r>
              <a:rPr lang="lv-LV" sz="2100" dirty="0">
                <a:latin typeface="Segoe UI Light" panose="020B0502040204020203" pitchFamily="34" charset="0"/>
                <a:cs typeface="Segoe UI Light" panose="020B0502040204020203" pitchFamily="34" charset="0"/>
              </a:rPr>
              <a:t>izmantojot kartīšu materiālu "Dzīve bez izsmiekla"</a:t>
            </a:r>
          </a:p>
          <a:p>
            <a:pPr marL="0" indent="0">
              <a:buNone/>
            </a:pPr>
            <a:r>
              <a:rPr lang="lv-LV" sz="2100" b="1" dirty="0">
                <a:latin typeface="Segoe UI Light" panose="020B0502040204020203" pitchFamily="34" charset="0"/>
                <a:cs typeface="Segoe UI Light" panose="020B0502040204020203" pitchFamily="34" charset="0"/>
              </a:rPr>
              <a:t>Saklausi, kas skanēja !</a:t>
            </a:r>
            <a:r>
              <a:rPr lang="lv-LV" sz="2100" dirty="0">
                <a:latin typeface="Segoe UI Light" panose="020B0502040204020203" pitchFamily="34" charset="0"/>
                <a:cs typeface="Segoe UI Light" panose="020B0502040204020203" pitchFamily="34" charset="0"/>
              </a:rPr>
              <a:t>( Bērns parāda/uzraksta burtu atbilstīgu dzirdētajai skaņai.)</a:t>
            </a:r>
          </a:p>
          <a:p>
            <a:pPr marL="0" indent="0">
              <a:buNone/>
            </a:pPr>
            <a:r>
              <a:rPr lang="lv-LV" sz="2100" b="1" dirty="0">
                <a:latin typeface="Segoe UI Light" panose="020B0502040204020203" pitchFamily="34" charset="0"/>
                <a:cs typeface="Segoe UI Light" panose="020B0502040204020203" pitchFamily="34" charset="0"/>
              </a:rPr>
              <a:t>Mācās iztaktēt vārdu!</a:t>
            </a:r>
            <a:r>
              <a:rPr lang="lv-LV" sz="2100" dirty="0">
                <a:latin typeface="Segoe UI Light" panose="020B0502040204020203" pitchFamily="34" charset="0"/>
                <a:cs typeface="Segoe UI Light" panose="020B0502040204020203" pitchFamily="34" charset="0"/>
              </a:rPr>
              <a:t>( Ar dūrīti pret galdu - īsa skaņa zilbē, ar plaukstu no sevis uz sāniem - gara skaņa zilbē.)</a:t>
            </a:r>
          </a:p>
        </p:txBody>
      </p:sp>
      <p:sp>
        <p:nvSpPr>
          <p:cNvPr id="8" name="Content Placeholder 2">
            <a:extLst>
              <a:ext uri="{FF2B5EF4-FFF2-40B4-BE49-F238E27FC236}">
                <a16:creationId xmlns:a16="http://schemas.microsoft.com/office/drawing/2014/main" id="{6247466B-E78E-FC29-49B5-D00B58C719E8}"/>
              </a:ext>
            </a:extLst>
          </p:cNvPr>
          <p:cNvSpPr txBox="1">
            <a:spLocks/>
          </p:cNvSpPr>
          <p:nvPr/>
        </p:nvSpPr>
        <p:spPr>
          <a:xfrm>
            <a:off x="8603940" y="4309983"/>
            <a:ext cx="6048672" cy="5977017"/>
          </a:xfrm>
          <a:prstGeom prst="rect">
            <a:avLst/>
          </a:prstGeom>
        </p:spPr>
        <p:txBody>
          <a:bodyPr vert="horz" lIns="137160" tIns="68580" rIns="137160" bIns="6858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lv-LV" sz="2100" b="1" dirty="0">
                <a:latin typeface="Segoe UI Light" panose="020B0502040204020203" pitchFamily="34" charset="0"/>
                <a:cs typeface="Segoe UI Light" panose="020B0502040204020203" pitchFamily="34" charset="0"/>
              </a:rPr>
              <a:t>Min mīklas . Klausās</a:t>
            </a:r>
            <a:r>
              <a:rPr lang="lv-LV" sz="2100" dirty="0">
                <a:latin typeface="Segoe UI Light" panose="020B0502040204020203" pitchFamily="34" charset="0"/>
                <a:cs typeface="Segoe UI Light" panose="020B0502040204020203" pitchFamily="34" charset="0"/>
              </a:rPr>
              <a:t> aprakstošu stāstījumu</a:t>
            </a:r>
          </a:p>
          <a:p>
            <a:pPr marL="0" indent="0">
              <a:buNone/>
            </a:pPr>
            <a:r>
              <a:rPr lang="lv-LV" sz="2100" dirty="0">
                <a:latin typeface="Segoe UI Light" panose="020B0502040204020203" pitchFamily="34" charset="0"/>
                <a:cs typeface="Segoe UI Light" panose="020B0502040204020203" pitchFamily="34" charset="0"/>
              </a:rPr>
              <a:t>"Noslēpumu maisiņš« Veicina bērna pašaktivitāti, </a:t>
            </a:r>
          </a:p>
          <a:p>
            <a:pPr marL="0" indent="0">
              <a:buNone/>
            </a:pPr>
            <a:r>
              <a:rPr lang="lv-LV" sz="2100" dirty="0">
                <a:latin typeface="Segoe UI Light" panose="020B0502040204020203" pitchFamily="34" charset="0"/>
                <a:cs typeface="Segoe UI Light" panose="020B0502040204020203" pitchFamily="34" charset="0"/>
              </a:rPr>
              <a:t>ieinteresētību un iniciatīvu.</a:t>
            </a:r>
          </a:p>
          <a:p>
            <a:pPr marL="0" indent="0">
              <a:buNone/>
            </a:pPr>
            <a:r>
              <a:rPr lang="lv-LV" sz="2100" b="1" dirty="0">
                <a:latin typeface="Segoe UI Light" panose="020B0502040204020203" pitchFamily="34" charset="0"/>
                <a:cs typeface="Segoe UI Light" panose="020B0502040204020203" pitchFamily="34" charset="0"/>
              </a:rPr>
              <a:t>2.5 - 6 gadīgie bērni</a:t>
            </a:r>
            <a:endParaRPr lang="lv-LV" sz="2100" dirty="0">
              <a:latin typeface="Segoe UI Light" panose="020B0502040204020203" pitchFamily="34" charset="0"/>
              <a:cs typeface="Segoe UI Light" panose="020B0502040204020203" pitchFamily="34" charset="0"/>
            </a:endParaRPr>
          </a:p>
          <a:p>
            <a:pPr marL="0" indent="0">
              <a:buNone/>
            </a:pPr>
            <a:r>
              <a:rPr lang="lv-LV" sz="2100" b="1" dirty="0">
                <a:latin typeface="Segoe UI Light" panose="020B0502040204020203" pitchFamily="34" charset="0"/>
                <a:cs typeface="Segoe UI Light" panose="020B0502040204020203" pitchFamily="34" charset="0"/>
              </a:rPr>
              <a:t>Veido stāstu un stāsti. </a:t>
            </a:r>
            <a:r>
              <a:rPr lang="lv-LV" sz="2100" dirty="0">
                <a:latin typeface="Segoe UI Light" panose="020B0502040204020203" pitchFamily="34" charset="0"/>
                <a:cs typeface="Segoe UI Light" panose="020B0502040204020203" pitchFamily="34" charset="0"/>
              </a:rPr>
              <a:t>(Aprakstošs stāstījums "Uzmini , kas tas ir?</a:t>
            </a:r>
          </a:p>
          <a:p>
            <a:pPr marL="0" indent="0">
              <a:buNone/>
            </a:pPr>
            <a:r>
              <a:rPr lang="lv-LV" sz="2100" dirty="0">
                <a:latin typeface="Segoe UI Light" panose="020B0502040204020203" pitchFamily="34" charset="0"/>
                <a:cs typeface="Segoe UI Light" panose="020B0502040204020203" pitchFamily="34" charset="0"/>
              </a:rPr>
              <a:t>Paplašina pasīvo un aktīvo vārdu krājumu)</a:t>
            </a:r>
          </a:p>
          <a:p>
            <a:pPr marL="0" indent="0">
              <a:buNone/>
            </a:pPr>
            <a:r>
              <a:rPr lang="lv-LV" sz="2100" b="1" dirty="0">
                <a:latin typeface="Segoe UI Light" panose="020B0502040204020203" pitchFamily="34" charset="0"/>
                <a:cs typeface="Segoe UI Light" panose="020B0502040204020203" pitchFamily="34" charset="0"/>
              </a:rPr>
              <a:t>Saklausi, kur skanēja! </a:t>
            </a:r>
            <a:r>
              <a:rPr lang="lv-LV" sz="2100" dirty="0">
                <a:latin typeface="Segoe UI Light" panose="020B0502040204020203" pitchFamily="34" charset="0"/>
                <a:cs typeface="Segoe UI Light" panose="020B0502040204020203" pitchFamily="34" charset="0"/>
              </a:rPr>
              <a:t>Izmanto skaņu loto </a:t>
            </a:r>
          </a:p>
          <a:p>
            <a:pPr marL="0" indent="0">
              <a:buNone/>
            </a:pPr>
            <a:r>
              <a:rPr lang="lv-LV" sz="2100" dirty="0">
                <a:latin typeface="Segoe UI Light" panose="020B0502040204020203" pitchFamily="34" charset="0"/>
                <a:cs typeface="Segoe UI Light" panose="020B0502040204020203" pitchFamily="34" charset="0"/>
              </a:rPr>
              <a:t>"Spēlē un iemācies! (Vingrina fonemātisko uztveri </a:t>
            </a:r>
          </a:p>
          <a:p>
            <a:pPr marL="0" indent="0">
              <a:buNone/>
            </a:pPr>
            <a:r>
              <a:rPr lang="lv-LV" sz="2100" dirty="0">
                <a:latin typeface="Segoe UI Light" panose="020B0502040204020203" pitchFamily="34" charset="0"/>
                <a:cs typeface="Segoe UI Light" panose="020B0502040204020203" pitchFamily="34" charset="0"/>
              </a:rPr>
              <a:t>un dzirdes funkciju attīstību.</a:t>
            </a:r>
          </a:p>
          <a:p>
            <a:pPr marL="0" indent="0">
              <a:buNone/>
            </a:pPr>
            <a:r>
              <a:rPr lang="lv-LV" sz="2100" b="1" dirty="0">
                <a:latin typeface="Segoe UI Light" panose="020B0502040204020203" pitchFamily="34" charset="0"/>
                <a:cs typeface="Segoe UI Light" panose="020B0502040204020203" pitchFamily="34" charset="0"/>
              </a:rPr>
              <a:t>Noklausies</a:t>
            </a:r>
            <a:r>
              <a:rPr lang="lv-LV" sz="2100" dirty="0">
                <a:latin typeface="Segoe UI Light" panose="020B0502040204020203" pitchFamily="34" charset="0"/>
                <a:cs typeface="Segoe UI Light" panose="020B0502040204020203" pitchFamily="34" charset="0"/>
              </a:rPr>
              <a:t> vārdu, </a:t>
            </a:r>
            <a:r>
              <a:rPr lang="lv-LV" sz="2100" b="1" dirty="0">
                <a:latin typeface="Segoe UI Light" panose="020B0502040204020203" pitchFamily="34" charset="0"/>
                <a:cs typeface="Segoe UI Light" panose="020B0502040204020203" pitchFamily="34" charset="0"/>
              </a:rPr>
              <a:t>saklausi</a:t>
            </a:r>
            <a:r>
              <a:rPr lang="lv-LV" sz="2100" dirty="0">
                <a:latin typeface="Segoe UI Light" panose="020B0502040204020203" pitchFamily="34" charset="0"/>
                <a:cs typeface="Segoe UI Light" panose="020B0502040204020203" pitchFamily="34" charset="0"/>
              </a:rPr>
              <a:t> trūkstošās skaņas un i</a:t>
            </a:r>
            <a:r>
              <a:rPr lang="lv-LV" sz="2100" b="1" dirty="0">
                <a:latin typeface="Segoe UI Light" panose="020B0502040204020203" pitchFamily="34" charset="0"/>
                <a:cs typeface="Segoe UI Light" panose="020B0502040204020203" pitchFamily="34" charset="0"/>
              </a:rPr>
              <a:t>eraksti</a:t>
            </a:r>
            <a:r>
              <a:rPr lang="lv-LV" sz="2100" dirty="0">
                <a:latin typeface="Segoe UI Light" panose="020B0502040204020203" pitchFamily="34" charset="0"/>
                <a:cs typeface="Segoe UI Light" panose="020B0502040204020203" pitchFamily="34" charset="0"/>
              </a:rPr>
              <a:t> atbilstīgus trūkstošos burtus. </a:t>
            </a:r>
          </a:p>
          <a:p>
            <a:pPr marL="0" indent="0">
              <a:buNone/>
            </a:pPr>
            <a:r>
              <a:rPr lang="lv-LV" sz="2100" dirty="0">
                <a:latin typeface="Segoe UI Light" panose="020B0502040204020203" pitchFamily="34" charset="0"/>
                <a:cs typeface="Segoe UI Light" panose="020B0502040204020203" pitchFamily="34" charset="0"/>
              </a:rPr>
              <a:t>( 4. Gaismas laiks. Eglītes stāsts.)</a:t>
            </a:r>
          </a:p>
          <a:p>
            <a:pPr marL="0" indent="0">
              <a:buNone/>
            </a:pPr>
            <a:r>
              <a:rPr lang="lv-LV" sz="2100" u="sng" dirty="0">
                <a:latin typeface="Segoe UI Light" panose="020B0502040204020203" pitchFamily="34" charset="0"/>
                <a:cs typeface="Segoe UI Light" panose="020B0502040204020203" pitchFamily="34" charset="0"/>
                <a:hlinkClick r:id="rId2"/>
              </a:rPr>
              <a:t>https://maciunmacies.valoda.lv/speles/digitals-macibu-materials-macibu-un-parbaudes-uzdevumi-5-6-gadus-veciem-diasporas-skoleniem/</a:t>
            </a:r>
            <a:endParaRPr lang="lv-LV" sz="2100" dirty="0">
              <a:latin typeface="Segoe UI Light" panose="020B0502040204020203" pitchFamily="34" charset="0"/>
              <a:cs typeface="Segoe UI Light" panose="020B0502040204020203" pitchFamily="34" charset="0"/>
            </a:endParaRPr>
          </a:p>
        </p:txBody>
      </p:sp>
      <p:sp>
        <p:nvSpPr>
          <p:cNvPr id="2" name="Freeform 13">
            <a:extLst>
              <a:ext uri="{FF2B5EF4-FFF2-40B4-BE49-F238E27FC236}">
                <a16:creationId xmlns:a16="http://schemas.microsoft.com/office/drawing/2014/main" id="{F7785612-A9E4-E24F-6D6C-5DF312646C18}"/>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3"/>
            <a:stretch>
              <a:fillRect/>
            </a:stretch>
          </a:blipFill>
        </p:spPr>
      </p:sp>
      <p:sp>
        <p:nvSpPr>
          <p:cNvPr id="5" name="Freeform 2">
            <a:extLst>
              <a:ext uri="{FF2B5EF4-FFF2-40B4-BE49-F238E27FC236}">
                <a16:creationId xmlns:a16="http://schemas.microsoft.com/office/drawing/2014/main" id="{B3A6A829-224D-A669-4E41-1788CF9062C4}"/>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3">
            <a:extLst>
              <a:ext uri="{FF2B5EF4-FFF2-40B4-BE49-F238E27FC236}">
                <a16:creationId xmlns:a16="http://schemas.microsoft.com/office/drawing/2014/main" id="{34739553-3919-7E9A-28AE-108EB40C02C8}"/>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9" name="Group 5">
            <a:extLst>
              <a:ext uri="{FF2B5EF4-FFF2-40B4-BE49-F238E27FC236}">
                <a16:creationId xmlns:a16="http://schemas.microsoft.com/office/drawing/2014/main" id="{56C4969B-4E4C-A869-B132-C926BB5E8602}"/>
              </a:ext>
            </a:extLst>
          </p:cNvPr>
          <p:cNvGrpSpPr/>
          <p:nvPr/>
        </p:nvGrpSpPr>
        <p:grpSpPr>
          <a:xfrm>
            <a:off x="-488108" y="8043903"/>
            <a:ext cx="2464771" cy="3336085"/>
            <a:chOff x="0" y="0"/>
            <a:chExt cx="3286362" cy="4448113"/>
          </a:xfrm>
        </p:grpSpPr>
        <p:sp>
          <p:nvSpPr>
            <p:cNvPr id="10" name="Freeform 6">
              <a:extLst>
                <a:ext uri="{FF2B5EF4-FFF2-40B4-BE49-F238E27FC236}">
                  <a16:creationId xmlns:a16="http://schemas.microsoft.com/office/drawing/2014/main" id="{62FF3A24-1728-5776-89D4-B7E2CD67B1B4}"/>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7">
              <a:extLst>
                <a:ext uri="{FF2B5EF4-FFF2-40B4-BE49-F238E27FC236}">
                  <a16:creationId xmlns:a16="http://schemas.microsoft.com/office/drawing/2014/main" id="{2BA7880B-EFFF-A8D7-E383-27ADCDA20EBA}"/>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2" name="Group 8">
            <a:extLst>
              <a:ext uri="{FF2B5EF4-FFF2-40B4-BE49-F238E27FC236}">
                <a16:creationId xmlns:a16="http://schemas.microsoft.com/office/drawing/2014/main" id="{0D773C71-B422-A80A-D983-6E41EF101D25}"/>
              </a:ext>
            </a:extLst>
          </p:cNvPr>
          <p:cNvGrpSpPr/>
          <p:nvPr/>
        </p:nvGrpSpPr>
        <p:grpSpPr>
          <a:xfrm rot="-10655737">
            <a:off x="15599879" y="-1262767"/>
            <a:ext cx="2990573" cy="4047761"/>
            <a:chOff x="0" y="0"/>
            <a:chExt cx="3987430" cy="5397015"/>
          </a:xfrm>
        </p:grpSpPr>
        <p:sp>
          <p:nvSpPr>
            <p:cNvPr id="13" name="Freeform 9">
              <a:extLst>
                <a:ext uri="{FF2B5EF4-FFF2-40B4-BE49-F238E27FC236}">
                  <a16:creationId xmlns:a16="http://schemas.microsoft.com/office/drawing/2014/main" id="{D15F0414-D5E8-0244-1B04-9D2AB028C7A5}"/>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0">
              <a:extLst>
                <a:ext uri="{FF2B5EF4-FFF2-40B4-BE49-F238E27FC236}">
                  <a16:creationId xmlns:a16="http://schemas.microsoft.com/office/drawing/2014/main" id="{E84AF751-5384-45A0-4A0F-65F55ED04D4B}"/>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5" name="Freeform 11">
            <a:extLst>
              <a:ext uri="{FF2B5EF4-FFF2-40B4-BE49-F238E27FC236}">
                <a16:creationId xmlns:a16="http://schemas.microsoft.com/office/drawing/2014/main" id="{00BDDE8F-8F96-9DBF-DF36-4A7E9315B828}"/>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2">
            <a:extLst>
              <a:ext uri="{FF2B5EF4-FFF2-40B4-BE49-F238E27FC236}">
                <a16:creationId xmlns:a16="http://schemas.microsoft.com/office/drawing/2014/main" id="{80455DC1-B32A-EEF5-9611-9BFB7E24AD45}"/>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4">
              <a:extLst>
                <a:ext uri="{96DAC541-7B7A-43D3-8B79-37D633B846F1}">
                  <asvg:svgBlip xmlns:asvg="http://schemas.microsoft.com/office/drawing/2016/SVG/main" r:embed="rId15"/>
                </a:ext>
              </a:extLst>
            </a:blip>
            <a:stretch>
              <a:fillRect/>
            </a:stretch>
          </a:blipFill>
        </p:spPr>
      </p:sp>
    </p:spTree>
    <p:extLst>
      <p:ext uri="{BB962C8B-B14F-4D97-AF65-F5344CB8AC3E}">
        <p14:creationId xmlns:p14="http://schemas.microsoft.com/office/powerpoint/2010/main" val="364168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a:bodyPr>
          <a:lstStyle/>
          <a:p>
            <a:r>
              <a:rPr lang="lv-LV" b="1" dirty="0"/>
              <a:t>IZMANTOTĀ LITERATŪRA</a:t>
            </a:r>
            <a:endParaRPr lang="lv-LV" dirty="0"/>
          </a:p>
        </p:txBody>
      </p:sp>
      <p:sp>
        <p:nvSpPr>
          <p:cNvPr id="3" name="Satura vietturis 2"/>
          <p:cNvSpPr>
            <a:spLocks noGrp="1"/>
          </p:cNvSpPr>
          <p:nvPr>
            <p:ph idx="1"/>
          </p:nvPr>
        </p:nvSpPr>
        <p:spPr>
          <a:xfrm>
            <a:off x="2286000" y="1795128"/>
            <a:ext cx="13446732" cy="8491872"/>
          </a:xfrm>
        </p:spPr>
        <p:txBody>
          <a:bodyPr>
            <a:noAutofit/>
          </a:bodyPr>
          <a:lstStyle/>
          <a:p>
            <a:pPr lvl="0">
              <a:buFont typeface="+mj-lt"/>
              <a:buAutoNum type="arabicPeriod"/>
            </a:pPr>
            <a:r>
              <a:rPr lang="lv-LV" sz="2100" b="1" dirty="0" err="1">
                <a:latin typeface="Segoe UI Light" pitchFamily="34" charset="0"/>
              </a:rPr>
              <a:t>Cīrule</a:t>
            </a:r>
            <a:r>
              <a:rPr lang="lv-LV" sz="2100" b="1" dirty="0">
                <a:latin typeface="Segoe UI Light" pitchFamily="34" charset="0"/>
              </a:rPr>
              <a:t>, Z., Cīrulis, R., </a:t>
            </a:r>
            <a:r>
              <a:rPr lang="lv-LV" sz="2100" dirty="0">
                <a:latin typeface="Segoe UI Light" pitchFamily="34" charset="0"/>
              </a:rPr>
              <a:t>(2004). </a:t>
            </a:r>
            <a:r>
              <a:rPr lang="lv-LV" sz="2100" i="1" dirty="0">
                <a:latin typeface="Segoe UI Light" pitchFamily="34" charset="0"/>
              </a:rPr>
              <a:t>Es varu. Darba burtnīca.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45 lpp.</a:t>
            </a:r>
          </a:p>
          <a:p>
            <a:pPr lvl="0">
              <a:buFont typeface="+mj-lt"/>
              <a:buAutoNum type="arabicPeriod"/>
            </a:pPr>
            <a:r>
              <a:rPr lang="lv-LV" sz="2100" b="1" dirty="0" err="1">
                <a:latin typeface="Segoe UI Light" pitchFamily="34" charset="0"/>
              </a:rPr>
              <a:t>Cīrule</a:t>
            </a:r>
            <a:r>
              <a:rPr lang="lv-LV" sz="2100" b="1" dirty="0">
                <a:latin typeface="Segoe UI Light" pitchFamily="34" charset="0"/>
              </a:rPr>
              <a:t>, Z., Cīrulis, R.,</a:t>
            </a:r>
            <a:r>
              <a:rPr lang="lv-LV" sz="2100" dirty="0">
                <a:latin typeface="Segoe UI Light" pitchFamily="34" charset="0"/>
              </a:rPr>
              <a:t> (2004). </a:t>
            </a:r>
            <a:r>
              <a:rPr lang="lv-LV" sz="2100" i="1" dirty="0">
                <a:latin typeface="Segoe UI Light" pitchFamily="34" charset="0"/>
              </a:rPr>
              <a:t>Es varu. Darba burtnīca 2. daļa.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41 lpp.</a:t>
            </a:r>
          </a:p>
          <a:p>
            <a:pPr lvl="0">
              <a:buFont typeface="+mj-lt"/>
              <a:buAutoNum type="arabicPeriod"/>
            </a:pPr>
            <a:r>
              <a:rPr lang="lv-LV" sz="2100" b="1" dirty="0" err="1">
                <a:latin typeface="Segoe UI Light" pitchFamily="34" charset="0"/>
              </a:rPr>
              <a:t>Cīrule</a:t>
            </a:r>
            <a:r>
              <a:rPr lang="lv-LV" sz="2100" b="1" dirty="0">
                <a:latin typeface="Segoe UI Light" pitchFamily="34" charset="0"/>
              </a:rPr>
              <a:t>, Z., Cīrulis, R.,</a:t>
            </a:r>
            <a:r>
              <a:rPr lang="lv-LV" sz="2100" dirty="0">
                <a:latin typeface="Segoe UI Light" pitchFamily="34" charset="0"/>
              </a:rPr>
              <a:t> (2004). </a:t>
            </a:r>
            <a:r>
              <a:rPr lang="lv-LV" sz="2100" i="1" dirty="0">
                <a:latin typeface="Segoe UI Light" pitchFamily="34" charset="0"/>
              </a:rPr>
              <a:t>Es varu. Darba burtnīca 3. daļa.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45 lpp.</a:t>
            </a:r>
          </a:p>
          <a:p>
            <a:pPr lvl="0">
              <a:buFont typeface="+mj-lt"/>
              <a:buAutoNum type="arabicPeriod"/>
            </a:pPr>
            <a:r>
              <a:rPr lang="lv-LV" sz="2100" b="1" dirty="0" err="1">
                <a:latin typeface="Segoe UI Light" pitchFamily="34" charset="0"/>
              </a:rPr>
              <a:t>Cīrule</a:t>
            </a:r>
            <a:r>
              <a:rPr lang="lv-LV" sz="2100" b="1" dirty="0">
                <a:latin typeface="Segoe UI Light" pitchFamily="34" charset="0"/>
              </a:rPr>
              <a:t>, Z., Cīrulis, R.,</a:t>
            </a:r>
            <a:r>
              <a:rPr lang="lv-LV" sz="2100" dirty="0">
                <a:latin typeface="Segoe UI Light" pitchFamily="34" charset="0"/>
              </a:rPr>
              <a:t> (2004). </a:t>
            </a:r>
            <a:r>
              <a:rPr lang="lv-LV" sz="2100" i="1" dirty="0">
                <a:latin typeface="Segoe UI Light" pitchFamily="34" charset="0"/>
              </a:rPr>
              <a:t>Es varu. Darba burtnīca 4. daļa.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59 lpp.</a:t>
            </a:r>
          </a:p>
          <a:p>
            <a:pPr lvl="0">
              <a:buFont typeface="+mj-lt"/>
              <a:buAutoNum type="arabicPeriod"/>
            </a:pPr>
            <a:r>
              <a:rPr lang="lv-LV" sz="2100" b="1" dirty="0" err="1">
                <a:latin typeface="Segoe UI Light" pitchFamily="34" charset="0"/>
              </a:rPr>
              <a:t>Dzintere</a:t>
            </a:r>
            <a:r>
              <a:rPr lang="lv-LV" sz="2100" b="1" dirty="0">
                <a:latin typeface="Segoe UI Light" pitchFamily="34" charset="0"/>
              </a:rPr>
              <a:t>., D., </a:t>
            </a:r>
            <a:r>
              <a:rPr lang="lv-LV" sz="2100" b="1" dirty="0" err="1">
                <a:latin typeface="Segoe UI Light" pitchFamily="34" charset="0"/>
              </a:rPr>
              <a:t>Stangaine</a:t>
            </a:r>
            <a:r>
              <a:rPr lang="lv-LV" sz="2100" b="1" dirty="0">
                <a:latin typeface="Segoe UI Light" pitchFamily="34" charset="0"/>
              </a:rPr>
              <a:t>, I., Augstkalne, D., </a:t>
            </a:r>
            <a:r>
              <a:rPr lang="lv-LV" sz="2100" dirty="0">
                <a:latin typeface="Segoe UI Light" pitchFamily="34" charset="0"/>
              </a:rPr>
              <a:t>(2014). </a:t>
            </a:r>
            <a:r>
              <a:rPr lang="lv-LV" sz="2100" i="1" dirty="0">
                <a:latin typeface="Segoe UI Light" pitchFamily="34" charset="0"/>
              </a:rPr>
              <a:t>Bērna komunikatīvās kompetences attīstība.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245 lpp.</a:t>
            </a:r>
          </a:p>
          <a:p>
            <a:pPr lvl="0">
              <a:buFont typeface="+mj-lt"/>
              <a:buAutoNum type="arabicPeriod"/>
            </a:pPr>
            <a:r>
              <a:rPr lang="lv-LV" sz="2100" dirty="0">
                <a:latin typeface="Segoe UI Light" pitchFamily="34" charset="0"/>
              </a:rPr>
              <a:t>ESF projekts „</a:t>
            </a:r>
            <a:r>
              <a:rPr lang="lv-LV" sz="2100" i="1" dirty="0">
                <a:latin typeface="Segoe UI Light" pitchFamily="34" charset="0"/>
              </a:rPr>
              <a:t>Izglītojamo ar funkcionāliem traucējumiem atbalsta sistēmas izveide”.                                   </a:t>
            </a:r>
            <a:r>
              <a:rPr lang="lv-LV" sz="2100" dirty="0">
                <a:latin typeface="Segoe UI Light" pitchFamily="34" charset="0"/>
              </a:rPr>
              <a:t>Materiālu izveidojis </a:t>
            </a:r>
            <a:r>
              <a:rPr lang="lv-LV" sz="2100" i="1" dirty="0">
                <a:latin typeface="Segoe UI Light" pitchFamily="34" charset="0"/>
              </a:rPr>
              <a:t>Valmieras vājdzirdīgo bērnu internātvidusskolas – attīstības centrs </a:t>
            </a:r>
            <a:r>
              <a:rPr lang="lv-LV" sz="2100" dirty="0">
                <a:latin typeface="Segoe UI Light" pitchFamily="34" charset="0"/>
              </a:rPr>
              <a:t>interneta adrese - http://method.gauja.org/metodika/metodika-logopedija/logopedijas-metodika-visiem-interesentiem/lauku-seta/ (sk. 2014. gada 20. aprīlis)</a:t>
            </a:r>
          </a:p>
          <a:p>
            <a:pPr lvl="0">
              <a:buFont typeface="+mj-lt"/>
              <a:buAutoNum type="arabicPeriod"/>
            </a:pPr>
            <a:r>
              <a:rPr lang="lv-LV" sz="2100" b="1" dirty="0" err="1">
                <a:latin typeface="Segoe UI Light" pitchFamily="34" charset="0"/>
              </a:rPr>
              <a:t>Lieģeniece</a:t>
            </a:r>
            <a:r>
              <a:rPr lang="lv-LV" sz="2100" b="1" dirty="0">
                <a:latin typeface="Segoe UI Light" pitchFamily="34" charset="0"/>
              </a:rPr>
              <a:t>, D., </a:t>
            </a:r>
            <a:r>
              <a:rPr lang="lv-LV" sz="2100" b="1" dirty="0" err="1">
                <a:latin typeface="Segoe UI Light" pitchFamily="34" charset="0"/>
              </a:rPr>
              <a:t>Nazarova</a:t>
            </a:r>
            <a:r>
              <a:rPr lang="lv-LV" sz="2100" b="1" dirty="0">
                <a:latin typeface="Segoe UI Light" pitchFamily="34" charset="0"/>
              </a:rPr>
              <a:t>, I., </a:t>
            </a:r>
            <a:r>
              <a:rPr lang="lv-LV" sz="2100" dirty="0">
                <a:latin typeface="Segoe UI Light" pitchFamily="34" charset="0"/>
              </a:rPr>
              <a:t>(1999). </a:t>
            </a:r>
            <a:r>
              <a:rPr lang="lv-LV" sz="2100" i="1" dirty="0">
                <a:latin typeface="Segoe UI Light" pitchFamily="34" charset="0"/>
              </a:rPr>
              <a:t>Veseluma pieeja valodas apguvē. </a:t>
            </a:r>
            <a:r>
              <a:rPr lang="lv-LV" sz="2100" dirty="0">
                <a:latin typeface="Segoe UI Light" pitchFamily="34" charset="0"/>
              </a:rPr>
              <a:t>Rīga: </a:t>
            </a:r>
            <a:r>
              <a:rPr lang="lv-LV" sz="2100" dirty="0" err="1">
                <a:latin typeface="Segoe UI Light" pitchFamily="34" charset="0"/>
              </a:rPr>
              <a:t>RaKa</a:t>
            </a:r>
            <a:r>
              <a:rPr lang="lv-LV" sz="2100" dirty="0">
                <a:latin typeface="Segoe UI Light" pitchFamily="34" charset="0"/>
              </a:rPr>
              <a:t>, 112 lpp.</a:t>
            </a:r>
          </a:p>
          <a:p>
            <a:pPr lvl="0">
              <a:buFont typeface="+mj-lt"/>
              <a:buAutoNum type="arabicPeriod"/>
            </a:pPr>
            <a:r>
              <a:rPr lang="lv-LV" sz="2100" b="1" dirty="0">
                <a:latin typeface="Segoe UI Light" pitchFamily="34" charset="0"/>
              </a:rPr>
              <a:t>Liepiņa, S., </a:t>
            </a:r>
            <a:r>
              <a:rPr lang="lv-LV" sz="2100" dirty="0">
                <a:latin typeface="Segoe UI Light" pitchFamily="34" charset="0"/>
              </a:rPr>
              <a:t>(2003). </a:t>
            </a:r>
            <a:r>
              <a:rPr lang="lv-LV" sz="2100" i="1" dirty="0">
                <a:latin typeface="Segoe UI Light" pitchFamily="34" charset="0"/>
              </a:rPr>
              <a:t>Speciālā psiholoģija.</a:t>
            </a:r>
            <a:r>
              <a:rPr lang="lv-LV" sz="2100" dirty="0">
                <a:latin typeface="Segoe UI Light" pitchFamily="34" charset="0"/>
              </a:rPr>
              <a:t> Rīga: </a:t>
            </a:r>
            <a:r>
              <a:rPr lang="lv-LV" sz="2100" dirty="0" err="1">
                <a:latin typeface="Segoe UI Light" pitchFamily="34" charset="0"/>
              </a:rPr>
              <a:t>RaKa</a:t>
            </a:r>
            <a:r>
              <a:rPr lang="lv-LV" sz="2100" dirty="0">
                <a:latin typeface="Segoe UI Light" pitchFamily="34" charset="0"/>
              </a:rPr>
              <a:t>, 313 lpp.</a:t>
            </a:r>
          </a:p>
          <a:p>
            <a:pPr lvl="0">
              <a:buFont typeface="+mj-lt"/>
              <a:buAutoNum type="arabicPeriod"/>
            </a:pPr>
            <a:r>
              <a:rPr lang="lv-LV" sz="2100" b="1" dirty="0" err="1">
                <a:latin typeface="Segoe UI Light" pitchFamily="34" charset="0"/>
              </a:rPr>
              <a:t>Montessori</a:t>
            </a:r>
            <a:r>
              <a:rPr lang="lv-LV" sz="2100" b="1" dirty="0">
                <a:latin typeface="Segoe UI Light" pitchFamily="34" charset="0"/>
              </a:rPr>
              <a:t>, M.</a:t>
            </a:r>
            <a:r>
              <a:rPr lang="lv-LV" sz="2100" dirty="0">
                <a:latin typeface="Segoe UI Light" pitchFamily="34" charset="0"/>
              </a:rPr>
              <a:t>, (1988). </a:t>
            </a:r>
            <a:r>
              <a:rPr lang="lv-LV" sz="2100" i="1" dirty="0">
                <a:latin typeface="Segoe UI Light" pitchFamily="34" charset="0"/>
              </a:rPr>
              <a:t>Dr. </a:t>
            </a:r>
            <a:r>
              <a:rPr lang="lv-LV" sz="2100" i="1" dirty="0" err="1">
                <a:latin typeface="Segoe UI Light" pitchFamily="34" charset="0"/>
              </a:rPr>
              <a:t>Montessori`s</a:t>
            </a:r>
            <a:r>
              <a:rPr lang="lv-LV" sz="2100" i="1" dirty="0">
                <a:latin typeface="Segoe UI Light" pitchFamily="34" charset="0"/>
              </a:rPr>
              <a:t> </a:t>
            </a:r>
            <a:r>
              <a:rPr lang="lv-LV" sz="2100" i="1" dirty="0" err="1">
                <a:latin typeface="Segoe UI Light" pitchFamily="34" charset="0"/>
              </a:rPr>
              <a:t>own</a:t>
            </a:r>
            <a:r>
              <a:rPr lang="lv-LV" sz="2100" i="1" dirty="0">
                <a:latin typeface="Segoe UI Light" pitchFamily="34" charset="0"/>
              </a:rPr>
              <a:t> </a:t>
            </a:r>
            <a:r>
              <a:rPr lang="lv-LV" sz="2100" i="1" dirty="0" err="1">
                <a:latin typeface="Segoe UI Light" pitchFamily="34" charset="0"/>
              </a:rPr>
              <a:t>handbook</a:t>
            </a:r>
            <a:r>
              <a:rPr lang="lv-LV" sz="2100" i="1" dirty="0">
                <a:latin typeface="Segoe UI Light" pitchFamily="34" charset="0"/>
              </a:rPr>
              <a:t>. A short guide to her ideas and materials. </a:t>
            </a:r>
            <a:r>
              <a:rPr lang="lv-LV" sz="2100" dirty="0">
                <a:latin typeface="Segoe UI Light" pitchFamily="34" charset="0"/>
              </a:rPr>
              <a:t>U.S.A.: Random House, Inc., 192 lpp.</a:t>
            </a:r>
          </a:p>
          <a:p>
            <a:pPr lvl="0">
              <a:buFont typeface="+mj-lt"/>
              <a:buAutoNum type="arabicPeriod"/>
            </a:pPr>
            <a:r>
              <a:rPr lang="lv-LV" sz="2100" b="1" dirty="0" err="1">
                <a:latin typeface="Segoe UI Light" pitchFamily="34" charset="0"/>
              </a:rPr>
              <a:t>Montessori</a:t>
            </a:r>
            <a:r>
              <a:rPr lang="lv-LV" sz="2100" b="1" dirty="0">
                <a:latin typeface="Segoe UI Light" pitchFamily="34" charset="0"/>
              </a:rPr>
              <a:t>, M., </a:t>
            </a:r>
            <a:r>
              <a:rPr lang="lv-LV" sz="2100" dirty="0">
                <a:latin typeface="Segoe UI Light" pitchFamily="34" charset="0"/>
              </a:rPr>
              <a:t>(1949). </a:t>
            </a:r>
            <a:r>
              <a:rPr lang="lv-LV" sz="2100" i="1" dirty="0" err="1">
                <a:latin typeface="Segoe UI Light" pitchFamily="34" charset="0"/>
              </a:rPr>
              <a:t>The</a:t>
            </a:r>
            <a:r>
              <a:rPr lang="lv-LV" sz="2100" i="1" dirty="0">
                <a:latin typeface="Segoe UI Light" pitchFamily="34" charset="0"/>
              </a:rPr>
              <a:t> </a:t>
            </a:r>
            <a:r>
              <a:rPr lang="lv-LV" sz="2100" i="1" dirty="0" err="1">
                <a:latin typeface="Segoe UI Light" pitchFamily="34" charset="0"/>
              </a:rPr>
              <a:t>absorbent</a:t>
            </a:r>
            <a:r>
              <a:rPr lang="lv-LV" sz="2100" i="1" dirty="0">
                <a:latin typeface="Segoe UI Light" pitchFamily="34" charset="0"/>
              </a:rPr>
              <a:t> </a:t>
            </a:r>
            <a:r>
              <a:rPr lang="lv-LV" sz="2100" i="1" dirty="0" err="1">
                <a:latin typeface="Segoe UI Light" pitchFamily="34" charset="0"/>
              </a:rPr>
              <a:t>mind</a:t>
            </a:r>
            <a:r>
              <a:rPr lang="lv-LV" sz="2100" i="1" dirty="0">
                <a:latin typeface="Segoe UI Light" pitchFamily="34" charset="0"/>
              </a:rPr>
              <a:t>. </a:t>
            </a:r>
            <a:r>
              <a:rPr lang="lv-LV" sz="2100" dirty="0" err="1">
                <a:latin typeface="Segoe UI Light" pitchFamily="34" charset="0"/>
              </a:rPr>
              <a:t>Madras</a:t>
            </a:r>
            <a:r>
              <a:rPr lang="lv-LV" sz="2100" dirty="0">
                <a:latin typeface="Segoe UI Light" pitchFamily="34" charset="0"/>
              </a:rPr>
              <a:t>, </a:t>
            </a:r>
            <a:r>
              <a:rPr lang="lv-LV" sz="2100" dirty="0" err="1">
                <a:latin typeface="Segoe UI Light" pitchFamily="34" charset="0"/>
              </a:rPr>
              <a:t>India</a:t>
            </a:r>
            <a:r>
              <a:rPr lang="lv-LV" sz="2100" dirty="0">
                <a:latin typeface="Segoe UI Light" pitchFamily="34" charset="0"/>
              </a:rPr>
              <a:t>: </a:t>
            </a:r>
            <a:r>
              <a:rPr lang="lv-LV" sz="2100" dirty="0" err="1">
                <a:latin typeface="Segoe UI Light" pitchFamily="34" charset="0"/>
              </a:rPr>
              <a:t>Theosophical</a:t>
            </a:r>
            <a:r>
              <a:rPr lang="lv-LV" sz="2100" dirty="0">
                <a:latin typeface="Segoe UI Light" pitchFamily="34" charset="0"/>
              </a:rPr>
              <a:t> </a:t>
            </a:r>
            <a:r>
              <a:rPr lang="lv-LV" sz="2100" dirty="0" err="1">
                <a:latin typeface="Segoe UI Light" pitchFamily="34" charset="0"/>
              </a:rPr>
              <a:t>Publishing</a:t>
            </a:r>
            <a:r>
              <a:rPr lang="lv-LV" sz="2100" dirty="0">
                <a:latin typeface="Segoe UI Light" pitchFamily="34" charset="0"/>
              </a:rPr>
              <a:t> </a:t>
            </a:r>
            <a:r>
              <a:rPr lang="lv-LV" sz="2100" dirty="0" err="1">
                <a:latin typeface="Segoe UI Light" pitchFamily="34" charset="0"/>
              </a:rPr>
              <a:t>House</a:t>
            </a:r>
            <a:r>
              <a:rPr lang="lv-LV" sz="2100" dirty="0">
                <a:latin typeface="Segoe UI Light" pitchFamily="34" charset="0"/>
              </a:rPr>
              <a:t>, 421 lpp.</a:t>
            </a:r>
          </a:p>
          <a:p>
            <a:pPr lvl="0">
              <a:buFont typeface="+mj-lt"/>
              <a:buAutoNum type="arabicPeriod"/>
            </a:pPr>
            <a:r>
              <a:rPr lang="lv-LV" sz="2100" b="1" dirty="0" err="1">
                <a:latin typeface="Segoe UI Light" pitchFamily="34" charset="0"/>
              </a:rPr>
              <a:t>Piažē</a:t>
            </a:r>
            <a:r>
              <a:rPr lang="lv-LV" sz="2100" b="1" dirty="0">
                <a:latin typeface="Segoe UI Light" pitchFamily="34" charset="0"/>
              </a:rPr>
              <a:t>, Ž., </a:t>
            </a:r>
            <a:r>
              <a:rPr lang="lv-LV" sz="2100" dirty="0">
                <a:latin typeface="Segoe UI Light" pitchFamily="34" charset="0"/>
              </a:rPr>
              <a:t>(2002). </a:t>
            </a:r>
            <a:r>
              <a:rPr lang="lv-LV" sz="2100" i="1" dirty="0">
                <a:latin typeface="Segoe UI Light" pitchFamily="34" charset="0"/>
              </a:rPr>
              <a:t>Bērna intelektuālā attīstība. </a:t>
            </a:r>
            <a:r>
              <a:rPr lang="lv-LV" sz="2100" dirty="0">
                <a:latin typeface="Segoe UI Light" pitchFamily="34" charset="0"/>
              </a:rPr>
              <a:t>Rīga: </a:t>
            </a:r>
            <a:r>
              <a:rPr lang="lv-LV" sz="2100" dirty="0" err="1">
                <a:latin typeface="Segoe UI Light" pitchFamily="34" charset="0"/>
              </a:rPr>
              <a:t>Pētergailis</a:t>
            </a:r>
            <a:r>
              <a:rPr lang="lv-LV" sz="2100" dirty="0">
                <a:latin typeface="Segoe UI Light" pitchFamily="34" charset="0"/>
              </a:rPr>
              <a:t>, 318 lpp.</a:t>
            </a:r>
          </a:p>
          <a:p>
            <a:pPr lvl="0">
              <a:buFont typeface="+mj-lt"/>
              <a:buAutoNum type="arabicPeriod"/>
            </a:pPr>
            <a:r>
              <a:rPr lang="lv-LV" sz="2100" b="1" dirty="0" err="1">
                <a:latin typeface="Segoe UI Light" pitchFamily="34" charset="0"/>
              </a:rPr>
              <a:t>Vecgrāve</a:t>
            </a:r>
            <a:r>
              <a:rPr lang="lv-LV" sz="2100" b="1" dirty="0">
                <a:latin typeface="Segoe UI Light" pitchFamily="34" charset="0"/>
              </a:rPr>
              <a:t>, A.,</a:t>
            </a:r>
            <a:r>
              <a:rPr lang="lv-LV" sz="2100" dirty="0">
                <a:latin typeface="Segoe UI Light" pitchFamily="34" charset="0"/>
              </a:rPr>
              <a:t> (1998). </a:t>
            </a:r>
            <a:r>
              <a:rPr lang="lv-LV" sz="2100" i="1" dirty="0">
                <a:latin typeface="Segoe UI Light" pitchFamily="34" charset="0"/>
              </a:rPr>
              <a:t>3 – 7 gadus vecu bērnu emociju attīstība un tās veicināšana. Promocijas darba kopsavilkums psiholoģijas doktora grāda iegūšanai.</a:t>
            </a:r>
            <a:r>
              <a:rPr lang="lv-LV" sz="2100" dirty="0">
                <a:latin typeface="Segoe UI Light" pitchFamily="34" charset="0"/>
              </a:rPr>
              <a:t> Rīga: Latvijas Universitāte, 96 lpp.</a:t>
            </a:r>
          </a:p>
          <a:p>
            <a:pPr lvl="0">
              <a:buFont typeface="+mj-lt"/>
              <a:buAutoNum type="arabicPeriod"/>
            </a:pPr>
            <a:r>
              <a:rPr lang="lv-LV" sz="2100" b="1" dirty="0" err="1">
                <a:latin typeface="Segoe UI Light" pitchFamily="34" charset="0"/>
              </a:rPr>
              <a:t>Vecgrāve</a:t>
            </a:r>
            <a:r>
              <a:rPr lang="lv-LV" sz="2100" b="1" dirty="0">
                <a:latin typeface="Segoe UI Light" pitchFamily="34" charset="0"/>
              </a:rPr>
              <a:t>, A.,</a:t>
            </a:r>
            <a:r>
              <a:rPr lang="lv-LV" sz="2100" dirty="0">
                <a:latin typeface="Segoe UI Light" pitchFamily="34" charset="0"/>
              </a:rPr>
              <a:t> (2005). </a:t>
            </a:r>
            <a:r>
              <a:rPr lang="lv-LV" sz="2100" i="1" dirty="0">
                <a:latin typeface="Segoe UI Light" pitchFamily="34" charset="0"/>
              </a:rPr>
              <a:t>Ceļvedis pieaugušajiem pa bērnības zemi.</a:t>
            </a:r>
            <a:r>
              <a:rPr lang="lv-LV" sz="2100" dirty="0">
                <a:latin typeface="Segoe UI Light" pitchFamily="34" charset="0"/>
              </a:rPr>
              <a:t> Rīga: Zvaigzne ABC, 240 lpp.</a:t>
            </a:r>
          </a:p>
          <a:p>
            <a:pPr lvl="0">
              <a:buFont typeface="+mj-lt"/>
              <a:buAutoNum type="arabicPeriod"/>
            </a:pPr>
            <a:r>
              <a:rPr lang="lv-LV" sz="2100" b="1" dirty="0" err="1">
                <a:latin typeface="Segoe UI Light" pitchFamily="34" charset="0"/>
              </a:rPr>
              <a:t>Vecgrāve</a:t>
            </a:r>
            <a:r>
              <a:rPr lang="lv-LV" sz="2100" b="1" dirty="0">
                <a:latin typeface="Segoe UI Light" pitchFamily="34" charset="0"/>
              </a:rPr>
              <a:t>, A.,</a:t>
            </a:r>
            <a:r>
              <a:rPr lang="lv-LV" sz="2100" dirty="0">
                <a:latin typeface="Segoe UI Light" pitchFamily="34" charset="0"/>
              </a:rPr>
              <a:t> (1996). </a:t>
            </a:r>
            <a:r>
              <a:rPr lang="lv-LV" sz="2100" i="1" dirty="0">
                <a:latin typeface="Segoe UI Light" pitchFamily="34" charset="0"/>
              </a:rPr>
              <a:t>Kā man saprast savu bērnu.</a:t>
            </a:r>
            <a:r>
              <a:rPr lang="lv-LV" sz="2100" dirty="0">
                <a:latin typeface="Segoe UI Light" pitchFamily="34" charset="0"/>
              </a:rPr>
              <a:t> Rīga: Zvaigzne ABC, 192 lpp.</a:t>
            </a:r>
          </a:p>
          <a:p>
            <a:pPr lvl="0">
              <a:buFont typeface="+mj-lt"/>
              <a:buAutoNum type="arabicPeriod"/>
            </a:pPr>
            <a:r>
              <a:rPr lang="lv-LV" sz="2100" b="1" dirty="0">
                <a:latin typeface="Segoe UI Light" pitchFamily="34" charset="0"/>
              </a:rPr>
              <a:t>Brice, B., </a:t>
            </a:r>
            <a:r>
              <a:rPr lang="lv-LV" sz="2100" dirty="0">
                <a:latin typeface="Segoe UI Light" pitchFamily="34" charset="0"/>
              </a:rPr>
              <a:t>(2007). </a:t>
            </a:r>
            <a:r>
              <a:rPr lang="lv-LV" sz="2100" i="1" dirty="0">
                <a:latin typeface="Segoe UI Light" pitchFamily="34" charset="0"/>
              </a:rPr>
              <a:t>Pirkstiņu rotaļas. </a:t>
            </a:r>
            <a:r>
              <a:rPr lang="lv-LV" sz="2100" dirty="0">
                <a:latin typeface="Segoe UI Light" pitchFamily="34" charset="0"/>
              </a:rPr>
              <a:t>Rīga: RaKa, 95 lpp.</a:t>
            </a:r>
          </a:p>
          <a:p>
            <a:pPr lvl="0">
              <a:buFont typeface="+mj-lt"/>
              <a:buAutoNum type="arabicPeriod"/>
            </a:pPr>
            <a:r>
              <a:rPr lang="lv-LV" sz="2100" b="1" dirty="0">
                <a:latin typeface="Segoe UI Light" pitchFamily="34" charset="0"/>
              </a:rPr>
              <a:t>Cīrule, Z., Cīrule, N., Cīrulis R., </a:t>
            </a:r>
            <a:r>
              <a:rPr lang="lv-LV" sz="2100" dirty="0">
                <a:latin typeface="Segoe UI Light" pitchFamily="34" charset="0"/>
              </a:rPr>
              <a:t>(2015). </a:t>
            </a:r>
            <a:r>
              <a:rPr lang="lv-LV" sz="2100" i="1" dirty="0">
                <a:latin typeface="Segoe UI Light" pitchFamily="34" charset="0"/>
              </a:rPr>
              <a:t>Mums kopā izdosies 1., 2., 3., 4. daļa. </a:t>
            </a:r>
            <a:r>
              <a:rPr lang="lv-LV" sz="2100" dirty="0">
                <a:latin typeface="Segoe UI Light" pitchFamily="34" charset="0"/>
              </a:rPr>
              <a:t>Rīga: RaKa, 28 lpp.</a:t>
            </a:r>
            <a:endParaRPr lang="lv-LV" sz="2100" b="1" dirty="0">
              <a:latin typeface="Segoe UI Light" pitchFamily="34" charset="0"/>
            </a:endParaRPr>
          </a:p>
          <a:p>
            <a:pPr lvl="0">
              <a:buFont typeface="+mj-lt"/>
              <a:buAutoNum type="arabicPeriod"/>
            </a:pPr>
            <a:endParaRPr lang="lv-LV" sz="2100" b="1" dirty="0">
              <a:latin typeface="Segoe UI Light" pitchFamily="34" charset="0"/>
            </a:endParaRPr>
          </a:p>
        </p:txBody>
      </p:sp>
      <p:sp>
        <p:nvSpPr>
          <p:cNvPr id="4" name="Freeform 13">
            <a:extLst>
              <a:ext uri="{FF2B5EF4-FFF2-40B4-BE49-F238E27FC236}">
                <a16:creationId xmlns:a16="http://schemas.microsoft.com/office/drawing/2014/main" id="{AED5C0F5-70C6-51B0-F98A-6E9556A720FF}"/>
              </a:ext>
            </a:extLst>
          </p:cNvPr>
          <p:cNvSpPr/>
          <p:nvPr/>
        </p:nvSpPr>
        <p:spPr>
          <a:xfrm rot="2443776">
            <a:off x="-3533271" y="-2952704"/>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2"/>
            <a:stretch>
              <a:fillRect/>
            </a:stretch>
          </a:blipFill>
        </p:spPr>
      </p:sp>
      <p:sp>
        <p:nvSpPr>
          <p:cNvPr id="10" name="Freeform 2">
            <a:extLst>
              <a:ext uri="{FF2B5EF4-FFF2-40B4-BE49-F238E27FC236}">
                <a16:creationId xmlns:a16="http://schemas.microsoft.com/office/drawing/2014/main" id="{F6D950B8-3F5F-13CE-E3AA-57DB90BF10B9}"/>
              </a:ext>
            </a:extLst>
          </p:cNvPr>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3">
            <a:extLst>
              <a:ext uri="{FF2B5EF4-FFF2-40B4-BE49-F238E27FC236}">
                <a16:creationId xmlns:a16="http://schemas.microsoft.com/office/drawing/2014/main" id="{02C5AD31-06CE-DA4D-FC71-3DB3DC3E4C43}"/>
              </a:ext>
            </a:extLst>
          </p:cNvPr>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2" name="Group 5">
            <a:extLst>
              <a:ext uri="{FF2B5EF4-FFF2-40B4-BE49-F238E27FC236}">
                <a16:creationId xmlns:a16="http://schemas.microsoft.com/office/drawing/2014/main" id="{773EC004-9FB1-F41D-E46F-34DA695EA343}"/>
              </a:ext>
            </a:extLst>
          </p:cNvPr>
          <p:cNvGrpSpPr/>
          <p:nvPr/>
        </p:nvGrpSpPr>
        <p:grpSpPr>
          <a:xfrm>
            <a:off x="-488108" y="8043903"/>
            <a:ext cx="2464771" cy="3336085"/>
            <a:chOff x="0" y="0"/>
            <a:chExt cx="3286362" cy="4448113"/>
          </a:xfrm>
        </p:grpSpPr>
        <p:sp>
          <p:nvSpPr>
            <p:cNvPr id="13" name="Freeform 6">
              <a:extLst>
                <a:ext uri="{FF2B5EF4-FFF2-40B4-BE49-F238E27FC236}">
                  <a16:creationId xmlns:a16="http://schemas.microsoft.com/office/drawing/2014/main" id="{E7623DDE-11FD-2BE5-A489-74C543B0E57A}"/>
                </a:ext>
              </a:extLst>
            </p:cNvPr>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7">
              <a:extLst>
                <a:ext uri="{FF2B5EF4-FFF2-40B4-BE49-F238E27FC236}">
                  <a16:creationId xmlns:a16="http://schemas.microsoft.com/office/drawing/2014/main" id="{B65A80DD-7B5F-DFC4-3F8F-9C21A4262E88}"/>
                </a:ext>
              </a:extLst>
            </p:cNvPr>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15" name="Group 8">
            <a:extLst>
              <a:ext uri="{FF2B5EF4-FFF2-40B4-BE49-F238E27FC236}">
                <a16:creationId xmlns:a16="http://schemas.microsoft.com/office/drawing/2014/main" id="{D269303E-FE7D-BECC-0C1D-B0DF9BFF9108}"/>
              </a:ext>
            </a:extLst>
          </p:cNvPr>
          <p:cNvGrpSpPr/>
          <p:nvPr/>
        </p:nvGrpSpPr>
        <p:grpSpPr>
          <a:xfrm rot="-10655737">
            <a:off x="15599879" y="-1262767"/>
            <a:ext cx="2990573" cy="4047761"/>
            <a:chOff x="0" y="0"/>
            <a:chExt cx="3987430" cy="5397015"/>
          </a:xfrm>
        </p:grpSpPr>
        <p:sp>
          <p:nvSpPr>
            <p:cNvPr id="16" name="Freeform 9">
              <a:extLst>
                <a:ext uri="{FF2B5EF4-FFF2-40B4-BE49-F238E27FC236}">
                  <a16:creationId xmlns:a16="http://schemas.microsoft.com/office/drawing/2014/main" id="{52E40C93-A952-F865-8832-888144480058}"/>
                </a:ext>
              </a:extLst>
            </p:cNvPr>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0">
              <a:extLst>
                <a:ext uri="{FF2B5EF4-FFF2-40B4-BE49-F238E27FC236}">
                  <a16:creationId xmlns:a16="http://schemas.microsoft.com/office/drawing/2014/main" id="{42D89E1E-2BE3-3683-0091-73507D62E0DB}"/>
                </a:ext>
              </a:extLst>
            </p:cNvPr>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18" name="Freeform 11">
            <a:extLst>
              <a:ext uri="{FF2B5EF4-FFF2-40B4-BE49-F238E27FC236}">
                <a16:creationId xmlns:a16="http://schemas.microsoft.com/office/drawing/2014/main" id="{1C5AA2A9-A955-6C7C-3BD4-3ABD50F72535}"/>
              </a:ext>
            </a:extLst>
          </p:cNvPr>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2">
            <a:extLst>
              <a:ext uri="{FF2B5EF4-FFF2-40B4-BE49-F238E27FC236}">
                <a16:creationId xmlns:a16="http://schemas.microsoft.com/office/drawing/2014/main" id="{A80689F8-882A-4073-F68F-D77ECF3EE522}"/>
              </a:ext>
            </a:extLst>
          </p:cNvPr>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2764167">
            <a:off x="13799870"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605050" y="4818714"/>
            <a:ext cx="15357922" cy="994392"/>
          </a:xfrm>
          <a:prstGeom prst="rect">
            <a:avLst/>
          </a:prstGeom>
        </p:spPr>
        <p:txBody>
          <a:bodyPr lIns="0" tIns="0" rIns="0" bIns="0" rtlCol="0" anchor="t">
            <a:spAutoFit/>
          </a:bodyPr>
          <a:lstStyle/>
          <a:p>
            <a:pPr algn="ctr">
              <a:lnSpc>
                <a:spcPts val="6682"/>
              </a:lnSpc>
            </a:pPr>
            <a:r>
              <a:rPr lang="en-US" sz="7593" b="1" spc="129">
                <a:solidFill>
                  <a:srgbClr val="364F2D"/>
                </a:solidFill>
                <a:latin typeface="Poppins Bold"/>
                <a:ea typeface="Poppins Bold"/>
                <a:cs typeface="Poppins Bold"/>
                <a:sym typeface="Poppins Bold"/>
              </a:rPr>
              <a:t>Paldies par uzmanību!</a:t>
            </a:r>
          </a:p>
        </p:txBody>
      </p:sp>
      <p:sp>
        <p:nvSpPr>
          <p:cNvPr id="4" name="Freeform 4"/>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6" name="Group 6"/>
          <p:cNvGrpSpPr/>
          <p:nvPr/>
        </p:nvGrpSpPr>
        <p:grpSpPr>
          <a:xfrm>
            <a:off x="-502238" y="6113757"/>
            <a:ext cx="2737824" cy="3705664"/>
            <a:chOff x="0" y="0"/>
            <a:chExt cx="3650432" cy="4940885"/>
          </a:xfrm>
        </p:grpSpPr>
        <p:sp>
          <p:nvSpPr>
            <p:cNvPr id="7" name="Freeform 7"/>
            <p:cNvSpPr/>
            <p:nvPr/>
          </p:nvSpPr>
          <p:spPr>
            <a:xfrm>
              <a:off x="430688" y="0"/>
              <a:ext cx="3147039" cy="3040826"/>
            </a:xfrm>
            <a:custGeom>
              <a:avLst/>
              <a:gdLst/>
              <a:ahLst/>
              <a:cxnLst/>
              <a:rect l="l" t="t" r="r" b="b"/>
              <a:pathLst>
                <a:path w="3147039" h="3040826">
                  <a:moveTo>
                    <a:pt x="0" y="0"/>
                  </a:moveTo>
                  <a:lnTo>
                    <a:pt x="3147038" y="0"/>
                  </a:lnTo>
                  <a:lnTo>
                    <a:pt x="3147038" y="3040826"/>
                  </a:lnTo>
                  <a:lnTo>
                    <a:pt x="0" y="30408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903305">
              <a:off x="508803" y="1839972"/>
              <a:ext cx="2632825" cy="2543967"/>
            </a:xfrm>
            <a:custGeom>
              <a:avLst/>
              <a:gdLst/>
              <a:ahLst/>
              <a:cxnLst/>
              <a:rect l="l" t="t" r="r" b="b"/>
              <a:pathLst>
                <a:path w="2632825" h="2543967">
                  <a:moveTo>
                    <a:pt x="0" y="0"/>
                  </a:moveTo>
                  <a:lnTo>
                    <a:pt x="2632825" y="0"/>
                  </a:lnTo>
                  <a:lnTo>
                    <a:pt x="2632825" y="2543967"/>
                  </a:lnTo>
                  <a:lnTo>
                    <a:pt x="0" y="2543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9" name="Group 9"/>
          <p:cNvGrpSpPr/>
          <p:nvPr/>
        </p:nvGrpSpPr>
        <p:grpSpPr>
          <a:xfrm rot="-10655737">
            <a:off x="16440575" y="-642156"/>
            <a:ext cx="2255701" cy="3053106"/>
            <a:chOff x="0" y="0"/>
            <a:chExt cx="3007601" cy="4070809"/>
          </a:xfrm>
        </p:grpSpPr>
        <p:sp>
          <p:nvSpPr>
            <p:cNvPr id="10" name="Freeform 10"/>
            <p:cNvSpPr/>
            <p:nvPr/>
          </p:nvSpPr>
          <p:spPr>
            <a:xfrm>
              <a:off x="354845" y="0"/>
              <a:ext cx="2592854" cy="2505345"/>
            </a:xfrm>
            <a:custGeom>
              <a:avLst/>
              <a:gdLst/>
              <a:ahLst/>
              <a:cxnLst/>
              <a:rect l="l" t="t" r="r" b="b"/>
              <a:pathLst>
                <a:path w="2592854" h="2505345">
                  <a:moveTo>
                    <a:pt x="0" y="0"/>
                  </a:moveTo>
                  <a:lnTo>
                    <a:pt x="2592853" y="0"/>
                  </a:lnTo>
                  <a:lnTo>
                    <a:pt x="2592853" y="2505345"/>
                  </a:lnTo>
                  <a:lnTo>
                    <a:pt x="0" y="2505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2903305">
              <a:off x="419205" y="1515958"/>
              <a:ext cx="2169192" cy="2095982"/>
            </a:xfrm>
            <a:custGeom>
              <a:avLst/>
              <a:gdLst/>
              <a:ahLst/>
              <a:cxnLst/>
              <a:rect l="l" t="t" r="r" b="b"/>
              <a:pathLst>
                <a:path w="2169192" h="2095982">
                  <a:moveTo>
                    <a:pt x="0" y="0"/>
                  </a:moveTo>
                  <a:lnTo>
                    <a:pt x="2169191" y="0"/>
                  </a:lnTo>
                  <a:lnTo>
                    <a:pt x="2169191" y="2095981"/>
                  </a:lnTo>
                  <a:lnTo>
                    <a:pt x="0" y="2095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2" name="Freeform 12"/>
          <p:cNvSpPr/>
          <p:nvPr/>
        </p:nvSpPr>
        <p:spPr>
          <a:xfrm rot="2106928">
            <a:off x="-1231200" y="229488"/>
            <a:ext cx="3230118" cy="41148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2952490">
            <a:off x="15515183" y="-402981"/>
            <a:ext cx="2163063" cy="6554735"/>
          </a:xfrm>
          <a:custGeom>
            <a:avLst/>
            <a:gdLst/>
            <a:ahLst/>
            <a:cxnLst/>
            <a:rect l="l" t="t" r="r" b="b"/>
            <a:pathLst>
              <a:path w="2163063" h="6554735">
                <a:moveTo>
                  <a:pt x="0" y="0"/>
                </a:moveTo>
                <a:lnTo>
                  <a:pt x="2163062" y="0"/>
                </a:lnTo>
                <a:lnTo>
                  <a:pt x="2163062" y="6554735"/>
                </a:lnTo>
                <a:lnTo>
                  <a:pt x="0" y="6554735"/>
                </a:lnTo>
                <a:lnTo>
                  <a:pt x="0" y="0"/>
                </a:lnTo>
                <a:close/>
              </a:path>
            </a:pathLst>
          </a:custGeom>
          <a:blipFill>
            <a:blip r:embed="rId12"/>
            <a:stretch>
              <a:fillRect/>
            </a:stretch>
          </a:blipFill>
        </p:spPr>
      </p:sp>
      <p:sp>
        <p:nvSpPr>
          <p:cNvPr id="14" name="Freeform 14"/>
          <p:cNvSpPr/>
          <p:nvPr/>
        </p:nvSpPr>
        <p:spPr>
          <a:xfrm>
            <a:off x="7283632" y="1338904"/>
            <a:ext cx="4000759" cy="2530539"/>
          </a:xfrm>
          <a:custGeom>
            <a:avLst/>
            <a:gdLst/>
            <a:ahLst/>
            <a:cxnLst/>
            <a:rect l="l" t="t" r="r" b="b"/>
            <a:pathLst>
              <a:path w="4000759" h="2530539">
                <a:moveTo>
                  <a:pt x="0" y="0"/>
                </a:moveTo>
                <a:lnTo>
                  <a:pt x="4000758" y="0"/>
                </a:lnTo>
                <a:lnTo>
                  <a:pt x="4000758" y="2530539"/>
                </a:lnTo>
                <a:lnTo>
                  <a:pt x="0" y="2530539"/>
                </a:lnTo>
                <a:lnTo>
                  <a:pt x="0" y="0"/>
                </a:lnTo>
                <a:close/>
              </a:path>
            </a:pathLst>
          </a:custGeom>
          <a:blipFill>
            <a:blip r:embed="rId1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3050204" y="4065412"/>
            <a:ext cx="12797920" cy="2089975"/>
          </a:xfrm>
          <a:prstGeom prst="rect">
            <a:avLst/>
          </a:prstGeom>
        </p:spPr>
        <p:txBody>
          <a:bodyPr lIns="0" tIns="0" rIns="0" bIns="0" rtlCol="0" anchor="t">
            <a:spAutoFit/>
          </a:bodyPr>
          <a:lstStyle/>
          <a:p>
            <a:pPr algn="ctr">
              <a:lnSpc>
                <a:spcPts val="8179"/>
              </a:lnSpc>
            </a:pPr>
            <a:r>
              <a:rPr lang="en-US" sz="5842" b="1" spc="99">
                <a:solidFill>
                  <a:srgbClr val="364F2D"/>
                </a:solidFill>
                <a:latin typeface="Poppins Bold"/>
                <a:ea typeface="Poppins Bold"/>
                <a:cs typeface="Poppins Bold"/>
                <a:sym typeface="Poppins Bold"/>
              </a:rPr>
              <a:t>Ilze Serģe - psihologa darbības virzieni "Mežmaliņā"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289377" y="2190661"/>
            <a:ext cx="13709247" cy="6101067"/>
          </a:xfrm>
          <a:prstGeom prst="rect">
            <a:avLst/>
          </a:prstGeom>
        </p:spPr>
        <p:txBody>
          <a:bodyPr lIns="0" tIns="0" rIns="0" bIns="0" rtlCol="0" anchor="t">
            <a:spAutoFit/>
          </a:bodyPr>
          <a:lstStyle/>
          <a:p>
            <a:pPr algn="ctr">
              <a:lnSpc>
                <a:spcPts val="6020"/>
              </a:lnSpc>
            </a:pPr>
            <a:r>
              <a:rPr lang="en-US" sz="4300" b="1" spc="73">
                <a:solidFill>
                  <a:srgbClr val="364F2D"/>
                </a:solidFill>
                <a:latin typeface="Poppins Bold"/>
                <a:ea typeface="Poppins Bold"/>
                <a:cs typeface="Poppins Bold"/>
                <a:sym typeface="Poppins Bold"/>
              </a:rPr>
              <a:t>Kamēr tu nepadarīsi neapzināto par apzinātu, tas vadīs tavu dzīvi, un tu to sauksi par likteni.(K.G.Jungs)</a:t>
            </a:r>
          </a:p>
          <a:p>
            <a:pPr algn="ctr">
              <a:lnSpc>
                <a:spcPts val="6020"/>
              </a:lnSpc>
            </a:pPr>
            <a:endParaRPr lang="en-US" sz="4300" b="1" spc="73">
              <a:solidFill>
                <a:srgbClr val="364F2D"/>
              </a:solidFill>
              <a:latin typeface="Poppins Bold"/>
              <a:ea typeface="Poppins Bold"/>
              <a:cs typeface="Poppins Bold"/>
              <a:sym typeface="Poppins Bold"/>
            </a:endParaRPr>
          </a:p>
          <a:p>
            <a:pPr algn="ctr">
              <a:lnSpc>
                <a:spcPts val="6020"/>
              </a:lnSpc>
            </a:pPr>
            <a:r>
              <a:rPr lang="en-US" sz="4300" spc="73">
                <a:solidFill>
                  <a:srgbClr val="364F2D"/>
                </a:solidFill>
                <a:latin typeface="Poppins"/>
                <a:ea typeface="Poppins"/>
                <a:cs typeface="Poppins"/>
                <a:sym typeface="Poppins"/>
              </a:rPr>
              <a:t>Ļoti bieži neapzinātais runā ar mums caur simboliem, emociju izpausmēm un konfliktiem attiecībās.</a:t>
            </a:r>
          </a:p>
          <a:p>
            <a:pPr algn="ctr">
              <a:lnSpc>
                <a:spcPts val="6020"/>
              </a:lnSpc>
            </a:pPr>
            <a:endParaRPr lang="en-US" sz="4300" spc="73">
              <a:solidFill>
                <a:srgbClr val="364F2D"/>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117265" y="2081875"/>
            <a:ext cx="14287540" cy="6645252"/>
          </a:xfrm>
          <a:prstGeom prst="rect">
            <a:avLst/>
          </a:prstGeom>
        </p:spPr>
        <p:txBody>
          <a:bodyPr lIns="0" tIns="0" rIns="0" bIns="0" rtlCol="0" anchor="t">
            <a:spAutoFit/>
          </a:bodyPr>
          <a:lstStyle/>
          <a:p>
            <a:pPr algn="ctr">
              <a:lnSpc>
                <a:spcPts val="4376"/>
              </a:lnSpc>
            </a:pPr>
            <a:r>
              <a:rPr lang="en-US" sz="3125" spc="53">
                <a:solidFill>
                  <a:srgbClr val="364F2D"/>
                </a:solidFill>
                <a:latin typeface="Poppins"/>
                <a:ea typeface="Poppins"/>
                <a:cs typeface="Poppins"/>
                <a:sym typeface="Poppins"/>
              </a:rPr>
              <a:t>Pirmskolas izglītības iestādē galvenais darbs ar bērniem notiek izmantojot dažādas spēles un simbolus.</a:t>
            </a:r>
          </a:p>
          <a:p>
            <a:pPr algn="ctr">
              <a:lnSpc>
                <a:spcPts val="4376"/>
              </a:lnSpc>
            </a:pPr>
            <a:endParaRPr lang="en-US" sz="3125" spc="53">
              <a:solidFill>
                <a:srgbClr val="364F2D"/>
              </a:solidFill>
              <a:latin typeface="Poppins"/>
              <a:ea typeface="Poppins"/>
              <a:cs typeface="Poppins"/>
              <a:sym typeface="Poppins"/>
            </a:endParaRPr>
          </a:p>
          <a:p>
            <a:pPr algn="ctr">
              <a:lnSpc>
                <a:spcPts val="4376"/>
              </a:lnSpc>
            </a:pPr>
            <a:r>
              <a:rPr lang="en-US" sz="3125" b="1" spc="53">
                <a:solidFill>
                  <a:srgbClr val="364F2D"/>
                </a:solidFill>
                <a:latin typeface="Poppins Bold"/>
                <a:ea typeface="Poppins Bold"/>
                <a:cs typeface="Poppins Bold"/>
                <a:sym typeface="Poppins Bold"/>
              </a:rPr>
              <a:t>Lai sniegtu palīdzību bērniem svarīgi noskaidrot biosociālos aspektus sadarbībā ar vecākiem un pedagogiem.</a:t>
            </a:r>
          </a:p>
          <a:p>
            <a:pPr algn="ctr">
              <a:lnSpc>
                <a:spcPts val="4376"/>
              </a:lnSpc>
            </a:pPr>
            <a:endParaRPr lang="en-US" sz="3125" b="1" spc="53">
              <a:solidFill>
                <a:srgbClr val="364F2D"/>
              </a:solidFill>
              <a:latin typeface="Poppins Bold"/>
              <a:ea typeface="Poppins Bold"/>
              <a:cs typeface="Poppins Bold"/>
              <a:sym typeface="Poppins Bold"/>
            </a:endParaRPr>
          </a:p>
          <a:p>
            <a:pPr algn="l">
              <a:lnSpc>
                <a:spcPts val="4376"/>
              </a:lnSpc>
            </a:pPr>
            <a:r>
              <a:rPr lang="en-US" sz="3125" b="1" spc="53">
                <a:solidFill>
                  <a:srgbClr val="364F2D"/>
                </a:solidFill>
                <a:latin typeface="Poppins Bold"/>
                <a:ea typeface="Poppins Bold"/>
                <a:cs typeface="Poppins Bold"/>
                <a:sym typeface="Poppins Bold"/>
              </a:rPr>
              <a:t>Biosociālie aspekti</a:t>
            </a:r>
          </a:p>
          <a:p>
            <a:pPr marL="674882" lvl="1" indent="-337441" algn="l">
              <a:lnSpc>
                <a:spcPts val="4376"/>
              </a:lnSpc>
              <a:buFont typeface="Arial"/>
              <a:buChar char="•"/>
            </a:pPr>
            <a:r>
              <a:rPr lang="en-US" sz="3125" spc="53">
                <a:solidFill>
                  <a:srgbClr val="364F2D"/>
                </a:solidFill>
                <a:latin typeface="Poppins"/>
                <a:ea typeface="Poppins"/>
                <a:cs typeface="Poppins"/>
                <a:sym typeface="Poppins"/>
              </a:rPr>
              <a:t>Bioloģiskie temperimenta aspekti(iedzimtais emocionālais jūtīgums,emocionālās reakcijas, līdzsvara atgūšana).</a:t>
            </a:r>
          </a:p>
          <a:p>
            <a:pPr marL="674882" lvl="1" indent="-337441" algn="l">
              <a:lnSpc>
                <a:spcPts val="4376"/>
              </a:lnSpc>
              <a:buFont typeface="Arial"/>
              <a:buChar char="•"/>
            </a:pPr>
            <a:r>
              <a:rPr lang="en-US" sz="3125" spc="53">
                <a:solidFill>
                  <a:srgbClr val="364F2D"/>
                </a:solidFill>
                <a:latin typeface="Poppins"/>
                <a:ea typeface="Poppins"/>
                <a:cs typeface="Poppins"/>
                <a:sym typeface="Poppins"/>
              </a:rPr>
              <a:t>Neatbilstoša vai droša vide.</a:t>
            </a:r>
          </a:p>
          <a:p>
            <a:pPr marL="674882" lvl="1" indent="-337441" algn="l">
              <a:lnSpc>
                <a:spcPts val="4376"/>
              </a:lnSpc>
              <a:buFont typeface="Arial"/>
              <a:buChar char="•"/>
            </a:pPr>
            <a:r>
              <a:rPr lang="en-US" sz="3125" spc="53">
                <a:solidFill>
                  <a:srgbClr val="364F2D"/>
                </a:solidFill>
                <a:latin typeface="Poppins"/>
                <a:ea typeface="Poppins"/>
                <a:cs typeface="Poppins"/>
                <a:sym typeface="Poppins"/>
              </a:rPr>
              <a:t>Patstāvīgas emociju regulācijas prasmes vai grūtības. </a:t>
            </a:r>
          </a:p>
          <a:p>
            <a:pPr algn="ctr">
              <a:lnSpc>
                <a:spcPts val="4376"/>
              </a:lnSpc>
            </a:pPr>
            <a:endParaRPr lang="en-US" sz="3125" spc="53">
              <a:solidFill>
                <a:srgbClr val="364F2D"/>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2745040" y="2741168"/>
            <a:ext cx="12797920" cy="5756910"/>
          </a:xfrm>
          <a:prstGeom prst="rect">
            <a:avLst/>
          </a:prstGeom>
        </p:spPr>
        <p:txBody>
          <a:bodyPr lIns="0" tIns="0" rIns="0" bIns="0" rtlCol="0" anchor="t">
            <a:spAutoFit/>
          </a:bodyPr>
          <a:lstStyle/>
          <a:p>
            <a:pPr algn="ctr">
              <a:lnSpc>
                <a:spcPts val="5040"/>
              </a:lnSpc>
            </a:pPr>
            <a:r>
              <a:rPr lang="en-US" sz="3600" b="1" spc="61">
                <a:solidFill>
                  <a:srgbClr val="364F2D"/>
                </a:solidFill>
                <a:latin typeface="Poppins Bold"/>
                <a:ea typeface="Poppins Bold"/>
                <a:cs typeface="Poppins Bold"/>
                <a:sym typeface="Poppins Bold"/>
              </a:rPr>
              <a:t>Temperaments  </a:t>
            </a:r>
            <a:r>
              <a:rPr lang="en-US" sz="3600" spc="61">
                <a:solidFill>
                  <a:srgbClr val="364F2D"/>
                </a:solidFill>
                <a:latin typeface="Poppins"/>
                <a:ea typeface="Poppins"/>
                <a:cs typeface="Poppins"/>
                <a:sym typeface="Poppins"/>
              </a:rPr>
              <a:t>ir relatīvi stabilas personības iezīmes, kas raksturo personību un galvenokārt attiecas uz uzvedības formālajiem aspektiem un izveidojas jau agrā bērnībā.</a:t>
            </a:r>
          </a:p>
          <a:p>
            <a:pPr algn="ctr">
              <a:lnSpc>
                <a:spcPts val="5040"/>
              </a:lnSpc>
            </a:pPr>
            <a:r>
              <a:rPr lang="en-US" sz="3600" spc="61">
                <a:solidFill>
                  <a:srgbClr val="364F2D"/>
                </a:solidFill>
                <a:latin typeface="Poppins"/>
                <a:ea typeface="Poppins"/>
                <a:cs typeface="Poppins"/>
                <a:sym typeface="Poppins"/>
              </a:rPr>
              <a:t>Temperaments nosaka bērna aktivitāti, reakcijas intensitāti jaunās situācijās, pielāgošanās spējas un sensoro jūtīgumu. Temperaments ietekmē arī uzmanības noturību un neatlaidību.</a:t>
            </a:r>
          </a:p>
          <a:p>
            <a:pPr algn="ctr">
              <a:lnSpc>
                <a:spcPts val="5040"/>
              </a:lnSpc>
            </a:pPr>
            <a:endParaRPr lang="en-US" sz="3600" spc="61">
              <a:solidFill>
                <a:srgbClr val="364F2D"/>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3645788" y="-3017577"/>
            <a:ext cx="16322154" cy="16322154"/>
          </a:xfrm>
          <a:custGeom>
            <a:avLst/>
            <a:gdLst/>
            <a:ahLst/>
            <a:cxnLst/>
            <a:rect l="l" t="t" r="r" b="b"/>
            <a:pathLst>
              <a:path w="16322154" h="16322154">
                <a:moveTo>
                  <a:pt x="0" y="0"/>
                </a:moveTo>
                <a:lnTo>
                  <a:pt x="16322154" y="0"/>
                </a:lnTo>
                <a:lnTo>
                  <a:pt x="16322154" y="16322154"/>
                </a:lnTo>
                <a:lnTo>
                  <a:pt x="0" y="16322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8439967">
            <a:off x="-2061474" y="2094864"/>
            <a:ext cx="3494091" cy="6352892"/>
          </a:xfrm>
          <a:custGeom>
            <a:avLst/>
            <a:gdLst/>
            <a:ahLst/>
            <a:cxnLst/>
            <a:rect l="l" t="t" r="r" b="b"/>
            <a:pathLst>
              <a:path w="3494091" h="6352892">
                <a:moveTo>
                  <a:pt x="0" y="0"/>
                </a:moveTo>
                <a:lnTo>
                  <a:pt x="3494090" y="0"/>
                </a:lnTo>
                <a:lnTo>
                  <a:pt x="3494090"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rot="-8439967">
            <a:off x="17158478" y="302196"/>
            <a:ext cx="3494091" cy="6352892"/>
          </a:xfrm>
          <a:custGeom>
            <a:avLst/>
            <a:gdLst/>
            <a:ahLst/>
            <a:cxnLst/>
            <a:rect l="l" t="t" r="r" b="b"/>
            <a:pathLst>
              <a:path w="3494091" h="6352892">
                <a:moveTo>
                  <a:pt x="0" y="0"/>
                </a:moveTo>
                <a:lnTo>
                  <a:pt x="3494091" y="0"/>
                </a:lnTo>
                <a:lnTo>
                  <a:pt x="3494091" y="6352892"/>
                </a:lnTo>
                <a:lnTo>
                  <a:pt x="0" y="63528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88108" y="8043903"/>
            <a:ext cx="2464771" cy="3336085"/>
            <a:chOff x="0" y="0"/>
            <a:chExt cx="3286362" cy="4448113"/>
          </a:xfrm>
        </p:grpSpPr>
        <p:sp>
          <p:nvSpPr>
            <p:cNvPr id="6" name="Freeform 6"/>
            <p:cNvSpPr/>
            <p:nvPr/>
          </p:nvSpPr>
          <p:spPr>
            <a:xfrm>
              <a:off x="387734" y="0"/>
              <a:ext cx="2833173" cy="2737554"/>
            </a:xfrm>
            <a:custGeom>
              <a:avLst/>
              <a:gdLst/>
              <a:ahLst/>
              <a:cxnLst/>
              <a:rect l="l" t="t" r="r" b="b"/>
              <a:pathLst>
                <a:path w="2833173" h="2737554">
                  <a:moveTo>
                    <a:pt x="0" y="0"/>
                  </a:moveTo>
                  <a:lnTo>
                    <a:pt x="2833173" y="0"/>
                  </a:lnTo>
                  <a:lnTo>
                    <a:pt x="2833173" y="2737554"/>
                  </a:lnTo>
                  <a:lnTo>
                    <a:pt x="0" y="2737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2903305">
              <a:off x="458059" y="1656465"/>
              <a:ext cx="2370244" cy="2290248"/>
            </a:xfrm>
            <a:custGeom>
              <a:avLst/>
              <a:gdLst/>
              <a:ahLst/>
              <a:cxnLst/>
              <a:rect l="l" t="t" r="r" b="b"/>
              <a:pathLst>
                <a:path w="2370244" h="2290248">
                  <a:moveTo>
                    <a:pt x="0" y="0"/>
                  </a:moveTo>
                  <a:lnTo>
                    <a:pt x="2370244" y="0"/>
                  </a:lnTo>
                  <a:lnTo>
                    <a:pt x="2370244" y="2290248"/>
                  </a:lnTo>
                  <a:lnTo>
                    <a:pt x="0" y="22902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8" name="Group 8"/>
          <p:cNvGrpSpPr/>
          <p:nvPr/>
        </p:nvGrpSpPr>
        <p:grpSpPr>
          <a:xfrm rot="-10655737">
            <a:off x="15599879" y="-1262767"/>
            <a:ext cx="2990573" cy="4047761"/>
            <a:chOff x="0" y="0"/>
            <a:chExt cx="3987430" cy="5397015"/>
          </a:xfrm>
        </p:grpSpPr>
        <p:sp>
          <p:nvSpPr>
            <p:cNvPr id="9" name="Freeform 9"/>
            <p:cNvSpPr/>
            <p:nvPr/>
          </p:nvSpPr>
          <p:spPr>
            <a:xfrm>
              <a:off x="470448" y="0"/>
              <a:ext cx="3437565" cy="3321547"/>
            </a:xfrm>
            <a:custGeom>
              <a:avLst/>
              <a:gdLst/>
              <a:ahLst/>
              <a:cxnLst/>
              <a:rect l="l" t="t" r="r" b="b"/>
              <a:pathLst>
                <a:path w="3437565" h="3321547">
                  <a:moveTo>
                    <a:pt x="0" y="0"/>
                  </a:moveTo>
                  <a:lnTo>
                    <a:pt x="3437565" y="0"/>
                  </a:lnTo>
                  <a:lnTo>
                    <a:pt x="3437565" y="3321547"/>
                  </a:lnTo>
                  <a:lnTo>
                    <a:pt x="0" y="3321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2903305">
              <a:off x="555775" y="2009833"/>
              <a:ext cx="2875881" cy="2778820"/>
            </a:xfrm>
            <a:custGeom>
              <a:avLst/>
              <a:gdLst/>
              <a:ahLst/>
              <a:cxnLst/>
              <a:rect l="l" t="t" r="r" b="b"/>
              <a:pathLst>
                <a:path w="2875881" h="2778820">
                  <a:moveTo>
                    <a:pt x="0" y="0"/>
                  </a:moveTo>
                  <a:lnTo>
                    <a:pt x="2875880" y="0"/>
                  </a:lnTo>
                  <a:lnTo>
                    <a:pt x="2875880" y="2778820"/>
                  </a:lnTo>
                  <a:lnTo>
                    <a:pt x="0" y="2778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rot="-1616693">
            <a:off x="15991528" y="967452"/>
            <a:ext cx="2094517" cy="3756982"/>
          </a:xfrm>
          <a:custGeom>
            <a:avLst/>
            <a:gdLst/>
            <a:ahLst/>
            <a:cxnLst/>
            <a:rect l="l" t="t" r="r" b="b"/>
            <a:pathLst>
              <a:path w="2094517" h="3756982">
                <a:moveTo>
                  <a:pt x="0" y="0"/>
                </a:moveTo>
                <a:lnTo>
                  <a:pt x="2094517" y="0"/>
                </a:lnTo>
                <a:lnTo>
                  <a:pt x="2094517" y="3756982"/>
                </a:lnTo>
                <a:lnTo>
                  <a:pt x="0" y="37569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53883" flipH="1">
            <a:off x="-617908" y="5164367"/>
            <a:ext cx="2094517" cy="3756982"/>
          </a:xfrm>
          <a:custGeom>
            <a:avLst/>
            <a:gdLst/>
            <a:ahLst/>
            <a:cxnLst/>
            <a:rect l="l" t="t" r="r" b="b"/>
            <a:pathLst>
              <a:path w="2094517" h="3756982">
                <a:moveTo>
                  <a:pt x="2094517" y="0"/>
                </a:moveTo>
                <a:lnTo>
                  <a:pt x="0" y="0"/>
                </a:lnTo>
                <a:lnTo>
                  <a:pt x="0" y="3756982"/>
                </a:lnTo>
                <a:lnTo>
                  <a:pt x="2094517" y="3756982"/>
                </a:lnTo>
                <a:lnTo>
                  <a:pt x="20945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rot="2443776">
            <a:off x="-1736809" y="-3396581"/>
            <a:ext cx="6090326" cy="5734260"/>
          </a:xfrm>
          <a:custGeom>
            <a:avLst/>
            <a:gdLst/>
            <a:ahLst/>
            <a:cxnLst/>
            <a:rect l="l" t="t" r="r" b="b"/>
            <a:pathLst>
              <a:path w="6090326" h="5734260">
                <a:moveTo>
                  <a:pt x="0" y="0"/>
                </a:moveTo>
                <a:lnTo>
                  <a:pt x="6090326" y="0"/>
                </a:lnTo>
                <a:lnTo>
                  <a:pt x="6090326" y="5734260"/>
                </a:lnTo>
                <a:lnTo>
                  <a:pt x="0" y="5734260"/>
                </a:lnTo>
                <a:lnTo>
                  <a:pt x="0" y="0"/>
                </a:lnTo>
                <a:close/>
              </a:path>
            </a:pathLst>
          </a:custGeom>
          <a:blipFill>
            <a:blip r:embed="rId14"/>
            <a:stretch>
              <a:fillRect/>
            </a:stretch>
          </a:blipFill>
        </p:spPr>
      </p:sp>
      <p:sp>
        <p:nvSpPr>
          <p:cNvPr id="14" name="TextBox 14"/>
          <p:cNvSpPr txBox="1"/>
          <p:nvPr/>
        </p:nvSpPr>
        <p:spPr>
          <a:xfrm>
            <a:off x="3050204" y="2016326"/>
            <a:ext cx="13066784" cy="6497828"/>
          </a:xfrm>
          <a:prstGeom prst="rect">
            <a:avLst/>
          </a:prstGeom>
        </p:spPr>
        <p:txBody>
          <a:bodyPr lIns="0" tIns="0" rIns="0" bIns="0" rtlCol="0" anchor="t">
            <a:spAutoFit/>
          </a:bodyPr>
          <a:lstStyle/>
          <a:p>
            <a:pPr algn="ctr">
              <a:lnSpc>
                <a:spcPts val="5152"/>
              </a:lnSpc>
            </a:pPr>
            <a:r>
              <a:rPr lang="en-US" sz="3680" spc="62">
                <a:solidFill>
                  <a:srgbClr val="364F2D"/>
                </a:solidFill>
                <a:latin typeface="Poppins"/>
                <a:ea typeface="Poppins"/>
                <a:cs typeface="Poppins"/>
                <a:sym typeface="Poppins"/>
              </a:rPr>
              <a:t>Ja mājās ir droša atbalstoša vide, brīvība paust savas emocijas, spontanitāte un spēles kopā ar vecākiem, skaidras robežas un paškontrole, bērna attīstība netiek traucēta.</a:t>
            </a:r>
          </a:p>
          <a:p>
            <a:pPr algn="ctr">
              <a:lnSpc>
                <a:spcPts val="5152"/>
              </a:lnSpc>
            </a:pPr>
            <a:r>
              <a:rPr lang="en-US" sz="3680" spc="62">
                <a:solidFill>
                  <a:srgbClr val="364F2D"/>
                </a:solidFill>
                <a:latin typeface="Poppins"/>
                <a:ea typeface="Poppins"/>
                <a:cs typeface="Poppins"/>
                <a:sym typeface="Poppins"/>
              </a:rPr>
              <a:t>Droša, atbalstoša vide palīdz bērnam augt un attīstīties. Vecākiem jāmācās kļūt par paraugu ne tikai savam bērnam, bet arī apkārtējiem. </a:t>
            </a:r>
          </a:p>
          <a:p>
            <a:pPr algn="ctr">
              <a:lnSpc>
                <a:spcPts val="5152"/>
              </a:lnSpc>
            </a:pPr>
            <a:endParaRPr lang="en-US" sz="3680" spc="62">
              <a:solidFill>
                <a:srgbClr val="364F2D"/>
              </a:solidFill>
              <a:latin typeface="Poppins"/>
              <a:ea typeface="Poppins"/>
              <a:cs typeface="Poppins"/>
              <a:sym typeface="Poppins"/>
            </a:endParaRPr>
          </a:p>
          <a:p>
            <a:pPr algn="ctr">
              <a:lnSpc>
                <a:spcPts val="5152"/>
              </a:lnSpc>
            </a:pPr>
            <a:r>
              <a:rPr lang="en-US" sz="3680" b="1" spc="62">
                <a:solidFill>
                  <a:srgbClr val="364F2D"/>
                </a:solidFill>
                <a:latin typeface="Poppins Bold"/>
                <a:ea typeface="Poppins Bold"/>
                <a:cs typeface="Poppins Bold"/>
                <a:sym typeface="Poppins Bold"/>
              </a:rPr>
              <a:t>Vecāki ir visnozīmīgākais resurss bērna attīstībā. </a:t>
            </a:r>
          </a:p>
          <a:p>
            <a:pPr algn="ctr">
              <a:lnSpc>
                <a:spcPts val="5152"/>
              </a:lnSpc>
            </a:pPr>
            <a:endParaRPr lang="en-US" sz="3680" b="1" spc="62">
              <a:solidFill>
                <a:srgbClr val="364F2D"/>
              </a:solidFill>
              <a:latin typeface="Poppins Bold"/>
              <a:ea typeface="Poppins Bold"/>
              <a:cs typeface="Poppins Bold"/>
              <a:sym typeface="Poppins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2652</Words>
  <Application>Microsoft Office PowerPoint</Application>
  <PresentationFormat>Pielāgots</PresentationFormat>
  <Paragraphs>268</Paragraphs>
  <Slides>48</Slides>
  <Notes>0</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48</vt:i4>
      </vt:variant>
    </vt:vector>
  </HeadingPairs>
  <TitlesOfParts>
    <vt:vector size="56" baseType="lpstr">
      <vt:lpstr>Poppins Bold</vt:lpstr>
      <vt:lpstr>Arial</vt:lpstr>
      <vt:lpstr>Poppins</vt:lpstr>
      <vt:lpstr>Segoe UI Light</vt:lpstr>
      <vt:lpstr>Canva Sans Bold</vt:lpstr>
      <vt:lpstr>Calibri</vt:lpstr>
      <vt:lpstr>Canva Sans</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Didaktiskie materiāli – elpošanas vingrinājumi</vt:lpstr>
      <vt:lpstr>Didaktiskie materiāli</vt:lpstr>
      <vt:lpstr>Didaktiskie materiāli</vt:lpstr>
      <vt:lpstr>Didaktiskie materiāli</vt:lpstr>
      <vt:lpstr>Didaktiskie materiāli</vt:lpstr>
      <vt:lpstr>Didaktiskie materiāli – vārdu krājuma paplašināšana</vt:lpstr>
      <vt:lpstr>Didaktiskie materiāli</vt:lpstr>
      <vt:lpstr>Didaktiskie materiāli – stāstītprasme</vt:lpstr>
      <vt:lpstr>Didaktiskie materiāli – stāstītprasme</vt:lpstr>
      <vt:lpstr>Didaktiskie materiāli – stāstītprasme</vt:lpstr>
      <vt:lpstr>PowerPoint prezentācija</vt:lpstr>
      <vt:lpstr>«Pirkstiņu rotaļas» Baiba Brice</vt:lpstr>
      <vt:lpstr>Ieskats dienasgrāmatā – eliis.eu (redzams vecākiem) nemainīgi katru reizi</vt:lpstr>
      <vt:lpstr>PowerPoint prezentācija</vt:lpstr>
      <vt:lpstr>IZMANTOTĀ LITERATŪRA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Priekuļu PII "Mežmaliņa" pieredze atbalsta sniegšanā bērniem ar speciālām vajadzībām</dc:title>
  <dc:creator>Daniela.Berzina</dc:creator>
  <cp:lastModifiedBy>Kristīna Bernāne</cp:lastModifiedBy>
  <cp:revision>4</cp:revision>
  <dcterms:created xsi:type="dcterms:W3CDTF">2006-08-16T00:00:00Z</dcterms:created>
  <dcterms:modified xsi:type="dcterms:W3CDTF">2026-03-25T14:39:09Z</dcterms:modified>
  <dc:identifier>DAHAv1Ta-Ns</dc:identifier>
</cp:coreProperties>
</file>