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4"/>
  </p:sldMasterIdLst>
  <p:notesMasterIdLst>
    <p:notesMasterId r:id="rId53"/>
  </p:notesMasterIdLst>
  <p:sldIdLst>
    <p:sldId id="256" r:id="rId5"/>
    <p:sldId id="354" r:id="rId6"/>
    <p:sldId id="355" r:id="rId7"/>
    <p:sldId id="333" r:id="rId8"/>
    <p:sldId id="306" r:id="rId9"/>
    <p:sldId id="321" r:id="rId10"/>
    <p:sldId id="327" r:id="rId11"/>
    <p:sldId id="323" r:id="rId12"/>
    <p:sldId id="325" r:id="rId13"/>
    <p:sldId id="349" r:id="rId14"/>
    <p:sldId id="353" r:id="rId15"/>
    <p:sldId id="356" r:id="rId16"/>
    <p:sldId id="332" r:id="rId17"/>
    <p:sldId id="307" r:id="rId18"/>
    <p:sldId id="322" r:id="rId19"/>
    <p:sldId id="310" r:id="rId20"/>
    <p:sldId id="328" r:id="rId21"/>
    <p:sldId id="308" r:id="rId22"/>
    <p:sldId id="346" r:id="rId23"/>
    <p:sldId id="317" r:id="rId24"/>
    <p:sldId id="344" r:id="rId25"/>
    <p:sldId id="329" r:id="rId26"/>
    <p:sldId id="330" r:id="rId27"/>
    <p:sldId id="314" r:id="rId28"/>
    <p:sldId id="357" r:id="rId29"/>
    <p:sldId id="358" r:id="rId30"/>
    <p:sldId id="367" r:id="rId31"/>
    <p:sldId id="337" r:id="rId32"/>
    <p:sldId id="359" r:id="rId33"/>
    <p:sldId id="339" r:id="rId34"/>
    <p:sldId id="315" r:id="rId35"/>
    <p:sldId id="335" r:id="rId36"/>
    <p:sldId id="340" r:id="rId37"/>
    <p:sldId id="342" r:id="rId38"/>
    <p:sldId id="361" r:id="rId39"/>
    <p:sldId id="362" r:id="rId40"/>
    <p:sldId id="341" r:id="rId41"/>
    <p:sldId id="343" r:id="rId42"/>
    <p:sldId id="366" r:id="rId43"/>
    <p:sldId id="363" r:id="rId44"/>
    <p:sldId id="365" r:id="rId45"/>
    <p:sldId id="364" r:id="rId46"/>
    <p:sldId id="347" r:id="rId47"/>
    <p:sldId id="348" r:id="rId48"/>
    <p:sldId id="350" r:id="rId49"/>
    <p:sldId id="351" r:id="rId50"/>
    <p:sldId id="352" r:id="rId51"/>
    <p:sldId id="300" r:id="rId5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EF63CC1-3604-4A77-AD34-98BC6B7EE991}">
          <p14:sldIdLst>
            <p14:sldId id="256"/>
            <p14:sldId id="354"/>
            <p14:sldId id="355"/>
            <p14:sldId id="333"/>
            <p14:sldId id="306"/>
            <p14:sldId id="321"/>
            <p14:sldId id="327"/>
            <p14:sldId id="323"/>
            <p14:sldId id="325"/>
            <p14:sldId id="349"/>
            <p14:sldId id="353"/>
            <p14:sldId id="356"/>
            <p14:sldId id="332"/>
            <p14:sldId id="307"/>
            <p14:sldId id="322"/>
            <p14:sldId id="310"/>
            <p14:sldId id="328"/>
            <p14:sldId id="308"/>
            <p14:sldId id="346"/>
            <p14:sldId id="317"/>
            <p14:sldId id="344"/>
            <p14:sldId id="329"/>
            <p14:sldId id="330"/>
            <p14:sldId id="314"/>
            <p14:sldId id="357"/>
            <p14:sldId id="358"/>
            <p14:sldId id="367"/>
            <p14:sldId id="337"/>
            <p14:sldId id="359"/>
            <p14:sldId id="339"/>
            <p14:sldId id="315"/>
            <p14:sldId id="335"/>
            <p14:sldId id="340"/>
            <p14:sldId id="342"/>
            <p14:sldId id="361"/>
            <p14:sldId id="362"/>
            <p14:sldId id="341"/>
            <p14:sldId id="343"/>
            <p14:sldId id="366"/>
            <p14:sldId id="363"/>
            <p14:sldId id="365"/>
            <p14:sldId id="364"/>
            <p14:sldId id="347"/>
            <p14:sldId id="348"/>
            <p14:sldId id="350"/>
            <p14:sldId id="351"/>
            <p14:sldId id="352"/>
          </p14:sldIdLst>
        </p14:section>
        <p14:section name="Paldies" id="{C925E6DB-E2CE-4922-9900-3E70ACD713F6}">
          <p14:sldIdLst>
            <p14:sldId id="3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4T10:37:03.457"/>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-2147483648-2147483648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4T10:37:03.458"/>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-2147483648-2147483648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4T10:37:03.474"/>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-2147483648-2147483648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6T15:26:16.020"/>
    </inkml:context>
    <inkml:brush xml:id="br0">
      <inkml:brushProperty name="width" value="0.1" units="cm"/>
      <inkml:brushProperty name="height" value="0.1" units="cm"/>
      <inkml:brushProperty name="color" value="#008C3A"/>
    </inkml:brush>
  </inkml:definitions>
  <inkml:trace contextRef="#ctx0" brushRef="#br0">0 0 24309,'13548'8303'0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6T15:26:18.801"/>
    </inkml:context>
    <inkml:brush xml:id="br0">
      <inkml:brushProperty name="width" value="0.1" units="cm"/>
      <inkml:brushProperty name="height" value="0.1" units="cm"/>
      <inkml:brushProperty name="color" value="#008C3A"/>
    </inkml:brush>
  </inkml:definitions>
  <inkml:trace contextRef="#ctx0" brushRef="#br0">0 1 9830,'5'0'131,"-1"1"-1,0 0 1,0 1-1,1-1 1,-1 1-1,0 0 1,0 0 0,-1 0-1,1 0 1,6 6-1,5 1 127,449 305 9822,-196-125-7272,637 410-844,27-42-2121,-558-356 158,352 202 0,1082 759 0,-1019-648 0,-341-262 0,16-24 0,-376-185 0,714 330 0,-282-134 0,16-43 0,-115-81 0,16 5 0,-10 31 0,-349-117 0,339 138 0,11-28 0,120 2 0,-360-80 0,24 6 0,-89-32 0,-122-39 0,1-1 0,-1 1 0,1-1 0,-1 1 0,1-1 0,-1 0 0,1 0 0,-1 0 0,1 0 0,-1 0 0,1 0 0,-1 0 0,0 0 0,1 0 0,-1-1 0,1 1 0,-1 0 0,1-1 0,-1 0 0,0 1 0,1-1 0,-1 0 0,0 0 0,1 1 0,-1-1 0,0 0 0,0 0 0,0 0 0,0-1 0,0 1 0,0 0 0,0 0 0,-1 0 0,1-1 0,0 1 0,0-2 0,8-27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6T15:26:22.331"/>
    </inkml:context>
    <inkml:brush xml:id="br0">
      <inkml:brushProperty name="width" value="0.1" units="cm"/>
      <inkml:brushProperty name="height" value="0.1" units="cm"/>
      <inkml:brushProperty name="color" value="#008C3A"/>
    </inkml:brush>
  </inkml:definitions>
  <inkml:trace contextRef="#ctx0" brushRef="#br0">0 1 9830,'0'0'0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6T15:26:24.803"/>
    </inkml:context>
    <inkml:brush xml:id="br0">
      <inkml:brushProperty name="width" value="0.1" units="cm"/>
      <inkml:brushProperty name="height" value="0.1" units="cm"/>
      <inkml:brushProperty name="color" value="#008C3A"/>
    </inkml:brush>
  </inkml:definitions>
  <inkml:trace contextRef="#ctx0" brushRef="#br0">0 0 9830,'0'0'0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6T15:26:31.395"/>
    </inkml:context>
    <inkml:brush xml:id="br0">
      <inkml:brushProperty name="width" value="0.1" units="cm"/>
      <inkml:brushProperty name="height" value="0.1" units="cm"/>
      <inkml:brushProperty name="color" value="#008C3A"/>
    </inkml:brush>
  </inkml:definitions>
  <inkml:trace contextRef="#ctx0" brushRef="#br0">1 0 9830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6T15:26:32.296"/>
    </inkml:context>
    <inkml:brush xml:id="br0">
      <inkml:brushProperty name="width" value="0.1" units="cm"/>
      <inkml:brushProperty name="height" value="0.1" units="cm"/>
      <inkml:brushProperty name="color" value="#008C3A"/>
    </inkml:brush>
  </inkml:definitions>
  <inkml:trace contextRef="#ctx0" brushRef="#br0">1 0 9830,'0'5'273,"0"1"-273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v-LV"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036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extLst>
      <p:ext uri="{BB962C8B-B14F-4D97-AF65-F5344CB8AC3E}">
        <p14:creationId xmlns:p14="http://schemas.microsoft.com/office/powerpoint/2010/main" val="28459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a:extLst>
            <a:ext uri="{FF2B5EF4-FFF2-40B4-BE49-F238E27FC236}">
              <a16:creationId xmlns:a16="http://schemas.microsoft.com/office/drawing/2014/main" id="{CB79EE50-3414-E57B-2C5F-3CEFD70721BB}"/>
            </a:ext>
          </a:extLst>
        </p:cNvPr>
        <p:cNvGrpSpPr/>
        <p:nvPr/>
      </p:nvGrpSpPr>
      <p:grpSpPr>
        <a:xfrm>
          <a:off x="0" y="0"/>
          <a:ext cx="0" cy="0"/>
          <a:chOff x="0" y="0"/>
          <a:chExt cx="0" cy="0"/>
        </a:xfrm>
      </p:grpSpPr>
      <p:sp>
        <p:nvSpPr>
          <p:cNvPr id="407" name="Google Shape;407;p8:notes">
            <a:extLst>
              <a:ext uri="{FF2B5EF4-FFF2-40B4-BE49-F238E27FC236}">
                <a16:creationId xmlns:a16="http://schemas.microsoft.com/office/drawing/2014/main" id="{A903ECCC-E424-ED33-2A8B-B73DAB8B751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8:notes">
            <a:extLst>
              <a:ext uri="{FF2B5EF4-FFF2-40B4-BE49-F238E27FC236}">
                <a16:creationId xmlns:a16="http://schemas.microsoft.com/office/drawing/2014/main" id="{9F380E40-5CD1-347B-F5A8-4F1EDAC041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extLst>
      <p:ext uri="{BB962C8B-B14F-4D97-AF65-F5344CB8AC3E}">
        <p14:creationId xmlns:p14="http://schemas.microsoft.com/office/powerpoint/2010/main" val="150997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11</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616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a:extLst>
            <a:ext uri="{FF2B5EF4-FFF2-40B4-BE49-F238E27FC236}">
              <a16:creationId xmlns:a16="http://schemas.microsoft.com/office/drawing/2014/main" id="{9EA52017-6606-765F-6555-E1B7865A4614}"/>
            </a:ext>
          </a:extLst>
        </p:cNvPr>
        <p:cNvGrpSpPr/>
        <p:nvPr/>
      </p:nvGrpSpPr>
      <p:grpSpPr>
        <a:xfrm>
          <a:off x="0" y="0"/>
          <a:ext cx="0" cy="0"/>
          <a:chOff x="0" y="0"/>
          <a:chExt cx="0" cy="0"/>
        </a:xfrm>
      </p:grpSpPr>
      <p:sp>
        <p:nvSpPr>
          <p:cNvPr id="407" name="Google Shape;407;p8:notes">
            <a:extLst>
              <a:ext uri="{FF2B5EF4-FFF2-40B4-BE49-F238E27FC236}">
                <a16:creationId xmlns:a16="http://schemas.microsoft.com/office/drawing/2014/main" id="{7B46A651-9A3A-80AF-6389-322543B1E45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8:notes">
            <a:extLst>
              <a:ext uri="{FF2B5EF4-FFF2-40B4-BE49-F238E27FC236}">
                <a16:creationId xmlns:a16="http://schemas.microsoft.com/office/drawing/2014/main" id="{5B093FFA-02D5-57E8-F620-98B6C3D95D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extLst>
      <p:ext uri="{BB962C8B-B14F-4D97-AF65-F5344CB8AC3E}">
        <p14:creationId xmlns:p14="http://schemas.microsoft.com/office/powerpoint/2010/main" val="2829294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ull image 2">
  <p:cSld name="full image 2">
    <p:spTree>
      <p:nvGrpSpPr>
        <p:cNvPr id="1" name="Shape 116"/>
        <p:cNvGrpSpPr/>
        <p:nvPr/>
      </p:nvGrpSpPr>
      <p:grpSpPr>
        <a:xfrm>
          <a:off x="0" y="0"/>
          <a:ext cx="0" cy="0"/>
          <a:chOff x="0" y="0"/>
          <a:chExt cx="0" cy="0"/>
        </a:xfrm>
      </p:grpSpPr>
      <p:sp>
        <p:nvSpPr>
          <p:cNvPr id="117" name="Google Shape;117;p17"/>
          <p:cNvSpPr/>
          <p:nvPr/>
        </p:nvSpPr>
        <p:spPr>
          <a:xfrm>
            <a:off x="0" y="-1"/>
            <a:ext cx="6096000" cy="6857579"/>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8" name="Google Shape;118;p17"/>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0" name="Google Shape;120;p1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22" name="Google Shape;122;p17"/>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ew topic image">
  <p:cSld name="new topic image">
    <p:bg>
      <p:bgPr>
        <a:solidFill>
          <a:schemeClr val="lt1"/>
        </a:solidFill>
        <a:effectLst/>
      </p:bgPr>
    </p:bg>
    <p:spTree>
      <p:nvGrpSpPr>
        <p:cNvPr id="1" name="Shape 162"/>
        <p:cNvGrpSpPr/>
        <p:nvPr/>
      </p:nvGrpSpPr>
      <p:grpSpPr>
        <a:xfrm>
          <a:off x="0" y="0"/>
          <a:ext cx="0" cy="0"/>
          <a:chOff x="0" y="0"/>
          <a:chExt cx="0" cy="0"/>
        </a:xfrm>
      </p:grpSpPr>
      <p:sp>
        <p:nvSpPr>
          <p:cNvPr id="163" name="Google Shape;163;p22"/>
          <p:cNvSpPr txBox="1">
            <a:spLocks noGrp="1"/>
          </p:cNvSpPr>
          <p:nvPr>
            <p:ph type="ctrTitle"/>
          </p:nvPr>
        </p:nvSpPr>
        <p:spPr>
          <a:xfrm>
            <a:off x="895574" y="2235200"/>
            <a:ext cx="4698401"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600"/>
              <a:buFont typeface="Verdana"/>
              <a:buNone/>
              <a:defRPr sz="36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2"/>
          <p:cNvSpPr txBox="1">
            <a:spLocks noGrp="1"/>
          </p:cNvSpPr>
          <p:nvPr>
            <p:ph type="subTitle" idx="1"/>
          </p:nvPr>
        </p:nvSpPr>
        <p:spPr>
          <a:xfrm>
            <a:off x="1039009" y="5518673"/>
            <a:ext cx="4405827" cy="892885"/>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1400"/>
              <a:buNone/>
              <a:defRPr sz="1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22"/>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66" name="Google Shape;166;p22"/>
          <p:cNvSpPr>
            <a:spLocks noGrp="1"/>
          </p:cNvSpPr>
          <p:nvPr>
            <p:ph type="pic" idx="2"/>
          </p:nvPr>
        </p:nvSpPr>
        <p:spPr>
          <a:xfrm>
            <a:off x="6096001" y="0"/>
            <a:ext cx="6096001" cy="6858000"/>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77"/>
        <p:cNvGrpSpPr/>
        <p:nvPr/>
      </p:nvGrpSpPr>
      <p:grpSpPr>
        <a:xfrm>
          <a:off x="0" y="0"/>
          <a:ext cx="0" cy="0"/>
          <a:chOff x="0" y="0"/>
          <a:chExt cx="0" cy="0"/>
        </a:xfrm>
      </p:grpSpPr>
      <p:sp>
        <p:nvSpPr>
          <p:cNvPr id="178" name="Google Shape;178;p2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79" name="Google Shape;179;p2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1" name="Google Shape;181;p24"/>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2" name="Google Shape;182;p24"/>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3">
  <p:cSld name="text 3">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616774" y="681038"/>
            <a:ext cx="5938219" cy="755482"/>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5"/>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6" name="Google Shape;186;p25"/>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8" name="Google Shape;188;p25"/>
          <p:cNvSpPr txBox="1">
            <a:spLocks noGrp="1"/>
          </p:cNvSpPr>
          <p:nvPr>
            <p:ph type="body" idx="1"/>
          </p:nvPr>
        </p:nvSpPr>
        <p:spPr>
          <a:xfrm>
            <a:off x="616775" y="1845946"/>
            <a:ext cx="10929767" cy="4199852"/>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9"/>
        <p:cNvGrpSpPr/>
        <p:nvPr/>
      </p:nvGrpSpPr>
      <p:grpSpPr>
        <a:xfrm>
          <a:off x="0" y="0"/>
          <a:ext cx="0" cy="0"/>
          <a:chOff x="0" y="0"/>
          <a:chExt cx="0" cy="0"/>
        </a:xfrm>
      </p:grpSpPr>
      <p:sp>
        <p:nvSpPr>
          <p:cNvPr id="190" name="Google Shape;190;p26"/>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91" name="Google Shape;191;p26"/>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fld id="{00000000-1234-1234-1234-123412341234}" type="slidenum">
              <a:rPr lang="lv-LV" smtClean="0"/>
              <a:pPr/>
              <a:t>‹#›</a:t>
            </a:fld>
            <a:endParaRPr lang="lv-L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andom 1">
  <p:cSld name="random 1">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andom 2">
  <p:cSld name="random 2">
    <p:bg>
      <p:bgPr>
        <a:solidFill>
          <a:srgbClr val="CBC7D8"/>
        </a:solidFill>
        <a:effectLst/>
      </p:bgPr>
    </p:bg>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8"/>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28"/>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2">
  <p:cSld name="blank 2">
    <p:bg>
      <p:bgPr>
        <a:solidFill>
          <a:srgbClr val="CBC7D8"/>
        </a:solidFill>
        <a:effectLst/>
      </p:bgPr>
    </p:bg>
    <p:spTree>
      <p:nvGrpSpPr>
        <p:cNvPr id="1" name="Shape 2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5"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2" type="title">
  <p:cSld name="TITLE">
    <p:bg>
      <p:bgPr>
        <a:solidFill>
          <a:schemeClr val="lt1"/>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895575" y="2235200"/>
            <a:ext cx="8470751"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5400"/>
              <a:buFont typeface="Verdana"/>
              <a:buNone/>
              <a:defRPr sz="5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039009" y="5518673"/>
            <a:ext cx="7296539" cy="892885"/>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1800"/>
              <a:buNone/>
              <a:defRPr sz="18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image 5">
  <p:cSld name="text image 5">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1" y="1658472"/>
            <a:ext cx="3708400" cy="51991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3" name="Google Shape;33;p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35" name="Google Shape;35;p5"/>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45"/>
        <p:cNvGrpSpPr/>
        <p:nvPr/>
      </p:nvGrpSpPr>
      <p:grpSpPr>
        <a:xfrm>
          <a:off x="0" y="0"/>
          <a:ext cx="0" cy="0"/>
          <a:chOff x="0" y="0"/>
          <a:chExt cx="0" cy="0"/>
        </a:xfrm>
      </p:grpSpPr>
      <p:sp>
        <p:nvSpPr>
          <p:cNvPr id="46" name="Google Shape;46;p7"/>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7" name="Google Shape;47;p7"/>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641056" y="645459"/>
            <a:ext cx="5005891" cy="553150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0" name="Google Shape;50;p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graphics">
  <p:cSld name="text graphics">
    <p:spTree>
      <p:nvGrpSpPr>
        <p:cNvPr id="1" name="Shape 65"/>
        <p:cNvGrpSpPr/>
        <p:nvPr/>
      </p:nvGrpSpPr>
      <p:grpSpPr>
        <a:xfrm>
          <a:off x="0" y="0"/>
          <a:ext cx="0" cy="0"/>
          <a:chOff x="0" y="0"/>
          <a:chExt cx="0" cy="0"/>
        </a:xfrm>
      </p:grpSpPr>
      <p:sp>
        <p:nvSpPr>
          <p:cNvPr id="66" name="Google Shape;66;p10"/>
          <p:cNvSpPr txBox="1">
            <a:spLocks noGrp="1"/>
          </p:cNvSpPr>
          <p:nvPr>
            <p:ph type="body" idx="1"/>
          </p:nvPr>
        </p:nvSpPr>
        <p:spPr>
          <a:xfrm>
            <a:off x="1008071" y="839096"/>
            <a:ext cx="3338019" cy="535565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200"/>
              <a:buNone/>
              <a:defRPr sz="1200">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8" name="Google Shape;68;p10"/>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graphics 2">
  <p:cSld name="text graphics 2">
    <p:spTree>
      <p:nvGrpSpPr>
        <p:cNvPr id="1" name="Shape 70"/>
        <p:cNvGrpSpPr/>
        <p:nvPr/>
      </p:nvGrpSpPr>
      <p:grpSpPr>
        <a:xfrm>
          <a:off x="0" y="0"/>
          <a:ext cx="0" cy="0"/>
          <a:chOff x="0" y="0"/>
          <a:chExt cx="0" cy="0"/>
        </a:xfrm>
      </p:grpSpPr>
      <p:sp>
        <p:nvSpPr>
          <p:cNvPr id="71" name="Google Shape;71;p11"/>
          <p:cNvSpPr/>
          <p:nvPr/>
        </p:nvSpPr>
        <p:spPr>
          <a:xfrm>
            <a:off x="0" y="3429000"/>
            <a:ext cx="12192000" cy="3429000"/>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2" name="Google Shape;72;p11"/>
          <p:cNvSpPr txBox="1">
            <a:spLocks noGrp="1"/>
          </p:cNvSpPr>
          <p:nvPr>
            <p:ph type="body" idx="1"/>
          </p:nvPr>
        </p:nvSpPr>
        <p:spPr>
          <a:xfrm>
            <a:off x="1008071" y="514721"/>
            <a:ext cx="6880871" cy="215317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4" name="Google Shape;74;p1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2" userDrawn="1">
          <p15:clr>
            <a:srgbClr val="FBAE40"/>
          </p15:clr>
        </p15:guide>
        <p15:guide id="4" pos="731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image">
  <p:cSld name="text image">
    <p:spTree>
      <p:nvGrpSpPr>
        <p:cNvPr id="1" name="Shape 76"/>
        <p:cNvGrpSpPr/>
        <p:nvPr/>
      </p:nvGrpSpPr>
      <p:grpSpPr>
        <a:xfrm>
          <a:off x="0" y="0"/>
          <a:ext cx="0" cy="0"/>
          <a:chOff x="0" y="0"/>
          <a:chExt cx="0" cy="0"/>
        </a:xfrm>
      </p:grpSpPr>
      <p:sp>
        <p:nvSpPr>
          <p:cNvPr id="77" name="Google Shape;77;p12"/>
          <p:cNvSpPr/>
          <p:nvPr/>
        </p:nvSpPr>
        <p:spPr>
          <a:xfrm>
            <a:off x="0" y="422"/>
            <a:ext cx="12192000" cy="3428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8" name="Google Shape;78;p12"/>
          <p:cNvSpPr txBox="1">
            <a:spLocks noGrp="1"/>
          </p:cNvSpPr>
          <p:nvPr>
            <p:ph type="title"/>
          </p:nvPr>
        </p:nvSpPr>
        <p:spPr>
          <a:xfrm>
            <a:off x="1008072" y="744071"/>
            <a:ext cx="3581859" cy="2008093"/>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1008071" y="3823026"/>
            <a:ext cx="4224168" cy="21029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1" name="Google Shape;81;p12"/>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83" name="Google Shape;83;p12"/>
          <p:cNvSpPr>
            <a:spLocks noGrp="1"/>
          </p:cNvSpPr>
          <p:nvPr>
            <p:ph type="pic" idx="2"/>
          </p:nvPr>
        </p:nvSpPr>
        <p:spPr>
          <a:xfrm>
            <a:off x="5849012" y="744072"/>
            <a:ext cx="5362848"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3">
  <p:cSld name="full image 3">
    <p:spTree>
      <p:nvGrpSpPr>
        <p:cNvPr id="1" name="Shape 92"/>
        <p:cNvGrpSpPr/>
        <p:nvPr/>
      </p:nvGrpSpPr>
      <p:grpSpPr>
        <a:xfrm>
          <a:off x="0" y="0"/>
          <a:ext cx="0" cy="0"/>
          <a:chOff x="0" y="0"/>
          <a:chExt cx="0" cy="0"/>
        </a:xfrm>
      </p:grpSpPr>
      <p:sp>
        <p:nvSpPr>
          <p:cNvPr id="93" name="Google Shape;93;p14"/>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4" name="Google Shape;94;p14"/>
          <p:cNvSpPr>
            <a:spLocks noGrp="1"/>
          </p:cNvSpPr>
          <p:nvPr>
            <p:ph type="pic" idx="2"/>
          </p:nvPr>
        </p:nvSpPr>
        <p:spPr>
          <a:xfrm>
            <a:off x="1008071" y="744072"/>
            <a:ext cx="10203789"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Google Shape;95;p14"/>
          <p:cNvSpPr txBox="1">
            <a:spLocks noGrp="1"/>
          </p:cNvSpPr>
          <p:nvPr>
            <p:ph type="title"/>
          </p:nvPr>
        </p:nvSpPr>
        <p:spPr>
          <a:xfrm>
            <a:off x="8200085" y="4231341"/>
            <a:ext cx="2545611" cy="1246053"/>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1600"/>
              <a:buFont typeface="Verdana"/>
              <a:buNone/>
              <a:defRPr sz="1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7" name="Google Shape;97;p1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6" r:id="rId6"/>
    <p:sldLayoutId id="2147483657" r:id="rId7"/>
    <p:sldLayoutId id="2147483658" r:id="rId8"/>
    <p:sldLayoutId id="2147483660" r:id="rId9"/>
    <p:sldLayoutId id="2147483663" r:id="rId10"/>
    <p:sldLayoutId id="2147483668" r:id="rId11"/>
    <p:sldLayoutId id="2147483670" r:id="rId12"/>
    <p:sldLayoutId id="2147483671" r:id="rId13"/>
    <p:sldLayoutId id="2147483672" r:id="rId14"/>
    <p:sldLayoutId id="2147483673" r:id="rId15"/>
    <p:sldLayoutId id="2147483674" r:id="rId16"/>
    <p:sldLayoutId id="214748367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viaa.gov.lv/lv/valsts-parbaudes-darbu-programmas" TargetMode="External"/><Relationship Id="rId1" Type="http://schemas.openxmlformats.org/officeDocument/2006/relationships/slideLayout" Target="../slideLayouts/slideLayout2.xml"/><Relationship Id="rId4" Type="http://schemas.openxmlformats.org/officeDocument/2006/relationships/hyperlink" Target="https://www.viaa.gov.lv/lv/media/48959/download?attachmen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tbalsts.refined.site/space/VPS/192741377/Tie%C5%A1saistes+p%C4%81rbaud%C4%ABjuma+uzs%C4%81k%C5%A1an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likumi.lv/ta/id/335964-grozijumi-ministru-kabineta-2019-gada-3-septembra-noteikumos-nr-416-noteikumi-par-valsts-visparejas-videjas-izglitibas-standart..." TargetMode="External"/><Relationship Id="rId1" Type="http://schemas.openxmlformats.org/officeDocument/2006/relationships/slideLayout" Target="../slideLayouts/slideLayout12.xml"/><Relationship Id="rId5" Type="http://schemas.openxmlformats.org/officeDocument/2006/relationships/customXml" Target="../ink/ink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iaa.gov.lv/lv/jaunums/publiceti-metodiskie-materiali-gatavojoties-valsts-parbaudes-darbiem" TargetMode="Externa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viaa.gov.lv/lv/media/48017/download?attachment" TargetMode="External"/><Relationship Id="rId2" Type="http://schemas.openxmlformats.org/officeDocument/2006/relationships/hyperlink" Target="https://www.viaa.gov.lv/lv/jaunums/publicets-matematikas-augstaka-limena-centralizeta-eksamena-paraugs" TargetMode="Externa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www.viaa.gov.lv/lv/media/47927/download?attachment"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likumi.lv/ta/id/338249-noteikumi-par-svesvalodas-centralizeta-eksamena-visparejas-videjas-izglitibas-programma-aizstasanu-ar-starptautiskas-testesanas-institucijas-parbaudijumu-svesvaloda"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s://www.viaa.gov.lv/lv/jaunums/notiek-tiessaistes-seminari-par-valsts-parbaudes-darbiem-20252026-macibu-gada"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atbalsts.refined.site/space/VPS/192741377/Tie%C5%A1saistes+p%C4%81rbaud%C4%ABjuma+uzs%C4%81k%C5%A1ana" TargetMode="External"/><Relationship Id="rId2" Type="http://schemas.openxmlformats.org/officeDocument/2006/relationships/hyperlink" Target="https://skolo.lv/course/coursecatalog.php?courseid=204866"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likumi.lv/ta/id/364338-grozijumi-ministru-kabineta-2022-gada-5-julija-noteikumos-nr-398-noteikumi-par-centralizeto-eksamenu-saturu-un-norises-kartibu-" TargetMode="External"/><Relationship Id="rId2" Type="http://schemas.openxmlformats.org/officeDocument/2006/relationships/image" Target="../media/image10.sv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registri.visc.gov.lv/specizglitiba/dokumenti/metmat/metiet_atb_pas_nodr.pdf" TargetMode="External"/><Relationship Id="rId2" Type="http://schemas.openxmlformats.org/officeDocument/2006/relationships/image" Target="../media/image10.sv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hyperlink" Target="https://registri.visc.gov.lv/specizglitiba/dokumenti/metmat/metiet_atb_pas_nodr.pdf" TargetMode="External"/><Relationship Id="rId2" Type="http://schemas.openxmlformats.org/officeDocument/2006/relationships/image" Target="../media/image10.sv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customXml" Target="../ink/ink9.xml"/><Relationship Id="rId3" Type="http://schemas.openxmlformats.org/officeDocument/2006/relationships/hyperlink" Target="https://diskalkulija.lv/wp-content/uploads/2022/05/Informativais_materials-DISKALKULIJA.pdf" TargetMode="External"/><Relationship Id="rId7" Type="http://schemas.openxmlformats.org/officeDocument/2006/relationships/hyperlink" Target="https://www.gt97.lv/_files/ugd/2a130e_b96ee0d078804c26a9932093fb3b9277.pdf" TargetMode="External"/><Relationship Id="rId12" Type="http://schemas.openxmlformats.org/officeDocument/2006/relationships/customXml" Target="../ink/ink5.xml"/><Relationship Id="rId17" Type="http://schemas.openxmlformats.org/officeDocument/2006/relationships/customXml" Target="../ink/ink8.xml"/><Relationship Id="rId2" Type="http://schemas.openxmlformats.org/officeDocument/2006/relationships/image" Target="../media/image10.svg"/><Relationship Id="rId16" Type="http://schemas.openxmlformats.org/officeDocument/2006/relationships/customXml" Target="../ink/ink7.xml"/><Relationship Id="rId1" Type="http://schemas.openxmlformats.org/officeDocument/2006/relationships/slideLayout" Target="../slideLayouts/slideLayout12.xml"/><Relationship Id="rId6" Type="http://schemas.openxmlformats.org/officeDocument/2006/relationships/hyperlink" Target="https://izglitiba.daugavpils.lv/wp-content/uploads/2019/08/190814_DPIP_Metodiskais_mater_Atgadnes_matematika_7_9_klases_2019.pdf" TargetMode="External"/><Relationship Id="rId11" Type="http://schemas.openxmlformats.org/officeDocument/2006/relationships/image" Target="../media/image15.png"/><Relationship Id="rId5" Type="http://schemas.openxmlformats.org/officeDocument/2006/relationships/hyperlink" Target="https://www.rtv.lv/lv/atbalsta-personals/macibu_atgadnes_matematika/" TargetMode="External"/><Relationship Id="rId15" Type="http://schemas.openxmlformats.org/officeDocument/2006/relationships/image" Target="../media/image17.png"/><Relationship Id="rId10" Type="http://schemas.openxmlformats.org/officeDocument/2006/relationships/customXml" Target="../ink/ink4.xml"/><Relationship Id="rId19" Type="http://schemas.openxmlformats.org/officeDocument/2006/relationships/image" Target="../media/image18.png"/><Relationship Id="rId4" Type="http://schemas.openxmlformats.org/officeDocument/2006/relationships/hyperlink" Target="https://diskalkulija.lv/2022/03/15/atgadnes-matematikai/" TargetMode="External"/><Relationship Id="rId9" Type="http://schemas.openxmlformats.org/officeDocument/2006/relationships/image" Target="../media/image14.png"/><Relationship Id="rId14" Type="http://schemas.openxmlformats.org/officeDocument/2006/relationships/customXml" Target="../ink/ink6.xml"/></Relationships>
</file>

<file path=ppt/slides/_rels/slide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sv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viaa.gov.lv/lv/jaunums/valsts-parbaudes-darbu-kartotajiem-pieejams-daudzveidigs-atbalsts"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hyperlink" Target="https://www.viaa.gov.lv/lv/norises-darbibu-laiki" TargetMode="External"/><Relationship Id="rId13" Type="http://schemas.openxmlformats.org/officeDocument/2006/relationships/hyperlink" Target="https://www.viaa.gov.lv/lv/jaunums/notiek-tiessaistes-seminari-par-valsts-parbaudes-darbiem-20252026-macibu-gada" TargetMode="External"/><Relationship Id="rId3" Type="http://schemas.openxmlformats.org/officeDocument/2006/relationships/hyperlink" Target="https://www.viaa.gov.lv/lv/valsts-parbaudes-darbi-20252026-macibu-gada" TargetMode="External"/><Relationship Id="rId7" Type="http://schemas.openxmlformats.org/officeDocument/2006/relationships/hyperlink" Target="https://www.viaa.gov.lv/lv/ieteikumi-valsts-parbaudes-darbu-kartotajiem" TargetMode="External"/><Relationship Id="rId12" Type="http://schemas.openxmlformats.org/officeDocument/2006/relationships/hyperlink" Target="https://skolo.lv/course/view.php?id=950869" TargetMode="External"/><Relationship Id="rId2" Type="http://schemas.openxmlformats.org/officeDocument/2006/relationships/hyperlink" Target="https://www.viaa.gov.lv/lv/media/49112/download?attachment" TargetMode="External"/><Relationship Id="rId1" Type="http://schemas.openxmlformats.org/officeDocument/2006/relationships/slideLayout" Target="../slideLayouts/slideLayout12.xml"/><Relationship Id="rId6" Type="http://schemas.openxmlformats.org/officeDocument/2006/relationships/hyperlink" Target="https://www.viaa.gov.lv/lv/valsts-parbaudes-darbu-uzdevumi" TargetMode="External"/><Relationship Id="rId11" Type="http://schemas.openxmlformats.org/officeDocument/2006/relationships/hyperlink" Target="https://www.viaa.gov.lv/lv/jaunums/noticis-tiessaistes-seminars-par-20252026-macibu-gada-valsts-parbaudes-darbiem" TargetMode="External"/><Relationship Id="rId5" Type="http://schemas.openxmlformats.org/officeDocument/2006/relationships/hyperlink" Target="https://www.viaa.gov.lv/lv/metodiskie-materiali-visparejas-izglitibas-valsts-parbaudes-darbos" TargetMode="External"/><Relationship Id="rId10" Type="http://schemas.openxmlformats.org/officeDocument/2006/relationships/hyperlink" Target="https://www.viaa.gov.lv/lv/jaunums/publicets-matematikas-augstaka-limena-centralizeta-eksamena-paraugs" TargetMode="External"/><Relationship Id="rId4" Type="http://schemas.openxmlformats.org/officeDocument/2006/relationships/hyperlink" Target="https://www.viaa.gov.lv/lv/valsts-parbaudes-darbu-programmas#20252026-macibu-gads" TargetMode="External"/><Relationship Id="rId9" Type="http://schemas.openxmlformats.org/officeDocument/2006/relationships/hyperlink" Target="https://www.viaa.gov.lv/lv/biezak-uzdotie-jautajumi-par-valsts-parbaudes-darbiem" TargetMode="External"/><Relationship Id="rId14" Type="http://schemas.openxmlformats.org/officeDocument/2006/relationships/hyperlink" Target="https://www.youtube.com/playlist?list=PLymB9KFvY5xDwYcgTu6s14mW6KMmS46Kn"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atbalsts@viaa.gov.lv"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mailto:Kaspars.Spule@viaa.gov.lv"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likumi.lv/ta/id/364262-noteikumi-par-valsts-parbaudes-darbu-norises-laiku-20252026macibu-gada"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viaa.gov.lv/lv/media/47978/download?attachment" TargetMode="External"/><Relationship Id="rId2" Type="http://schemas.openxmlformats.org/officeDocument/2006/relationships/hyperlink" Target="https://likumi.lv/ta/id/352280-valsts-parbaudijumu-norises-kartiba" TargetMode="External"/><Relationship Id="rId1" Type="http://schemas.openxmlformats.org/officeDocument/2006/relationships/slideLayout" Target="../slideLayouts/slideLayout2.xml"/><Relationship Id="rId4" Type="http://schemas.openxmlformats.org/officeDocument/2006/relationships/hyperlink" Target="https://www.viaa.gov.lv/lv/media/48962/download?attachmen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p30"/>
          <p:cNvSpPr txBox="1">
            <a:spLocks noGrp="1"/>
          </p:cNvSpPr>
          <p:nvPr>
            <p:ph type="ctrTitle"/>
          </p:nvPr>
        </p:nvSpPr>
        <p:spPr>
          <a:xfrm>
            <a:off x="1202554" y="2880220"/>
            <a:ext cx="8939086" cy="2387600"/>
          </a:xfrm>
          <a:noFill/>
          <a:ln>
            <a:noFill/>
          </a:ln>
        </p:spPr>
        <p:txBody>
          <a:bodyPr spcFirstLastPara="1" wrap="square" lIns="0" tIns="0" rIns="0" bIns="0" anchor="t" anchorCtr="0">
            <a:noAutofit/>
          </a:bodyPr>
          <a:lstStyle/>
          <a:p>
            <a:r>
              <a:rPr lang="lv-LV">
                <a:solidFill>
                  <a:schemeClr val="bg1"/>
                </a:solidFill>
              </a:rPr>
              <a:t>Valsts pārbaudes darbi </a:t>
            </a:r>
            <a:br>
              <a:rPr lang="lv-LV"/>
            </a:br>
            <a:r>
              <a:rPr lang="lv-LV">
                <a:solidFill>
                  <a:schemeClr val="bg1"/>
                </a:solidFill>
              </a:rPr>
              <a:t>9. klasē un vidusskolā </a:t>
            </a:r>
            <a:br>
              <a:rPr lang="lv-LV"/>
            </a:br>
            <a:r>
              <a:rPr lang="lv-LV">
                <a:solidFill>
                  <a:schemeClr val="bg1"/>
                </a:solidFill>
              </a:rPr>
              <a:t>2025./2026. mācību gadā</a:t>
            </a:r>
            <a:endParaRPr lang="lv-LV" b="0">
              <a:solidFill>
                <a:schemeClr val="bg1"/>
              </a:solidFill>
            </a:endParaRPr>
          </a:p>
        </p:txBody>
      </p:sp>
      <p:pic>
        <p:nvPicPr>
          <p:cNvPr id="4" name="Picture 3"/>
          <p:cNvPicPr>
            <a:picLocks noGrp="1" noRot="1" noChangeAspect="1" noMove="1" noResize="1" noEditPoints="1" noAdjustHandles="1" noChangeArrowheads="1" noChangeShapeType="1" noCrop="1"/>
          </p:cNvPicPr>
          <p:nvPr/>
        </p:nvPicPr>
        <p:blipFill>
          <a:blip r:embed="rId3"/>
          <a:srcRect t="13488"/>
          <a:stretch/>
        </p:blipFill>
        <p:spPr>
          <a:xfrm>
            <a:off x="836343" y="0"/>
            <a:ext cx="2211072" cy="1912844"/>
          </a:xfrm>
          <a:prstGeom prst="rect">
            <a:avLst/>
          </a:prstGeom>
        </p:spPr>
      </p:pic>
      <p:sp>
        <p:nvSpPr>
          <p:cNvPr id="3" name="Subtitle 2">
            <a:extLst>
              <a:ext uri="{FF2B5EF4-FFF2-40B4-BE49-F238E27FC236}">
                <a16:creationId xmlns:a16="http://schemas.microsoft.com/office/drawing/2014/main" id="{9920286C-BEE3-B7B6-146D-07E8A0606D94}"/>
              </a:ext>
            </a:extLst>
          </p:cNvPr>
          <p:cNvSpPr>
            <a:spLocks noGrp="1"/>
          </p:cNvSpPr>
          <p:nvPr>
            <p:ph type="subTitle" idx="1"/>
          </p:nvPr>
        </p:nvSpPr>
        <p:spPr>
          <a:xfrm>
            <a:off x="1202554" y="5410343"/>
            <a:ext cx="6879772" cy="478558"/>
          </a:xfrm>
        </p:spPr>
        <p:txBody>
          <a:bodyPr/>
          <a:lstStyle/>
          <a:p>
            <a:r>
              <a:rPr lang="en-US"/>
              <a:t>27.03.2026.</a:t>
            </a:r>
          </a:p>
        </p:txBody>
      </p:sp>
      <p:sp>
        <p:nvSpPr>
          <p:cNvPr id="6" name="Text Placeholder 5">
            <a:extLst>
              <a:ext uri="{FF2B5EF4-FFF2-40B4-BE49-F238E27FC236}">
                <a16:creationId xmlns:a16="http://schemas.microsoft.com/office/drawing/2014/main" id="{E5E57D50-23BF-2564-6F96-F09691086E89}"/>
              </a:ext>
            </a:extLst>
          </p:cNvPr>
          <p:cNvSpPr>
            <a:spLocks noGrp="1"/>
          </p:cNvSpPr>
          <p:nvPr>
            <p:ph type="body" idx="2"/>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50371-8772-3FCA-51B8-684678DAE24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F133A8-2651-4131-1220-06CC060BFCFC}"/>
              </a:ext>
            </a:extLst>
          </p:cNvPr>
          <p:cNvSpPr>
            <a:spLocks noGrp="1"/>
          </p:cNvSpPr>
          <p:nvPr>
            <p:ph type="body" idx="1"/>
          </p:nvPr>
        </p:nvSpPr>
        <p:spPr>
          <a:xfrm>
            <a:off x="631116" y="1709921"/>
            <a:ext cx="10940205" cy="2423227"/>
          </a:xfrm>
        </p:spPr>
        <p:txBody>
          <a:bodyPr/>
          <a:lstStyle/>
          <a:p>
            <a:pPr marL="514350" indent="-285750">
              <a:buChar char="•"/>
            </a:pPr>
            <a:r>
              <a:rPr lang="en-US" sz="2000">
                <a:cs typeface="Arial"/>
                <a:sym typeface="Arial"/>
              </a:rPr>
              <a:t>2025./2026. </a:t>
            </a:r>
            <a:r>
              <a:rPr lang="en-US" sz="2000" err="1">
                <a:cs typeface="Arial"/>
                <a:sym typeface="Arial"/>
              </a:rPr>
              <a:t>m.g.</a:t>
            </a:r>
            <a:r>
              <a:rPr lang="en-US" sz="2000">
                <a:cs typeface="Arial"/>
                <a:sym typeface="Arial"/>
              </a:rPr>
              <a:t> nav </a:t>
            </a:r>
            <a:r>
              <a:rPr lang="en-US" sz="2000" err="1">
                <a:cs typeface="Arial"/>
                <a:sym typeface="Arial"/>
              </a:rPr>
              <a:t>valsts</a:t>
            </a:r>
            <a:r>
              <a:rPr lang="en-US" sz="2000">
                <a:cs typeface="Arial"/>
                <a:sym typeface="Arial"/>
              </a:rPr>
              <a:t> </a:t>
            </a:r>
            <a:r>
              <a:rPr lang="en-US" sz="2000" err="1">
                <a:cs typeface="Arial"/>
                <a:sym typeface="Arial"/>
              </a:rPr>
              <a:t>pārbaudes</a:t>
            </a:r>
            <a:r>
              <a:rPr lang="en-US" sz="2000">
                <a:cs typeface="Arial"/>
                <a:sym typeface="Arial"/>
              </a:rPr>
              <a:t> </a:t>
            </a:r>
            <a:r>
              <a:rPr lang="en-US" sz="2000" err="1">
                <a:cs typeface="Arial"/>
                <a:sym typeface="Arial"/>
              </a:rPr>
              <a:t>darba</a:t>
            </a:r>
            <a:r>
              <a:rPr lang="en-US" sz="2000">
                <a:cs typeface="Arial"/>
                <a:sym typeface="Arial"/>
              </a:rPr>
              <a:t> </a:t>
            </a:r>
            <a:r>
              <a:rPr lang="en-US" sz="2000" err="1">
                <a:cs typeface="Arial"/>
                <a:sym typeface="Arial"/>
              </a:rPr>
              <a:t>statusa</a:t>
            </a:r>
            <a:endParaRPr lang="en-US" sz="2000">
              <a:cs typeface="Arial"/>
            </a:endParaRPr>
          </a:p>
          <a:p>
            <a:pPr marL="514350" indent="-285750">
              <a:buChar char="•"/>
            </a:pPr>
            <a:r>
              <a:rPr lang="en-US" sz="2000">
                <a:cs typeface="Arial"/>
                <a:sym typeface="Arial"/>
              </a:rPr>
              <a:t>No 2026./2027. </a:t>
            </a:r>
            <a:r>
              <a:rPr lang="en-US" sz="2000" err="1">
                <a:cs typeface="Arial"/>
                <a:sym typeface="Arial"/>
              </a:rPr>
              <a:t>m.g.</a:t>
            </a:r>
            <a:r>
              <a:rPr lang="en-US" sz="2000">
                <a:cs typeface="Arial"/>
                <a:sym typeface="Arial"/>
              </a:rPr>
              <a:t> – </a:t>
            </a:r>
            <a:r>
              <a:rPr lang="en-US" sz="2000" err="1">
                <a:cs typeface="Arial"/>
                <a:sym typeface="Arial"/>
              </a:rPr>
              <a:t>obligāts</a:t>
            </a:r>
            <a:r>
              <a:rPr lang="en-US" sz="2000">
                <a:cs typeface="Arial"/>
                <a:sym typeface="Arial"/>
              </a:rPr>
              <a:t> </a:t>
            </a:r>
            <a:r>
              <a:rPr lang="en-US" sz="2000" err="1">
                <a:cs typeface="Arial"/>
                <a:sym typeface="Arial"/>
              </a:rPr>
              <a:t>valsts</a:t>
            </a:r>
            <a:r>
              <a:rPr lang="en-US" sz="2000">
                <a:cs typeface="Arial"/>
                <a:sym typeface="Arial"/>
              </a:rPr>
              <a:t> </a:t>
            </a:r>
            <a:r>
              <a:rPr lang="en-US" sz="2000" err="1">
                <a:cs typeface="Arial"/>
                <a:sym typeface="Arial"/>
              </a:rPr>
              <a:t>pārbaudes</a:t>
            </a:r>
            <a:r>
              <a:rPr lang="en-US" sz="2000">
                <a:cs typeface="Arial"/>
                <a:sym typeface="Arial"/>
              </a:rPr>
              <a:t> </a:t>
            </a:r>
            <a:r>
              <a:rPr lang="en-US" sz="2000" err="1">
                <a:cs typeface="Arial"/>
                <a:sym typeface="Arial"/>
              </a:rPr>
              <a:t>darbs</a:t>
            </a:r>
            <a:endParaRPr lang="en-US" sz="2000">
              <a:cs typeface="Arial"/>
            </a:endParaRPr>
          </a:p>
          <a:p>
            <a:pPr marL="514350" indent="-285750">
              <a:buChar char="•"/>
            </a:pPr>
            <a:r>
              <a:rPr lang="en-US" sz="2000" err="1">
                <a:cs typeface="Arial"/>
                <a:sym typeface="Arial"/>
              </a:rPr>
              <a:t>Diagnosticējošā</a:t>
            </a:r>
            <a:r>
              <a:rPr lang="en-US" sz="2000">
                <a:cs typeface="Arial"/>
                <a:sym typeface="Arial"/>
              </a:rPr>
              <a:t> </a:t>
            </a:r>
            <a:r>
              <a:rPr lang="en-US" sz="2000" err="1">
                <a:cs typeface="Arial"/>
                <a:sym typeface="Arial"/>
              </a:rPr>
              <a:t>darba</a:t>
            </a:r>
            <a:r>
              <a:rPr lang="en-US" sz="2000">
                <a:cs typeface="Arial"/>
                <a:sym typeface="Arial"/>
              </a:rPr>
              <a:t> </a:t>
            </a:r>
            <a:r>
              <a:rPr lang="en-US" sz="2000" err="1">
                <a:cs typeface="Arial"/>
                <a:sym typeface="Arial"/>
                <a:hlinkClick r:id="rId2"/>
              </a:rPr>
              <a:t>programma</a:t>
            </a:r>
            <a:r>
              <a:rPr lang="en-US" sz="2000">
                <a:cs typeface="Arial"/>
                <a:sym typeface="Arial"/>
              </a:rPr>
              <a:t>: </a:t>
            </a:r>
            <a:endParaRPr lang="en-US" sz="2000">
              <a:cs typeface="Arial"/>
            </a:endParaRPr>
          </a:p>
          <a:p>
            <a:pPr marL="228600" indent="0"/>
            <a:r>
              <a:rPr lang="en-US" sz="2000">
                <a:cs typeface="Arial"/>
                <a:sym typeface="Arial"/>
              </a:rPr>
              <a:t>	1.daļa (30 </a:t>
            </a:r>
            <a:r>
              <a:rPr lang="en-US" sz="2000" err="1">
                <a:cs typeface="Arial"/>
                <a:sym typeface="Arial"/>
              </a:rPr>
              <a:t>atbilžu</a:t>
            </a:r>
            <a:r>
              <a:rPr lang="en-US" sz="2000">
                <a:cs typeface="Arial"/>
                <a:sym typeface="Arial"/>
              </a:rPr>
              <a:t> </a:t>
            </a:r>
            <a:r>
              <a:rPr lang="en-US" sz="2000" err="1">
                <a:cs typeface="Arial"/>
                <a:sym typeface="Arial"/>
              </a:rPr>
              <a:t>izvēles</a:t>
            </a:r>
            <a:r>
              <a:rPr lang="en-US" sz="2000">
                <a:cs typeface="Arial"/>
                <a:sym typeface="Arial"/>
              </a:rPr>
              <a:t> </a:t>
            </a:r>
            <a:r>
              <a:rPr lang="en-US" sz="2000" err="1">
                <a:cs typeface="Arial"/>
                <a:sym typeface="Arial"/>
              </a:rPr>
              <a:t>jautājumi</a:t>
            </a:r>
            <a:r>
              <a:rPr lang="en-US" sz="2000">
                <a:cs typeface="Arial"/>
                <a:sym typeface="Arial"/>
              </a:rPr>
              <a:t>) </a:t>
            </a:r>
            <a:r>
              <a:rPr lang="en-US" sz="2000" err="1">
                <a:cs typeface="Arial"/>
                <a:sym typeface="Arial"/>
              </a:rPr>
              <a:t>notiek</a:t>
            </a:r>
            <a:r>
              <a:rPr lang="en-US" sz="2000">
                <a:cs typeface="Arial"/>
                <a:sym typeface="Arial"/>
              </a:rPr>
              <a:t> </a:t>
            </a:r>
            <a:r>
              <a:rPr lang="en-US" sz="2000" err="1">
                <a:cs typeface="Arial"/>
                <a:sym typeface="Arial"/>
              </a:rPr>
              <a:t>tiešsaistē</a:t>
            </a:r>
            <a:r>
              <a:rPr lang="en-US" sz="2000">
                <a:cs typeface="Arial"/>
                <a:sym typeface="Arial"/>
              </a:rPr>
              <a:t> VPS, </a:t>
            </a:r>
            <a:r>
              <a:rPr lang="en-US" sz="2000" err="1">
                <a:cs typeface="Arial"/>
                <a:sym typeface="Arial"/>
              </a:rPr>
              <a:t>vērtē</a:t>
            </a:r>
            <a:r>
              <a:rPr lang="en-US" sz="2000">
                <a:cs typeface="Arial"/>
                <a:sym typeface="Arial"/>
              </a:rPr>
              <a:t> </a:t>
            </a:r>
            <a:r>
              <a:rPr lang="en-US" sz="2000" err="1">
                <a:cs typeface="Arial"/>
                <a:sym typeface="Arial"/>
              </a:rPr>
              <a:t>automātiski</a:t>
            </a:r>
            <a:r>
              <a:rPr lang="en-US" sz="2000">
                <a:cs typeface="Arial"/>
                <a:sym typeface="Arial"/>
              </a:rPr>
              <a:t>.</a:t>
            </a:r>
            <a:endParaRPr lang="en-US" sz="2000">
              <a:cs typeface="Arial"/>
            </a:endParaRPr>
          </a:p>
          <a:p>
            <a:pPr marL="228600" indent="0"/>
            <a:r>
              <a:rPr lang="en-US" sz="2000">
                <a:cs typeface="Arial"/>
                <a:sym typeface="Arial"/>
              </a:rPr>
              <a:t>	2.daļa </a:t>
            </a:r>
            <a:r>
              <a:rPr lang="en-US" sz="2000" err="1">
                <a:cs typeface="Arial"/>
                <a:sym typeface="Arial"/>
              </a:rPr>
              <a:t>papīra</a:t>
            </a:r>
            <a:r>
              <a:rPr lang="en-US" sz="2000">
                <a:cs typeface="Arial"/>
                <a:sym typeface="Arial"/>
              </a:rPr>
              <a:t> </a:t>
            </a:r>
            <a:r>
              <a:rPr lang="en-US" sz="2000" err="1">
                <a:cs typeface="Arial"/>
                <a:sym typeface="Arial"/>
              </a:rPr>
              <a:t>formātā</a:t>
            </a:r>
            <a:r>
              <a:rPr lang="en-US" sz="2000">
                <a:cs typeface="Arial"/>
                <a:sym typeface="Arial"/>
              </a:rPr>
              <a:t>, </a:t>
            </a:r>
            <a:r>
              <a:rPr lang="en-US" sz="2000" err="1">
                <a:cs typeface="Arial"/>
                <a:sym typeface="Arial"/>
              </a:rPr>
              <a:t>vērtē</a:t>
            </a:r>
            <a:r>
              <a:rPr lang="en-US" sz="2000">
                <a:cs typeface="Arial"/>
                <a:sym typeface="Arial"/>
              </a:rPr>
              <a:t> </a:t>
            </a:r>
            <a:r>
              <a:rPr lang="en-US" sz="2000" err="1">
                <a:cs typeface="Arial"/>
                <a:sym typeface="Arial"/>
              </a:rPr>
              <a:t>izglītības</a:t>
            </a:r>
            <a:r>
              <a:rPr lang="en-US" sz="2000">
                <a:cs typeface="Arial"/>
                <a:sym typeface="Arial"/>
              </a:rPr>
              <a:t> </a:t>
            </a:r>
            <a:r>
              <a:rPr lang="en-US" sz="2000" err="1">
                <a:cs typeface="Arial"/>
                <a:sym typeface="Arial"/>
              </a:rPr>
              <a:t>iestādes</a:t>
            </a:r>
            <a:r>
              <a:rPr lang="en-US" sz="2000">
                <a:cs typeface="Arial"/>
                <a:sym typeface="Arial"/>
              </a:rPr>
              <a:t> </a:t>
            </a:r>
            <a:r>
              <a:rPr lang="en-US" sz="2000" err="1">
                <a:cs typeface="Arial"/>
                <a:sym typeface="Arial"/>
              </a:rPr>
              <a:t>pedagogi</a:t>
            </a:r>
            <a:r>
              <a:rPr lang="en-US" sz="2000">
                <a:cs typeface="Arial"/>
                <a:sym typeface="Arial"/>
              </a:rPr>
              <a:t>, </a:t>
            </a:r>
            <a:r>
              <a:rPr lang="en-US" sz="2000" err="1">
                <a:cs typeface="Arial"/>
                <a:sym typeface="Arial"/>
              </a:rPr>
              <a:t>vērtējumu</a:t>
            </a:r>
            <a:r>
              <a:rPr lang="en-US" sz="2000">
                <a:cs typeface="Arial"/>
                <a:sym typeface="Arial"/>
              </a:rPr>
              <a:t> </a:t>
            </a:r>
            <a:r>
              <a:rPr lang="en-US" sz="2000" err="1">
                <a:cs typeface="Arial"/>
                <a:sym typeface="Arial"/>
              </a:rPr>
              <a:t>ievada</a:t>
            </a:r>
            <a:r>
              <a:rPr lang="en-US" sz="2000">
                <a:cs typeface="Arial"/>
                <a:sym typeface="Arial"/>
              </a:rPr>
              <a:t> </a:t>
            </a:r>
            <a:endParaRPr lang="en-US" sz="2000" b="1">
              <a:cs typeface="Arial"/>
            </a:endParaRPr>
          </a:p>
        </p:txBody>
      </p:sp>
      <p:sp>
        <p:nvSpPr>
          <p:cNvPr id="4" name="Slide Number Placeholder 3">
            <a:extLst>
              <a:ext uri="{FF2B5EF4-FFF2-40B4-BE49-F238E27FC236}">
                <a16:creationId xmlns:a16="http://schemas.microsoft.com/office/drawing/2014/main" id="{A9EB2CD0-2552-78DB-D3C7-C716607416CF}"/>
              </a:ext>
            </a:extLst>
          </p:cNvPr>
          <p:cNvSpPr>
            <a:spLocks noGrp="1"/>
          </p:cNvSpPr>
          <p:nvPr>
            <p:ph type="sldNum" idx="12"/>
          </p:nvPr>
        </p:nvSpPr>
        <p:spPr/>
        <p:txBody>
          <a:bodyPr/>
          <a:lstStyle/>
          <a:p>
            <a:fld id="{00000000-1234-1234-1234-123412341234}" type="slidenum">
              <a:rPr lang="lv-LV" smtClean="0"/>
              <a:pPr/>
              <a:t>10</a:t>
            </a:fld>
            <a:endParaRPr lang="lv-LV"/>
          </a:p>
        </p:txBody>
      </p:sp>
      <p:sp>
        <p:nvSpPr>
          <p:cNvPr id="8" name="Title 1">
            <a:extLst>
              <a:ext uri="{FF2B5EF4-FFF2-40B4-BE49-F238E27FC236}">
                <a16:creationId xmlns:a16="http://schemas.microsoft.com/office/drawing/2014/main" id="{47EA01C2-AD65-B4AE-9F7A-7C7476A742BA}"/>
              </a:ext>
            </a:extLst>
          </p:cNvPr>
          <p:cNvSpPr txBox="1">
            <a:spLocks/>
          </p:cNvSpPr>
          <p:nvPr/>
        </p:nvSpPr>
        <p:spPr>
          <a:xfrm>
            <a:off x="1063108" y="-153141"/>
            <a:ext cx="9750782" cy="1142815"/>
          </a:xfrm>
          <a:prstGeom prst="rect">
            <a:avLst/>
          </a:prstGeom>
          <a:noFill/>
          <a:ln>
            <a:noFill/>
          </a:ln>
        </p:spPr>
        <p:txBody>
          <a:bodyPr spcFirstLastPara="1" wrap="square" lIns="0"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4790"/>
              </a:buClr>
              <a:buSzPts val="2200"/>
              <a:buFont typeface="Verdana"/>
              <a:buNone/>
              <a:defRPr sz="220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err="1"/>
              <a:t>Diagnosticējošais</a:t>
            </a:r>
            <a:r>
              <a:rPr lang="en-US" sz="2800"/>
              <a:t> </a:t>
            </a:r>
            <a:r>
              <a:rPr lang="en-US" sz="2800" err="1"/>
              <a:t>darbs</a:t>
            </a:r>
            <a:r>
              <a:rPr lang="en-US" sz="2800"/>
              <a:t> </a:t>
            </a:r>
            <a:r>
              <a:rPr lang="en-US" sz="2800" err="1"/>
              <a:t>dabaszinībās</a:t>
            </a:r>
            <a:r>
              <a:rPr lang="en-US" sz="2800"/>
              <a:t> </a:t>
            </a:r>
            <a:r>
              <a:rPr lang="en-US" sz="2800">
                <a:solidFill>
                  <a:schemeClr val="bg2"/>
                </a:solidFill>
              </a:rPr>
              <a:t>9. </a:t>
            </a:r>
            <a:r>
              <a:rPr lang="en-US" sz="2800" err="1">
                <a:solidFill>
                  <a:schemeClr val="bg2"/>
                </a:solidFill>
              </a:rPr>
              <a:t>klasei</a:t>
            </a:r>
            <a:endParaRPr lang="en-US" sz="2800">
              <a:solidFill>
                <a:schemeClr val="bg2"/>
              </a:solidFill>
            </a:endParaRPr>
          </a:p>
        </p:txBody>
      </p:sp>
      <p:sp>
        <p:nvSpPr>
          <p:cNvPr id="10" name="TextBox 9">
            <a:extLst>
              <a:ext uri="{FF2B5EF4-FFF2-40B4-BE49-F238E27FC236}">
                <a16:creationId xmlns:a16="http://schemas.microsoft.com/office/drawing/2014/main" id="{EDC5CA91-2B04-95EB-6758-6214CE923121}"/>
              </a:ext>
            </a:extLst>
          </p:cNvPr>
          <p:cNvSpPr txBox="1"/>
          <p:nvPr/>
        </p:nvSpPr>
        <p:spPr>
          <a:xfrm>
            <a:off x="1063108" y="620342"/>
            <a:ext cx="6096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aseline="0">
                <a:solidFill>
                  <a:srgbClr val="00B2BB"/>
                </a:solidFill>
                <a:latin typeface="Verdana"/>
              </a:rPr>
              <a:t>2026.</a:t>
            </a:r>
            <a:r>
              <a:rPr lang="en-US" sz="1800">
                <a:solidFill>
                  <a:srgbClr val="00B2BB"/>
                </a:solidFill>
                <a:latin typeface="Verdana"/>
              </a:rPr>
              <a:t> </a:t>
            </a:r>
            <a:r>
              <a:rPr lang="en-US" sz="1800" baseline="0">
                <a:solidFill>
                  <a:srgbClr val="00B2BB"/>
                </a:solidFill>
                <a:latin typeface="Verdana"/>
              </a:rPr>
              <a:t>gada 28.</a:t>
            </a:r>
            <a:r>
              <a:rPr lang="en-US" sz="1800">
                <a:solidFill>
                  <a:srgbClr val="00B2BB"/>
                </a:solidFill>
                <a:latin typeface="Verdana"/>
              </a:rPr>
              <a:t> </a:t>
            </a:r>
            <a:r>
              <a:rPr lang="en-US" sz="1800" baseline="0" err="1">
                <a:solidFill>
                  <a:srgbClr val="00B2BB"/>
                </a:solidFill>
                <a:latin typeface="Verdana"/>
              </a:rPr>
              <a:t>aprīlī</a:t>
            </a:r>
            <a:r>
              <a:rPr sz="1800">
                <a:latin typeface="Verdana"/>
                <a:ea typeface="Verdana"/>
                <a:cs typeface="Verdana"/>
              </a:rPr>
              <a:t>​</a:t>
            </a:r>
            <a:endParaRPr lang="en-US" sz="1800"/>
          </a:p>
        </p:txBody>
      </p:sp>
      <p:pic>
        <p:nvPicPr>
          <p:cNvPr id="5" name="Picture 4">
            <a:extLst>
              <a:ext uri="{FF2B5EF4-FFF2-40B4-BE49-F238E27FC236}">
                <a16:creationId xmlns:a16="http://schemas.microsoft.com/office/drawing/2014/main" id="{D50A399B-D6E5-F286-96A7-243F9EEE4A83}"/>
              </a:ext>
            </a:extLst>
          </p:cNvPr>
          <p:cNvPicPr>
            <a:picLocks noChangeAspect="1"/>
          </p:cNvPicPr>
          <p:nvPr/>
        </p:nvPicPr>
        <p:blipFill>
          <a:blip r:embed="rId3"/>
          <a:stretch>
            <a:fillRect/>
          </a:stretch>
        </p:blipFill>
        <p:spPr>
          <a:xfrm>
            <a:off x="4788296" y="4158014"/>
            <a:ext cx="6908050" cy="2109644"/>
          </a:xfrm>
          <a:prstGeom prst="rect">
            <a:avLst/>
          </a:prstGeom>
        </p:spPr>
      </p:pic>
      <p:sp>
        <p:nvSpPr>
          <p:cNvPr id="2" name="TextBox 1">
            <a:extLst>
              <a:ext uri="{FF2B5EF4-FFF2-40B4-BE49-F238E27FC236}">
                <a16:creationId xmlns:a16="http://schemas.microsoft.com/office/drawing/2014/main" id="{E832020E-740F-E548-3461-D2925CCBA285}"/>
              </a:ext>
            </a:extLst>
          </p:cNvPr>
          <p:cNvSpPr txBox="1"/>
          <p:nvPr/>
        </p:nvSpPr>
        <p:spPr>
          <a:xfrm>
            <a:off x="619459" y="4154315"/>
            <a:ext cx="4393760" cy="25032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spcBef>
                <a:spcPts val="1000"/>
              </a:spcBef>
            </a:pPr>
            <a:r>
              <a:rPr lang="en-US" sz="2000">
                <a:solidFill>
                  <a:srgbClr val="664790"/>
                </a:solidFill>
                <a:latin typeface="Verdana"/>
                <a:ea typeface="Verdana"/>
              </a:rPr>
              <a:t>VPS </a:t>
            </a:r>
            <a:r>
              <a:rPr lang="en-US" sz="2000" b="1" err="1">
                <a:solidFill>
                  <a:srgbClr val="664790"/>
                </a:solidFill>
                <a:latin typeface="Verdana"/>
                <a:ea typeface="Verdana"/>
              </a:rPr>
              <a:t>līdz</a:t>
            </a:r>
            <a:r>
              <a:rPr lang="en-US" sz="2000" b="1">
                <a:solidFill>
                  <a:srgbClr val="664790"/>
                </a:solidFill>
                <a:latin typeface="Verdana"/>
                <a:ea typeface="Verdana"/>
              </a:rPr>
              <a:t> 12. </a:t>
            </a:r>
            <a:r>
              <a:rPr lang="en-US" sz="2000" b="1" err="1">
                <a:solidFill>
                  <a:srgbClr val="664790"/>
                </a:solidFill>
                <a:latin typeface="Verdana"/>
                <a:ea typeface="Verdana"/>
              </a:rPr>
              <a:t>maijam</a:t>
            </a:r>
            <a:endParaRPr lang="en-US" sz="2000" err="1">
              <a:solidFill>
                <a:srgbClr val="664690"/>
              </a:solidFill>
              <a:latin typeface="Verdana"/>
              <a:ea typeface="Verdana"/>
            </a:endParaRPr>
          </a:p>
          <a:p>
            <a:pPr marL="514350" indent="-285750">
              <a:spcBef>
                <a:spcPts val="1000"/>
              </a:spcBef>
              <a:buFont typeface="Arial,Sans-Serif"/>
              <a:buChar char="•"/>
            </a:pPr>
            <a:r>
              <a:rPr lang="en-US" sz="2000">
                <a:solidFill>
                  <a:srgbClr val="664790"/>
                </a:solidFill>
                <a:latin typeface="Verdana"/>
                <a:ea typeface="Verdana"/>
              </a:rPr>
              <a:t>2.daļas </a:t>
            </a:r>
            <a:r>
              <a:rPr lang="en-US" sz="2000" err="1">
                <a:solidFill>
                  <a:srgbClr val="664790"/>
                </a:solidFill>
                <a:latin typeface="Verdana"/>
                <a:ea typeface="Verdana"/>
              </a:rPr>
              <a:t>darba</a:t>
            </a:r>
            <a:r>
              <a:rPr lang="en-US" sz="2000">
                <a:solidFill>
                  <a:srgbClr val="664790"/>
                </a:solidFill>
                <a:latin typeface="Verdana"/>
                <a:ea typeface="Verdana"/>
              </a:rPr>
              <a:t> </a:t>
            </a:r>
            <a:r>
              <a:rPr lang="en-US" sz="2000" err="1">
                <a:solidFill>
                  <a:srgbClr val="664790"/>
                </a:solidFill>
                <a:latin typeface="Verdana"/>
                <a:ea typeface="Verdana"/>
              </a:rPr>
              <a:t>lapas</a:t>
            </a:r>
            <a:r>
              <a:rPr lang="en-US" sz="2000">
                <a:solidFill>
                  <a:srgbClr val="664790"/>
                </a:solidFill>
                <a:latin typeface="Verdana"/>
                <a:ea typeface="Verdana"/>
              </a:rPr>
              <a:t> </a:t>
            </a:r>
            <a:r>
              <a:rPr lang="en-US" sz="2000" err="1">
                <a:solidFill>
                  <a:srgbClr val="664790"/>
                </a:solidFill>
                <a:latin typeface="Verdana"/>
                <a:ea typeface="Verdana"/>
              </a:rPr>
              <a:t>būs</a:t>
            </a:r>
            <a:r>
              <a:rPr lang="en-US" sz="2000">
                <a:solidFill>
                  <a:srgbClr val="664790"/>
                </a:solidFill>
                <a:latin typeface="Verdana"/>
                <a:ea typeface="Verdana"/>
              </a:rPr>
              <a:t> </a:t>
            </a:r>
            <a:r>
              <a:rPr lang="en-US" sz="2000" err="1">
                <a:solidFill>
                  <a:srgbClr val="664790"/>
                </a:solidFill>
                <a:latin typeface="Verdana"/>
                <a:ea typeface="Verdana"/>
              </a:rPr>
              <a:t>pieejamas</a:t>
            </a:r>
            <a:r>
              <a:rPr lang="en-US" sz="2000">
                <a:solidFill>
                  <a:srgbClr val="664790"/>
                </a:solidFill>
                <a:latin typeface="Verdana"/>
                <a:ea typeface="Verdana"/>
              </a:rPr>
              <a:t> </a:t>
            </a:r>
            <a:r>
              <a:rPr lang="en-US" sz="2000" err="1">
                <a:solidFill>
                  <a:srgbClr val="664790"/>
                </a:solidFill>
                <a:latin typeface="Verdana"/>
                <a:ea typeface="Verdana"/>
              </a:rPr>
              <a:t>lejupielādēšanai</a:t>
            </a:r>
            <a:r>
              <a:rPr lang="en-US" sz="2000">
                <a:solidFill>
                  <a:srgbClr val="664790"/>
                </a:solidFill>
                <a:latin typeface="Verdana"/>
                <a:ea typeface="Verdana"/>
              </a:rPr>
              <a:t> VPS</a:t>
            </a:r>
            <a:endParaRPr lang="en-US" sz="2000">
              <a:solidFill>
                <a:srgbClr val="664690"/>
              </a:solidFill>
              <a:latin typeface="Verdana"/>
              <a:ea typeface="Verdana"/>
            </a:endParaRPr>
          </a:p>
          <a:p>
            <a:pPr marL="514350" indent="-285750">
              <a:spcBef>
                <a:spcPts val="1000"/>
              </a:spcBef>
              <a:buFont typeface="Arial,Sans-Serif"/>
              <a:buChar char="•"/>
            </a:pPr>
            <a:r>
              <a:rPr lang="en-US" sz="2000" err="1">
                <a:solidFill>
                  <a:srgbClr val="664790"/>
                </a:solidFill>
                <a:latin typeface="Verdana"/>
                <a:ea typeface="Verdana"/>
              </a:rPr>
              <a:t>Diagnosticējošā</a:t>
            </a:r>
            <a:r>
              <a:rPr lang="en-US" sz="2000">
                <a:solidFill>
                  <a:srgbClr val="664790"/>
                </a:solidFill>
                <a:latin typeface="Verdana"/>
                <a:ea typeface="Verdana"/>
              </a:rPr>
              <a:t> </a:t>
            </a:r>
            <a:r>
              <a:rPr lang="en-US" sz="2000" err="1">
                <a:solidFill>
                  <a:srgbClr val="664790"/>
                </a:solidFill>
                <a:latin typeface="Verdana"/>
                <a:ea typeface="Verdana"/>
              </a:rPr>
              <a:t>darba</a:t>
            </a:r>
            <a:r>
              <a:rPr lang="en-US" sz="2000">
                <a:solidFill>
                  <a:srgbClr val="664790"/>
                </a:solidFill>
                <a:latin typeface="Verdana"/>
                <a:ea typeface="Verdana"/>
              </a:rPr>
              <a:t> </a:t>
            </a:r>
            <a:r>
              <a:rPr lang="en-US" sz="2000" err="1">
                <a:solidFill>
                  <a:srgbClr val="664790"/>
                </a:solidFill>
                <a:latin typeface="Verdana"/>
                <a:ea typeface="Verdana"/>
              </a:rPr>
              <a:t>norises</a:t>
            </a:r>
            <a:r>
              <a:rPr lang="en-US" sz="2000">
                <a:solidFill>
                  <a:srgbClr val="664790"/>
                </a:solidFill>
                <a:latin typeface="Verdana"/>
                <a:ea typeface="Verdana"/>
              </a:rPr>
              <a:t> </a:t>
            </a:r>
            <a:r>
              <a:rPr lang="en-US" sz="2000" err="1">
                <a:solidFill>
                  <a:srgbClr val="664790"/>
                </a:solidFill>
                <a:latin typeface="Verdana"/>
                <a:ea typeface="Verdana"/>
              </a:rPr>
              <a:t>darbību</a:t>
            </a:r>
            <a:r>
              <a:rPr lang="en-US" sz="2000">
                <a:solidFill>
                  <a:srgbClr val="664790"/>
                </a:solidFill>
                <a:latin typeface="Verdana"/>
                <a:ea typeface="Verdana"/>
              </a:rPr>
              <a:t> </a:t>
            </a:r>
            <a:r>
              <a:rPr lang="en-US" sz="2000" err="1">
                <a:solidFill>
                  <a:srgbClr val="664790"/>
                </a:solidFill>
                <a:latin typeface="Verdana"/>
                <a:ea typeface="Verdana"/>
              </a:rPr>
              <a:t>laiki</a:t>
            </a:r>
            <a:r>
              <a:rPr lang="en-US" sz="2000">
                <a:solidFill>
                  <a:srgbClr val="664790"/>
                </a:solidFill>
                <a:latin typeface="Verdana"/>
                <a:ea typeface="Verdana"/>
              </a:rPr>
              <a:t> </a:t>
            </a:r>
            <a:r>
              <a:rPr lang="en-US" sz="2000">
                <a:solidFill>
                  <a:srgbClr val="664690"/>
                </a:solidFill>
                <a:latin typeface="Verdana"/>
                <a:ea typeface="Verdana"/>
                <a:hlinkClick r:id="rId4"/>
              </a:rPr>
              <a:t>VIAA </a:t>
            </a:r>
            <a:r>
              <a:rPr lang="en-US" sz="2000" err="1">
                <a:solidFill>
                  <a:srgbClr val="664690"/>
                </a:solidFill>
                <a:latin typeface="Verdana"/>
                <a:ea typeface="Verdana"/>
                <a:hlinkClick r:id="rId4"/>
              </a:rPr>
              <a:t>tīmekļvietnē</a:t>
            </a:r>
            <a:r>
              <a:rPr lang="en-US" sz="2000">
                <a:solidFill>
                  <a:srgbClr val="664790"/>
                </a:solidFill>
                <a:latin typeface="Verdana"/>
                <a:ea typeface="Verdana"/>
              </a:rPr>
              <a:t> </a:t>
            </a:r>
            <a:endParaRPr lang="lv-LV"/>
          </a:p>
        </p:txBody>
      </p:sp>
    </p:spTree>
    <p:extLst>
      <p:ext uri="{BB962C8B-B14F-4D97-AF65-F5344CB8AC3E}">
        <p14:creationId xmlns:p14="http://schemas.microsoft.com/office/powerpoint/2010/main" val="281523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EB8C9-0B21-9F16-CDA7-D82A7300CF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8836818-6FCC-D7DD-06A8-3CBED637AC32}"/>
              </a:ext>
            </a:extLst>
          </p:cNvPr>
          <p:cNvSpPr>
            <a:spLocks noGrp="1"/>
          </p:cNvSpPr>
          <p:nvPr>
            <p:ph type="body" idx="1"/>
          </p:nvPr>
        </p:nvSpPr>
        <p:spPr>
          <a:xfrm>
            <a:off x="285136" y="1836386"/>
            <a:ext cx="11769212" cy="3185227"/>
          </a:xfrm>
        </p:spPr>
        <p:txBody>
          <a:bodyPr/>
          <a:lstStyle/>
          <a:p>
            <a:pPr marL="514350" indent="-285750">
              <a:buChar char="•"/>
            </a:pPr>
            <a:r>
              <a:rPr lang="lv-LV" sz="1800" i="1"/>
              <a:t>Vai 9. klases diagnosticējošā darba dabaszinātnēs 1. daļā datorklasē starp skolēniem drīkst nebūt 1 metra distance? Ir ļoti grūti vienlaikus pie datoriem izvietot 110 skolēnus. Skolā ir trīs datorklases ar 30 darba vietām pie stacionārajiem datoriem ar stabilu interneta </a:t>
            </a:r>
            <a:r>
              <a:rPr lang="lv-LV" sz="1800" i="1" err="1"/>
              <a:t>pieslēgumu</a:t>
            </a:r>
            <a:r>
              <a:rPr lang="lv-LV" sz="1800" i="1"/>
              <a:t>. Protams, varam izmantot arī klēpjdatorus, taču neviens nevar garantēt, ka tiem </a:t>
            </a:r>
            <a:r>
              <a:rPr lang="lv-LV" sz="1800" i="1" err="1"/>
              <a:t>Wi-Fi</a:t>
            </a:r>
            <a:r>
              <a:rPr lang="lv-LV" sz="1800" i="1"/>
              <a:t> interneta savienojums būs pietiekami stabils un jaudīgs.</a:t>
            </a:r>
            <a:endParaRPr lang="en-GB" sz="1800" i="1"/>
          </a:p>
          <a:p>
            <a:pPr marL="228600" indent="0"/>
            <a:r>
              <a:rPr lang="en-GB" sz="1800" b="1" err="1"/>
              <a:t>Šogad</a:t>
            </a:r>
            <a:r>
              <a:rPr lang="en-GB" sz="1800" b="1"/>
              <a:t>, </a:t>
            </a:r>
            <a:r>
              <a:rPr lang="en-GB" sz="1800" b="1" err="1"/>
              <a:t>jā</a:t>
            </a:r>
            <a:r>
              <a:rPr lang="en-GB" sz="1800" b="1"/>
              <a:t>. </a:t>
            </a:r>
          </a:p>
          <a:p>
            <a:pPr marL="228600" indent="0"/>
            <a:r>
              <a:rPr lang="en-GB" sz="1800" b="1"/>
              <a:t>No </a:t>
            </a:r>
            <a:r>
              <a:rPr lang="en-GB" sz="1800" b="1" err="1"/>
              <a:t>nākamā</a:t>
            </a:r>
            <a:r>
              <a:rPr lang="en-GB" sz="1800" b="1"/>
              <a:t> gada </a:t>
            </a:r>
            <a:r>
              <a:rPr lang="en-GB" sz="1800" b="1" err="1"/>
              <a:t>valsts</a:t>
            </a:r>
            <a:r>
              <a:rPr lang="en-GB" sz="1800" b="1"/>
              <a:t> </a:t>
            </a:r>
            <a:r>
              <a:rPr lang="en-GB" sz="1800" b="1" err="1"/>
              <a:t>pārbaudes</a:t>
            </a:r>
            <a:r>
              <a:rPr lang="en-GB" sz="1800" b="1"/>
              <a:t> </a:t>
            </a:r>
            <a:r>
              <a:rPr lang="en-GB" sz="1800" b="1" err="1"/>
              <a:t>darba</a:t>
            </a:r>
            <a:r>
              <a:rPr lang="en-GB" sz="1800" b="1"/>
              <a:t> </a:t>
            </a:r>
            <a:r>
              <a:rPr lang="en-GB" sz="1800" b="1" err="1"/>
              <a:t>laikā</a:t>
            </a:r>
            <a:r>
              <a:rPr lang="en-GB" sz="1800" b="1"/>
              <a:t>  </a:t>
            </a:r>
            <a:r>
              <a:rPr lang="en-GB" sz="1800" b="1" err="1"/>
              <a:t>jāievēro</a:t>
            </a:r>
            <a:r>
              <a:rPr lang="en-GB" sz="1800" b="1"/>
              <a:t> MK </a:t>
            </a:r>
            <a:r>
              <a:rPr lang="en-GB" sz="1800" b="1" err="1"/>
              <a:t>noteikumu</a:t>
            </a:r>
            <a:r>
              <a:rPr lang="en-GB" sz="1800" b="1"/>
              <a:t> Nr. 309. </a:t>
            </a:r>
            <a:r>
              <a:rPr lang="en-GB" sz="1800" b="1" err="1"/>
              <a:t>prasības</a:t>
            </a:r>
            <a:r>
              <a:rPr lang="en-GB" sz="1800" b="1"/>
              <a:t>.</a:t>
            </a:r>
          </a:p>
          <a:p>
            <a:pPr marL="514350" indent="-285750">
              <a:buFont typeface="Arial" panose="020B0604020202020204" pitchFamily="34" charset="0"/>
              <a:buChar char="•"/>
            </a:pPr>
            <a:r>
              <a:rPr lang="lv-LV" sz="1800" i="1"/>
              <a:t>Kā tiks organizēta diagnosticējošā darba </a:t>
            </a:r>
            <a:r>
              <a:rPr lang="lv-LV" sz="1800" i="1" err="1"/>
              <a:t>dabaszinībās</a:t>
            </a:r>
            <a:r>
              <a:rPr lang="lv-LV" sz="1800" i="1"/>
              <a:t> 1. daļas kārtošana tiešsaistē, ja skolēni iepriekš nav strādājuši šajā sistēmā un nekāda mēģinājuma nebija?</a:t>
            </a:r>
            <a:endParaRPr lang="en-GB" sz="1800" i="1"/>
          </a:p>
          <a:p>
            <a:pPr marL="228600" indent="0"/>
            <a:r>
              <a:rPr lang="en-GB" sz="1800" b="1" err="1"/>
              <a:t>Darbu</a:t>
            </a:r>
            <a:r>
              <a:rPr lang="en-GB" sz="1800" b="1"/>
              <a:t> </a:t>
            </a:r>
            <a:r>
              <a:rPr lang="en-GB" sz="1800" b="1" err="1"/>
              <a:t>izpilde</a:t>
            </a:r>
            <a:r>
              <a:rPr lang="en-GB" sz="1800" b="1"/>
              <a:t> </a:t>
            </a:r>
            <a:r>
              <a:rPr lang="en-GB" sz="1800" b="1" err="1"/>
              <a:t>ir</a:t>
            </a:r>
            <a:r>
              <a:rPr lang="en-GB" sz="1800" b="1"/>
              <a:t> </a:t>
            </a:r>
            <a:r>
              <a:rPr lang="en-GB" sz="1800" b="1" err="1"/>
              <a:t>līdzīga</a:t>
            </a:r>
            <a:r>
              <a:rPr lang="en-GB" sz="1800" b="1"/>
              <a:t> </a:t>
            </a:r>
            <a:r>
              <a:rPr lang="en-GB" sz="1800" b="1" err="1"/>
              <a:t>kā</a:t>
            </a:r>
            <a:r>
              <a:rPr lang="en-GB" sz="1800" b="1"/>
              <a:t> uzdevumi.lv. </a:t>
            </a:r>
            <a:r>
              <a:rPr lang="en-GB" sz="1800" b="1" err="1">
                <a:hlinkClick r:id="rId3"/>
              </a:rPr>
              <a:t>Pamācība</a:t>
            </a:r>
            <a:r>
              <a:rPr lang="en-GB" sz="1800" b="1">
                <a:hlinkClick r:id="rId3"/>
              </a:rPr>
              <a:t> </a:t>
            </a:r>
            <a:r>
              <a:rPr lang="en-GB" sz="1800" b="1" err="1">
                <a:hlinkClick r:id="rId3"/>
              </a:rPr>
              <a:t>tiešsaistes</a:t>
            </a:r>
            <a:r>
              <a:rPr lang="en-GB" sz="1800" b="1">
                <a:hlinkClick r:id="rId3"/>
              </a:rPr>
              <a:t> </a:t>
            </a:r>
            <a:r>
              <a:rPr lang="en-GB" sz="1800" b="1" err="1">
                <a:hlinkClick r:id="rId3"/>
              </a:rPr>
              <a:t>pārbaudījumu</a:t>
            </a:r>
            <a:r>
              <a:rPr lang="en-GB" sz="1800" b="1">
                <a:hlinkClick r:id="rId3"/>
              </a:rPr>
              <a:t> </a:t>
            </a:r>
            <a:r>
              <a:rPr lang="en-GB" sz="1800" b="1" err="1">
                <a:hlinkClick r:id="rId3"/>
              </a:rPr>
              <a:t>kārtošanai</a:t>
            </a:r>
            <a:endParaRPr lang="en-GB" sz="1800" b="1"/>
          </a:p>
          <a:p>
            <a:pPr marL="514350" indent="-285750">
              <a:buFont typeface="Arial" panose="020B0604020202020204" pitchFamily="34" charset="0"/>
              <a:buChar char="•"/>
            </a:pPr>
            <a:r>
              <a:rPr lang="lv-LV" sz="1800" i="1"/>
              <a:t>Vai 9. klases skolēnam ir </a:t>
            </a:r>
            <a:r>
              <a:rPr lang="lv-LV" sz="1800" i="1" err="1"/>
              <a:t>jāizpi</a:t>
            </a:r>
            <a:r>
              <a:rPr lang="en-GB" sz="1800" i="1"/>
              <a:t>l</a:t>
            </a:r>
            <a:r>
              <a:rPr lang="lv-LV" sz="1800" i="1" err="1"/>
              <a:t>da</a:t>
            </a:r>
            <a:r>
              <a:rPr lang="lv-LV" sz="1800" i="1"/>
              <a:t> diagnosticējošais darbs </a:t>
            </a:r>
            <a:r>
              <a:rPr lang="lv-LV" sz="1800" i="1" err="1"/>
              <a:t>dabaszinībās</a:t>
            </a:r>
            <a:r>
              <a:rPr lang="lv-LV" sz="1800" i="1"/>
              <a:t>, ja viņš nav skolā šajā dienā? Vai ir kāds </a:t>
            </a:r>
            <a:r>
              <a:rPr lang="lv-LV" sz="1800" i="1" err="1"/>
              <a:t>papildtermiņš</a:t>
            </a:r>
            <a:r>
              <a:rPr lang="lv-LV" sz="1800" i="1"/>
              <a:t>?</a:t>
            </a:r>
            <a:endParaRPr lang="en-GB" sz="1800" i="1"/>
          </a:p>
          <a:p>
            <a:pPr marL="228600" indent="0"/>
            <a:r>
              <a:rPr lang="en-GB" sz="1800" b="1" err="1"/>
              <a:t>Nē</a:t>
            </a:r>
            <a:r>
              <a:rPr lang="en-GB" sz="1800" b="1"/>
              <a:t>, </a:t>
            </a:r>
            <a:r>
              <a:rPr lang="en-GB" sz="1800" b="1" err="1"/>
              <a:t>papildtermiņš</a:t>
            </a:r>
            <a:r>
              <a:rPr lang="en-GB" sz="1800" b="1"/>
              <a:t> nav </a:t>
            </a:r>
            <a:r>
              <a:rPr lang="en-GB" sz="1800" b="1" err="1"/>
              <a:t>paredzēts</a:t>
            </a:r>
            <a:r>
              <a:rPr lang="en-GB" sz="1800" b="1"/>
              <a:t>.</a:t>
            </a:r>
            <a:endParaRPr lang="en-US" sz="1800" b="1"/>
          </a:p>
        </p:txBody>
      </p:sp>
      <p:sp>
        <p:nvSpPr>
          <p:cNvPr id="4" name="Slide Number Placeholder 3">
            <a:extLst>
              <a:ext uri="{FF2B5EF4-FFF2-40B4-BE49-F238E27FC236}">
                <a16:creationId xmlns:a16="http://schemas.microsoft.com/office/drawing/2014/main" id="{BA7C37D3-E5EA-8695-7EE1-86E6CD4C6D53}"/>
              </a:ext>
            </a:extLst>
          </p:cNvPr>
          <p:cNvSpPr>
            <a:spLocks noGrp="1"/>
          </p:cNvSpPr>
          <p:nvPr>
            <p:ph type="sldNum" idx="12"/>
          </p:nvPr>
        </p:nvSpPr>
        <p:spPr/>
        <p:txBody>
          <a:bodyPr/>
          <a:lstStyle/>
          <a:p>
            <a:fld id="{00000000-1234-1234-1234-123412341234}" type="slidenum">
              <a:rPr lang="lv-LV" smtClean="0"/>
              <a:pPr/>
              <a:t>11</a:t>
            </a:fld>
            <a:endParaRPr lang="lv-LV"/>
          </a:p>
        </p:txBody>
      </p:sp>
      <p:sp>
        <p:nvSpPr>
          <p:cNvPr id="8" name="Title 1">
            <a:extLst>
              <a:ext uri="{FF2B5EF4-FFF2-40B4-BE49-F238E27FC236}">
                <a16:creationId xmlns:a16="http://schemas.microsoft.com/office/drawing/2014/main" id="{3A0DE6ED-EBB1-09BD-248C-FB8434939F3E}"/>
              </a:ext>
            </a:extLst>
          </p:cNvPr>
          <p:cNvSpPr txBox="1">
            <a:spLocks/>
          </p:cNvSpPr>
          <p:nvPr/>
        </p:nvSpPr>
        <p:spPr>
          <a:xfrm>
            <a:off x="1112030" y="451486"/>
            <a:ext cx="9750782" cy="1142815"/>
          </a:xfrm>
          <a:prstGeom prst="rect">
            <a:avLst/>
          </a:prstGeom>
          <a:noFill/>
          <a:ln>
            <a:noFill/>
          </a:ln>
        </p:spPr>
        <p:txBody>
          <a:bodyPr spcFirstLastPara="1" wrap="square" lIns="0"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4790"/>
              </a:buClr>
              <a:buSzPts val="2200"/>
              <a:buFont typeface="Verdana"/>
              <a:buNone/>
              <a:defRPr sz="220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err="1"/>
              <a:t>Diagnosticējošais</a:t>
            </a:r>
            <a:r>
              <a:rPr lang="en-US" sz="2800"/>
              <a:t> </a:t>
            </a:r>
            <a:r>
              <a:rPr lang="en-US" sz="2800" err="1"/>
              <a:t>darbs</a:t>
            </a:r>
            <a:r>
              <a:rPr lang="en-US" sz="2800"/>
              <a:t> </a:t>
            </a:r>
            <a:r>
              <a:rPr lang="en-US" sz="2800" err="1"/>
              <a:t>dabaszinībās</a:t>
            </a:r>
            <a:r>
              <a:rPr lang="en-US" sz="2800"/>
              <a:t> </a:t>
            </a:r>
            <a:r>
              <a:rPr lang="en-US" sz="2800">
                <a:solidFill>
                  <a:schemeClr val="bg2"/>
                </a:solidFill>
              </a:rPr>
              <a:t>9. </a:t>
            </a:r>
            <a:r>
              <a:rPr lang="en-US" sz="2800" err="1">
                <a:solidFill>
                  <a:schemeClr val="bg2"/>
                </a:solidFill>
              </a:rPr>
              <a:t>klasei</a:t>
            </a:r>
            <a:endParaRPr lang="en-US" sz="2800">
              <a:solidFill>
                <a:schemeClr val="bg2"/>
              </a:solidFill>
            </a:endParaRPr>
          </a:p>
        </p:txBody>
      </p:sp>
      <p:sp>
        <p:nvSpPr>
          <p:cNvPr id="10" name="TextBox 9">
            <a:extLst>
              <a:ext uri="{FF2B5EF4-FFF2-40B4-BE49-F238E27FC236}">
                <a16:creationId xmlns:a16="http://schemas.microsoft.com/office/drawing/2014/main" id="{D67E3EA9-EECC-82DC-651E-CD750F1ED179}"/>
              </a:ext>
            </a:extLst>
          </p:cNvPr>
          <p:cNvSpPr txBox="1"/>
          <p:nvPr/>
        </p:nvSpPr>
        <p:spPr>
          <a:xfrm>
            <a:off x="1063108" y="1236132"/>
            <a:ext cx="6096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aseline="0">
                <a:solidFill>
                  <a:srgbClr val="00B2BB"/>
                </a:solidFill>
                <a:latin typeface="Verdana"/>
              </a:rPr>
              <a:t>2026.</a:t>
            </a:r>
            <a:r>
              <a:rPr lang="en-US" sz="1800">
                <a:solidFill>
                  <a:srgbClr val="00B2BB"/>
                </a:solidFill>
                <a:latin typeface="Verdana"/>
              </a:rPr>
              <a:t> </a:t>
            </a:r>
            <a:r>
              <a:rPr lang="en-US" sz="1800" baseline="0">
                <a:solidFill>
                  <a:srgbClr val="00B2BB"/>
                </a:solidFill>
                <a:latin typeface="Verdana"/>
              </a:rPr>
              <a:t>gada 28.</a:t>
            </a:r>
            <a:r>
              <a:rPr lang="en-US" sz="1800">
                <a:solidFill>
                  <a:srgbClr val="00B2BB"/>
                </a:solidFill>
                <a:latin typeface="Verdana"/>
              </a:rPr>
              <a:t> </a:t>
            </a:r>
            <a:r>
              <a:rPr lang="en-US" sz="1800" baseline="0" err="1">
                <a:solidFill>
                  <a:srgbClr val="00B2BB"/>
                </a:solidFill>
                <a:latin typeface="Verdana"/>
              </a:rPr>
              <a:t>aprīlī</a:t>
            </a:r>
            <a:r>
              <a:rPr sz="1800">
                <a:latin typeface="Verdana"/>
                <a:ea typeface="Verdana"/>
                <a:cs typeface="Verdana"/>
              </a:rPr>
              <a:t>​</a:t>
            </a:r>
            <a:endParaRPr lang="en-US" sz="1800"/>
          </a:p>
        </p:txBody>
      </p:sp>
    </p:spTree>
    <p:extLst>
      <p:ext uri="{BB962C8B-B14F-4D97-AF65-F5344CB8AC3E}">
        <p14:creationId xmlns:p14="http://schemas.microsoft.com/office/powerpoint/2010/main" val="332614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BE596-8023-48BB-53CC-6FD4911D1C22}"/>
              </a:ext>
            </a:extLst>
          </p:cNvPr>
          <p:cNvSpPr>
            <a:spLocks noGrp="1"/>
          </p:cNvSpPr>
          <p:nvPr>
            <p:ph type="sldNum" idx="12"/>
          </p:nvPr>
        </p:nvSpPr>
        <p:spPr/>
        <p:txBody>
          <a:bodyPr/>
          <a:lstStyle/>
          <a:p>
            <a:fld id="{00000000-1234-1234-1234-123412341234}" type="slidenum">
              <a:rPr lang="lv-LV" smtClean="0"/>
              <a:pPr/>
              <a:t>12</a:t>
            </a:fld>
            <a:endParaRPr lang="lv-LV"/>
          </a:p>
        </p:txBody>
      </p:sp>
      <p:sp>
        <p:nvSpPr>
          <p:cNvPr id="3" name="Title 2">
            <a:extLst>
              <a:ext uri="{FF2B5EF4-FFF2-40B4-BE49-F238E27FC236}">
                <a16:creationId xmlns:a16="http://schemas.microsoft.com/office/drawing/2014/main" id="{F28F8B4E-8CCC-3D87-993E-CC2DFC36A7E3}"/>
              </a:ext>
            </a:extLst>
          </p:cNvPr>
          <p:cNvSpPr>
            <a:spLocks noGrp="1"/>
          </p:cNvSpPr>
          <p:nvPr>
            <p:ph type="title"/>
          </p:nvPr>
        </p:nvSpPr>
        <p:spPr>
          <a:xfrm>
            <a:off x="616775" y="257547"/>
            <a:ext cx="10375690" cy="1142815"/>
          </a:xfrm>
        </p:spPr>
        <p:txBody>
          <a:bodyPr/>
          <a:lstStyle/>
          <a:p>
            <a:r>
              <a:rPr lang="lv-LV"/>
              <a:t>Kas nepieciešams, lai 9. klases skolēns </a:t>
            </a:r>
            <a:r>
              <a:rPr lang="lv-LV" b="0"/>
              <a:t>​</a:t>
            </a:r>
            <a:br>
              <a:rPr lang="lv-LV" b="0"/>
            </a:br>
            <a:r>
              <a:rPr lang="lv-LV"/>
              <a:t>2025./2026. </a:t>
            </a:r>
            <a:r>
              <a:rPr lang="lv-LV" err="1"/>
              <a:t>m.g</a:t>
            </a:r>
            <a:r>
              <a:rPr lang="lv-LV"/>
              <a:t>. saņemtu apliecību par pamatizglītību</a:t>
            </a:r>
            <a:r>
              <a:rPr lang="lv-LV" b="0"/>
              <a:t>​</a:t>
            </a:r>
            <a:endParaRPr lang="en-GB"/>
          </a:p>
        </p:txBody>
      </p:sp>
      <p:sp>
        <p:nvSpPr>
          <p:cNvPr id="4" name="TextBox 3">
            <a:extLst>
              <a:ext uri="{FF2B5EF4-FFF2-40B4-BE49-F238E27FC236}">
                <a16:creationId xmlns:a16="http://schemas.microsoft.com/office/drawing/2014/main" id="{24A6D321-FD7E-E31A-0B98-B6B47AFAF1AD}"/>
              </a:ext>
            </a:extLst>
          </p:cNvPr>
          <p:cNvSpPr txBox="1"/>
          <p:nvPr/>
        </p:nvSpPr>
        <p:spPr>
          <a:xfrm>
            <a:off x="530942" y="1750407"/>
            <a:ext cx="11044283" cy="4850046"/>
          </a:xfrm>
          <a:prstGeom prst="rect">
            <a:avLst/>
          </a:prstGeom>
          <a:noFill/>
        </p:spPr>
        <p:txBody>
          <a:bodyPr wrap="square" lIns="91440" tIns="45720" rIns="91440" bIns="45720" rtlCol="0" anchor="t">
            <a:spAutoFit/>
          </a:bodyPr>
          <a:lstStyle/>
          <a:p>
            <a:pPr marL="342900" indent="-342900" algn="just" rtl="0" fontAlgn="base">
              <a:lnSpc>
                <a:spcPts val="2250"/>
              </a:lnSpc>
              <a:spcBef>
                <a:spcPts val="600"/>
              </a:spcBef>
              <a:spcAft>
                <a:spcPts val="600"/>
              </a:spcAft>
              <a:buFont typeface="Wingdings" panose="05000000000000000000" pitchFamily="2" charset="2"/>
              <a:buChar char="Ø"/>
            </a:pPr>
            <a:r>
              <a:rPr lang="lv-LV" sz="2400" b="1" i="0" u="none" strike="noStrike">
                <a:solidFill>
                  <a:srgbClr val="664690"/>
                </a:solidFill>
                <a:effectLst/>
                <a:highlight>
                  <a:srgbClr val="FFFFFF"/>
                </a:highlight>
                <a:latin typeface="Verdana"/>
              </a:rPr>
              <a:t>Jāiegūst gada vērtējumi</a:t>
            </a:r>
            <a:r>
              <a:rPr lang="lv-LV" sz="2400" b="0" i="0" u="none" strike="noStrike">
                <a:solidFill>
                  <a:srgbClr val="664690"/>
                </a:solidFill>
                <a:effectLst/>
                <a:highlight>
                  <a:srgbClr val="FFFFFF"/>
                </a:highlight>
                <a:latin typeface="Verdana"/>
              </a:rPr>
              <a:t> visos pamatizglītības programmas mācību priekšmetos</a:t>
            </a:r>
            <a:r>
              <a:rPr lang="en-US" sz="2400" b="0" i="0">
                <a:solidFill>
                  <a:srgbClr val="664690"/>
                </a:solidFill>
                <a:effectLst/>
                <a:latin typeface="Verdana"/>
              </a:rPr>
              <a:t>​</a:t>
            </a:r>
          </a:p>
          <a:p>
            <a:pPr algn="just">
              <a:lnSpc>
                <a:spcPts val="2250"/>
              </a:lnSpc>
              <a:spcBef>
                <a:spcPts val="600"/>
              </a:spcBef>
              <a:spcAft>
                <a:spcPts val="600"/>
              </a:spcAft>
            </a:pPr>
            <a:endParaRPr lang="en-US" sz="2400">
              <a:solidFill>
                <a:srgbClr val="664690"/>
              </a:solidFill>
              <a:latin typeface="Verdana"/>
            </a:endParaRPr>
          </a:p>
          <a:p>
            <a:pPr marL="342900" indent="-342900" algn="just" rtl="0" fontAlgn="base">
              <a:lnSpc>
                <a:spcPts val="2250"/>
              </a:lnSpc>
              <a:spcBef>
                <a:spcPts val="600"/>
              </a:spcBef>
              <a:spcAft>
                <a:spcPts val="600"/>
              </a:spcAft>
              <a:buFont typeface="Wingdings" panose="05000000000000000000" pitchFamily="2" charset="2"/>
              <a:buChar char="Ø"/>
            </a:pPr>
            <a:r>
              <a:rPr lang="lv-LV" sz="2400" b="0" i="0" u="none" strike="noStrike">
                <a:solidFill>
                  <a:srgbClr val="664690"/>
                </a:solidFill>
                <a:effectLst/>
                <a:highlight>
                  <a:srgbClr val="FFFFFF"/>
                </a:highlight>
                <a:latin typeface="Verdana"/>
              </a:rPr>
              <a:t>Gada vērtējums drīkst būs zemāks par četrām ballēm </a:t>
            </a:r>
            <a:r>
              <a:rPr lang="lv-LV" sz="2400" b="1" i="0" u="none" strike="noStrike">
                <a:solidFill>
                  <a:srgbClr val="664690"/>
                </a:solidFill>
                <a:effectLst/>
                <a:highlight>
                  <a:srgbClr val="FFFFFF"/>
                </a:highlight>
                <a:latin typeface="Verdana"/>
              </a:rPr>
              <a:t>ne vairāk kā vienā mācību priekšmetā</a:t>
            </a:r>
            <a:endParaRPr lang="en-GB" sz="2400" b="1" i="0" u="none" strike="noStrike">
              <a:solidFill>
                <a:srgbClr val="664690"/>
              </a:solidFill>
              <a:effectLst/>
              <a:highlight>
                <a:srgbClr val="FFFFFF"/>
              </a:highlight>
              <a:latin typeface="Verdana"/>
            </a:endParaRPr>
          </a:p>
          <a:p>
            <a:pPr algn="just">
              <a:lnSpc>
                <a:spcPts val="2250"/>
              </a:lnSpc>
              <a:spcBef>
                <a:spcPts val="600"/>
              </a:spcBef>
              <a:spcAft>
                <a:spcPts val="600"/>
              </a:spcAft>
            </a:pPr>
            <a:endParaRPr lang="lv-LV" sz="2400" b="1">
              <a:solidFill>
                <a:srgbClr val="664690"/>
              </a:solidFill>
              <a:highlight>
                <a:srgbClr val="FFFFFF"/>
              </a:highlight>
              <a:latin typeface="Verdana"/>
            </a:endParaRPr>
          </a:p>
          <a:p>
            <a:pPr marL="342900" indent="-342900" algn="just" rtl="0" fontAlgn="base">
              <a:lnSpc>
                <a:spcPts val="2250"/>
              </a:lnSpc>
              <a:spcBef>
                <a:spcPts val="600"/>
              </a:spcBef>
              <a:spcAft>
                <a:spcPts val="600"/>
              </a:spcAft>
              <a:buFont typeface="Wingdings" panose="05000000000000000000" pitchFamily="2" charset="2"/>
              <a:buChar char="Ø"/>
            </a:pPr>
            <a:r>
              <a:rPr lang="lv-LV" sz="2400" b="0" i="0" u="none" strike="noStrike">
                <a:solidFill>
                  <a:srgbClr val="664690"/>
                </a:solidFill>
                <a:effectLst/>
                <a:highlight>
                  <a:srgbClr val="FFFFFF"/>
                </a:highlight>
                <a:latin typeface="Verdana"/>
              </a:rPr>
              <a:t>Jākārto </a:t>
            </a:r>
            <a:r>
              <a:rPr lang="lv-LV" sz="2400" b="1" i="0" u="none" strike="noStrike">
                <a:solidFill>
                  <a:srgbClr val="664690"/>
                </a:solidFill>
                <a:effectLst/>
                <a:highlight>
                  <a:srgbClr val="FFFFFF"/>
                </a:highlight>
                <a:latin typeface="Verdana"/>
              </a:rPr>
              <a:t>monitoringa darbs svešvalodā</a:t>
            </a:r>
            <a:r>
              <a:rPr lang="lv-LV" sz="2400" b="0" i="0" u="none" strike="noStrike">
                <a:solidFill>
                  <a:srgbClr val="664690"/>
                </a:solidFill>
                <a:effectLst/>
                <a:highlight>
                  <a:srgbClr val="FFFFFF"/>
                </a:highlight>
                <a:latin typeface="Verdana"/>
              </a:rPr>
              <a:t> (angļu, vācu vai franču pēc skolēna izvēles)</a:t>
            </a:r>
            <a:r>
              <a:rPr lang="lv-LV" sz="2400" b="0" i="0">
                <a:solidFill>
                  <a:srgbClr val="664690"/>
                </a:solidFill>
                <a:effectLst/>
                <a:latin typeface="Verdana"/>
              </a:rPr>
              <a:t>​</a:t>
            </a:r>
            <a:endParaRPr lang="en-GB" sz="2400" b="0" i="0">
              <a:solidFill>
                <a:srgbClr val="664690"/>
              </a:solidFill>
              <a:effectLst/>
              <a:latin typeface="Verdana"/>
            </a:endParaRPr>
          </a:p>
          <a:p>
            <a:pPr algn="just">
              <a:lnSpc>
                <a:spcPts val="2250"/>
              </a:lnSpc>
              <a:spcBef>
                <a:spcPts val="600"/>
              </a:spcBef>
              <a:spcAft>
                <a:spcPts val="600"/>
              </a:spcAft>
            </a:pPr>
            <a:endParaRPr lang="lv-LV" sz="2400">
              <a:solidFill>
                <a:srgbClr val="664690"/>
              </a:solidFill>
              <a:latin typeface="Verdana"/>
            </a:endParaRPr>
          </a:p>
          <a:p>
            <a:pPr marL="342900" indent="-342900" algn="just" rtl="0" fontAlgn="base">
              <a:lnSpc>
                <a:spcPts val="2250"/>
              </a:lnSpc>
              <a:spcBef>
                <a:spcPts val="600"/>
              </a:spcBef>
              <a:spcAft>
                <a:spcPts val="600"/>
              </a:spcAft>
              <a:buFont typeface="Wingdings" panose="05000000000000000000" pitchFamily="2" charset="2"/>
              <a:buChar char="Ø"/>
            </a:pPr>
            <a:r>
              <a:rPr lang="lv-LV" sz="2400" b="0" i="0" u="none" strike="noStrike">
                <a:solidFill>
                  <a:srgbClr val="664690"/>
                </a:solidFill>
                <a:effectLst/>
                <a:highlight>
                  <a:srgbClr val="FFFFFF"/>
                </a:highlight>
                <a:latin typeface="Verdana" panose="020B0604030504040204" pitchFamily="34" charset="0"/>
              </a:rPr>
              <a:t>Jānokārto </a:t>
            </a:r>
            <a:r>
              <a:rPr lang="lv-LV" sz="2400" b="1" i="0" u="none" strike="noStrike">
                <a:solidFill>
                  <a:srgbClr val="664690"/>
                </a:solidFill>
                <a:effectLst/>
                <a:highlight>
                  <a:srgbClr val="FFFFFF"/>
                </a:highlight>
                <a:latin typeface="Verdana" panose="020B0604030504040204" pitchFamily="34" charset="0"/>
              </a:rPr>
              <a:t>centralizētie eksāmeni latviešu valodā un matemātikā</a:t>
            </a:r>
            <a:r>
              <a:rPr lang="lv-LV" sz="2400" b="0" i="0" u="none" strike="noStrike">
                <a:solidFill>
                  <a:srgbClr val="664690"/>
                </a:solidFill>
                <a:effectLst/>
                <a:highlight>
                  <a:srgbClr val="FFFFFF"/>
                </a:highlight>
                <a:latin typeface="Verdana" panose="020B0604030504040204" pitchFamily="34" charset="0"/>
              </a:rPr>
              <a:t>, sasniedzot 15% vērtējumu un saņemot centralizētā eksāmena sertifikātu, </a:t>
            </a:r>
            <a:r>
              <a:rPr lang="lv-LV" sz="2400" b="0" i="1" u="none" strike="noStrike">
                <a:solidFill>
                  <a:srgbClr val="00B2BB"/>
                </a:solidFill>
                <a:effectLst/>
                <a:highlight>
                  <a:srgbClr val="FFFFFF"/>
                </a:highlight>
                <a:latin typeface="Verdana" panose="020B0604030504040204" pitchFamily="34" charset="0"/>
              </a:rPr>
              <a:t>izņemot gadījumu, kad skolēns Ministru kabineta noteiktajā kārtībā atbrīvots no valsts pārbaudījumiem</a:t>
            </a:r>
            <a:r>
              <a:rPr lang="lv-LV" sz="2400" b="0" i="0">
                <a:solidFill>
                  <a:srgbClr val="664690"/>
                </a:solidFill>
                <a:effectLst/>
                <a:latin typeface="Verdana" panose="020B0604030504040204" pitchFamily="34" charset="0"/>
              </a:rPr>
              <a:t>​</a:t>
            </a:r>
            <a:endParaRPr lang="lv-LV" sz="2400" b="0" i="0">
              <a:solidFill>
                <a:srgbClr val="664690"/>
              </a:solidFill>
              <a:effectLst/>
              <a:latin typeface="Arial" panose="020B0604020202020204" pitchFamily="34" charset="0"/>
            </a:endParaRPr>
          </a:p>
        </p:txBody>
      </p:sp>
    </p:spTree>
    <p:extLst>
      <p:ext uri="{BB962C8B-B14F-4D97-AF65-F5344CB8AC3E}">
        <p14:creationId xmlns:p14="http://schemas.microsoft.com/office/powerpoint/2010/main" val="152952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9">
          <a:extLst>
            <a:ext uri="{FF2B5EF4-FFF2-40B4-BE49-F238E27FC236}">
              <a16:creationId xmlns:a16="http://schemas.microsoft.com/office/drawing/2014/main" id="{70873BFE-4DF1-16C6-816D-B35FD8570E5D}"/>
            </a:ext>
          </a:extLst>
        </p:cNvPr>
        <p:cNvGrpSpPr/>
        <p:nvPr/>
      </p:nvGrpSpPr>
      <p:grpSpPr>
        <a:xfrm>
          <a:off x="0" y="0"/>
          <a:ext cx="0" cy="0"/>
          <a:chOff x="0" y="0"/>
          <a:chExt cx="0" cy="0"/>
        </a:xfrm>
      </p:grpSpPr>
      <p:sp>
        <p:nvSpPr>
          <p:cNvPr id="410" name="Google Shape;410;p37">
            <a:extLst>
              <a:ext uri="{FF2B5EF4-FFF2-40B4-BE49-F238E27FC236}">
                <a16:creationId xmlns:a16="http://schemas.microsoft.com/office/drawing/2014/main" id="{92F90C68-AD49-3CAA-3F4F-D14DC669A9E0}"/>
              </a:ext>
            </a:extLst>
          </p:cNvPr>
          <p:cNvSpPr txBox="1">
            <a:spLocks noGrp="1"/>
          </p:cNvSpPr>
          <p:nvPr>
            <p:ph type="ctrTitle"/>
          </p:nvPr>
        </p:nvSpPr>
        <p:spPr>
          <a:xfrm>
            <a:off x="1705825" y="2235199"/>
            <a:ext cx="9228234" cy="3055525"/>
          </a:xfrm>
          <a:prstGeom prst="rect">
            <a:avLst/>
          </a:prstGeom>
          <a:noFill/>
          <a:ln>
            <a:noFill/>
          </a:ln>
        </p:spPr>
        <p:txBody>
          <a:bodyPr spcFirstLastPara="1" wrap="square" lIns="0" tIns="0" rIns="0" bIns="0" anchor="t" anchorCtr="0">
            <a:noAutofit/>
          </a:bodyPr>
          <a:lstStyle/>
          <a:p>
            <a:r>
              <a:rPr lang="lv-LV" sz="4800">
                <a:solidFill>
                  <a:srgbClr val="7030A0"/>
                </a:solidFill>
              </a:rPr>
              <a:t>Valsts pārbaudes darbi un to norises kārtība</a:t>
            </a:r>
            <a:br>
              <a:rPr lang="lv-LV" sz="4800"/>
            </a:br>
            <a:r>
              <a:rPr lang="lv-LV" sz="4800">
                <a:solidFill>
                  <a:srgbClr val="7030A0"/>
                </a:solidFill>
              </a:rPr>
              <a:t>2025./2026. mācību gadā</a:t>
            </a:r>
            <a:br>
              <a:rPr lang="lv-LV" sz="4800">
                <a:solidFill>
                  <a:srgbClr val="7030A0"/>
                </a:solidFill>
              </a:rPr>
            </a:br>
            <a:r>
              <a:rPr lang="lv-LV" sz="4800">
                <a:solidFill>
                  <a:schemeClr val="bg2"/>
                </a:solidFill>
              </a:rPr>
              <a:t>vidējā izglītībā</a:t>
            </a:r>
          </a:p>
        </p:txBody>
      </p:sp>
    </p:spTree>
    <p:extLst>
      <p:ext uri="{BB962C8B-B14F-4D97-AF65-F5344CB8AC3E}">
        <p14:creationId xmlns:p14="http://schemas.microsoft.com/office/powerpoint/2010/main" val="159157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8A4BA7-0AB2-D460-D230-67BC0AFA9A6B}"/>
              </a:ext>
            </a:extLst>
          </p:cNvPr>
          <p:cNvSpPr>
            <a:spLocks noGrp="1"/>
          </p:cNvSpPr>
          <p:nvPr>
            <p:ph type="sldNum" idx="12"/>
          </p:nvPr>
        </p:nvSpPr>
        <p:spPr/>
        <p:txBody>
          <a:bodyPr/>
          <a:lstStyle/>
          <a:p>
            <a:fld id="{00000000-1234-1234-1234-123412341234}" type="slidenum">
              <a:rPr lang="lv-LV" smtClean="0"/>
              <a:pPr/>
              <a:t>14</a:t>
            </a:fld>
            <a:endParaRPr lang="lv-LV"/>
          </a:p>
        </p:txBody>
      </p:sp>
      <p:sp>
        <p:nvSpPr>
          <p:cNvPr id="3" name="Title 2">
            <a:extLst>
              <a:ext uri="{FF2B5EF4-FFF2-40B4-BE49-F238E27FC236}">
                <a16:creationId xmlns:a16="http://schemas.microsoft.com/office/drawing/2014/main" id="{E388702D-6B6A-4021-06BB-FA6C254D2C0D}"/>
              </a:ext>
            </a:extLst>
          </p:cNvPr>
          <p:cNvSpPr>
            <a:spLocks noGrp="1"/>
          </p:cNvSpPr>
          <p:nvPr>
            <p:ph type="title"/>
          </p:nvPr>
        </p:nvSpPr>
        <p:spPr>
          <a:xfrm>
            <a:off x="1122401" y="506799"/>
            <a:ext cx="9086651" cy="715526"/>
          </a:xfrm>
        </p:spPr>
        <p:txBody>
          <a:bodyPr/>
          <a:lstStyle/>
          <a:p>
            <a:r>
              <a:rPr lang="en-US" sz="2400" err="1"/>
              <a:t>Valsts</a:t>
            </a:r>
            <a:r>
              <a:rPr lang="en-US" sz="2400"/>
              <a:t> </a:t>
            </a:r>
            <a:r>
              <a:rPr lang="en-US" sz="2400" err="1"/>
              <a:t>pārbaudes</a:t>
            </a:r>
            <a:r>
              <a:rPr lang="en-US" sz="2400"/>
              <a:t> </a:t>
            </a:r>
            <a:r>
              <a:rPr lang="en-US" sz="2400" err="1"/>
              <a:t>darbi</a:t>
            </a:r>
            <a:r>
              <a:rPr lang="en-US" sz="2400"/>
              <a:t> par </a:t>
            </a:r>
            <a:r>
              <a:rPr lang="en-US" sz="2400" err="1"/>
              <a:t>vispārējo</a:t>
            </a:r>
            <a:r>
              <a:rPr lang="en-US" sz="2400"/>
              <a:t> </a:t>
            </a:r>
            <a:r>
              <a:rPr lang="en-US" sz="2400" err="1"/>
              <a:t>vidējo</a:t>
            </a:r>
            <a:r>
              <a:rPr lang="en-US" sz="2400"/>
              <a:t> </a:t>
            </a:r>
            <a:r>
              <a:rPr lang="en-US" sz="2400" err="1"/>
              <a:t>izglītību</a:t>
            </a:r>
          </a:p>
        </p:txBody>
      </p:sp>
      <p:sp>
        <p:nvSpPr>
          <p:cNvPr id="4" name="TextBox 3">
            <a:extLst>
              <a:ext uri="{FF2B5EF4-FFF2-40B4-BE49-F238E27FC236}">
                <a16:creationId xmlns:a16="http://schemas.microsoft.com/office/drawing/2014/main" id="{CB90BC70-7D37-1EB8-A50D-CF42F60A9778}"/>
              </a:ext>
            </a:extLst>
          </p:cNvPr>
          <p:cNvSpPr txBox="1"/>
          <p:nvPr/>
        </p:nvSpPr>
        <p:spPr>
          <a:xfrm>
            <a:off x="682817" y="1819257"/>
            <a:ext cx="1081592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3025"/>
            <a:r>
              <a:rPr lang="lv-LV" sz="2000">
                <a:solidFill>
                  <a:srgbClr val="664790"/>
                </a:solidFill>
                <a:latin typeface="Verdana"/>
                <a:ea typeface="Verdana"/>
              </a:rPr>
              <a:t>21. Valsts noteiktie pārbaudes darbi vispārējās vidējās izglītības posmā ir šādi:</a:t>
            </a:r>
            <a:endParaRPr lang="en-US" sz="2000">
              <a:latin typeface="Verdana"/>
            </a:endParaRPr>
          </a:p>
          <a:p>
            <a:pPr marL="73025"/>
            <a:r>
              <a:rPr lang="lv-LV" sz="2000">
                <a:solidFill>
                  <a:srgbClr val="664790"/>
                </a:solidFill>
                <a:latin typeface="Verdana"/>
                <a:ea typeface="Verdana"/>
              </a:rPr>
              <a:t>21.1. valsts pārbaudes darbs latviešu valodā vismaz optimālajā mācību satura apguves līmenī;</a:t>
            </a:r>
          </a:p>
          <a:p>
            <a:pPr marL="73025"/>
            <a:r>
              <a:rPr lang="lv-LV" sz="2000">
                <a:solidFill>
                  <a:srgbClr val="664790"/>
                </a:solidFill>
                <a:latin typeface="Verdana"/>
                <a:ea typeface="Verdana"/>
              </a:rPr>
              <a:t>21.2. valsts pārbaudes darbs svešvalodā (angļu, vācu vai franču) vismaz optimālajā (B2) mācību satura apguves līmenī;</a:t>
            </a:r>
          </a:p>
          <a:p>
            <a:pPr marL="73025"/>
            <a:r>
              <a:rPr lang="lv-LV" sz="2000">
                <a:solidFill>
                  <a:srgbClr val="664790"/>
                </a:solidFill>
                <a:latin typeface="Verdana"/>
                <a:ea typeface="Verdana"/>
              </a:rPr>
              <a:t>21.3. valsts pārbaudes darbs matemātikā vismaz optimālajā mācību satura apguves līmenī;</a:t>
            </a:r>
          </a:p>
          <a:p>
            <a:pPr marL="73025"/>
            <a:r>
              <a:rPr lang="lv-LV" sz="2000">
                <a:solidFill>
                  <a:srgbClr val="664790"/>
                </a:solidFill>
                <a:latin typeface="Verdana"/>
                <a:ea typeface="Verdana"/>
              </a:rPr>
              <a:t>21.4. valsts pārbaudes darbs </a:t>
            </a:r>
            <a:r>
              <a:rPr lang="lv-LV" sz="2000" err="1">
                <a:solidFill>
                  <a:srgbClr val="664790"/>
                </a:solidFill>
                <a:latin typeface="Verdana"/>
                <a:ea typeface="Verdana"/>
              </a:rPr>
              <a:t>dabaszinībās</a:t>
            </a:r>
            <a:r>
              <a:rPr lang="lv-LV" sz="2000">
                <a:solidFill>
                  <a:srgbClr val="664790"/>
                </a:solidFill>
                <a:latin typeface="Verdana"/>
                <a:ea typeface="Verdana"/>
              </a:rPr>
              <a:t> vispārīgajā mācību satura apguves līmenī vai fizikā, ķīmijā vai bioloģijā vismaz optimālajā mācību satura apguves līmenī; </a:t>
            </a:r>
            <a:r>
              <a:rPr lang="lv-LV" sz="2000">
                <a:solidFill>
                  <a:schemeClr val="bg2"/>
                </a:solidFill>
                <a:latin typeface="Verdana"/>
                <a:ea typeface="Verdana"/>
              </a:rPr>
              <a:t>(MK </a:t>
            </a:r>
            <a:r>
              <a:rPr lang="lv-LV" sz="2000">
                <a:solidFill>
                  <a:schemeClr val="bg2"/>
                </a:solidFill>
                <a:latin typeface="Verdana"/>
                <a:ea typeface="Verdana"/>
                <a:hlinkClick r:id="rId2">
                  <a:extLst>
                    <a:ext uri="{A12FA001-AC4F-418D-AE19-62706E023703}">
                      <ahyp:hlinkClr xmlns:ahyp="http://schemas.microsoft.com/office/drawing/2018/hyperlinkcolor" val="tx"/>
                    </a:ext>
                  </a:extLst>
                </a:hlinkClick>
              </a:rPr>
              <a:t>27.09.2022.</a:t>
            </a:r>
            <a:r>
              <a:rPr lang="lv-LV" sz="2000">
                <a:solidFill>
                  <a:schemeClr val="bg2"/>
                </a:solidFill>
                <a:latin typeface="Verdana"/>
                <a:ea typeface="Verdana"/>
              </a:rPr>
              <a:t> noteikumu Nr. 604 redakcijā)</a:t>
            </a:r>
            <a:endParaRPr lang="lv-LV" sz="2000">
              <a:solidFill>
                <a:schemeClr val="bg2"/>
              </a:solidFill>
              <a:latin typeface="Verdana"/>
            </a:endParaRPr>
          </a:p>
          <a:p>
            <a:pPr marL="73025"/>
            <a:r>
              <a:rPr lang="lv-LV" sz="2000">
                <a:solidFill>
                  <a:srgbClr val="664790"/>
                </a:solidFill>
                <a:latin typeface="Verdana"/>
                <a:ea typeface="Verdana"/>
              </a:rPr>
              <a:t>21.5. </a:t>
            </a:r>
            <a:r>
              <a:rPr lang="lv-LV" sz="2000">
                <a:solidFill>
                  <a:srgbClr val="C00000"/>
                </a:solidFill>
                <a:latin typeface="Verdana"/>
                <a:ea typeface="Verdana"/>
              </a:rPr>
              <a:t>ne mazāk kā viens</a:t>
            </a:r>
            <a:r>
              <a:rPr lang="lv-LV" sz="2000">
                <a:solidFill>
                  <a:srgbClr val="664790"/>
                </a:solidFill>
                <a:latin typeface="Verdana"/>
                <a:ea typeface="Verdana"/>
              </a:rPr>
              <a:t> valsts pārbaudes darbs padziļinātajos kursos augstākajā mācību satura apguves līmenī, tajā skaitā arī šo noteikumu 21.1., 21.2., 21.3. un 21.4. apakšpunktā minētie pārbaudes darbi.</a:t>
            </a:r>
          </a:p>
          <a:p>
            <a:pPr marL="73025"/>
            <a:r>
              <a:rPr lang="lv-LV" sz="2000">
                <a:solidFill>
                  <a:schemeClr val="bg2"/>
                </a:solidFill>
                <a:latin typeface="Verdana"/>
                <a:ea typeface="Verdana"/>
              </a:rPr>
              <a:t>(MK noteikumu grozījumi 2025.gada 11. novembrī (</a:t>
            </a:r>
            <a:r>
              <a:rPr lang="lv-LV" sz="2000">
                <a:solidFill>
                  <a:schemeClr val="bg2"/>
                </a:solidFill>
                <a:ea typeface="Verdana"/>
              </a:rPr>
              <a:t>MK noteikumiem Nr. 670</a:t>
            </a:r>
            <a:r>
              <a:rPr lang="lv-LV" sz="2000">
                <a:solidFill>
                  <a:schemeClr val="bg2"/>
                </a:solidFill>
                <a:latin typeface="Verdana"/>
                <a:ea typeface="Verdana"/>
              </a:rPr>
              <a:t>))</a:t>
            </a:r>
          </a:p>
        </p:txBody>
      </p:sp>
      <mc:AlternateContent xmlns:mc="http://schemas.openxmlformats.org/markup-compatibility/2006" xmlns:p14="http://schemas.microsoft.com/office/powerpoint/2010/main">
        <mc:Choice Requires="p14">
          <p:contentPart p14:bwMode="auto" r:id="rId3">
            <p14:nvContentPartPr>
              <p14:cNvPr id="23" name="Ink 22">
                <a:extLst>
                  <a:ext uri="{FF2B5EF4-FFF2-40B4-BE49-F238E27FC236}">
                    <a16:creationId xmlns:a16="http://schemas.microsoft.com/office/drawing/2014/main" id="{A64E146B-B478-1DCE-8F17-73E8AEAD83EC}"/>
                  </a:ext>
                </a:extLst>
              </p14:cNvPr>
              <p14:cNvContentPartPr/>
              <p14:nvPr/>
            </p14:nvContentPartPr>
            <p14:xfrm>
              <a:off x="3608767" y="5299119"/>
              <a:ext cx="13415" cy="13415"/>
            </p14:xfrm>
          </p:contentPart>
        </mc:Choice>
        <mc:Fallback xmlns="">
          <p:pic>
            <p:nvPicPr>
              <p:cNvPr id="23" name="Ink 22">
                <a:extLst>
                  <a:ext uri="{FF2B5EF4-FFF2-40B4-BE49-F238E27FC236}">
                    <a16:creationId xmlns:a16="http://schemas.microsoft.com/office/drawing/2014/main" id="{A64E146B-B478-1DCE-8F17-73E8AEAD83EC}"/>
                  </a:ext>
                </a:extLst>
              </p:cNvPr>
              <p:cNvPicPr/>
              <p:nvPr/>
            </p:nvPicPr>
            <p:blipFill>
              <a:blip r:embed="rId4"/>
              <a:stretch>
                <a:fillRect/>
              </a:stretch>
            </p:blipFill>
            <p:spPr>
              <a:xfrm>
                <a:off x="-2147483648" y="-214748364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96B70B7E-5611-95A8-D5BB-43F91F8327F2}"/>
                  </a:ext>
                </a:extLst>
              </p14:cNvPr>
              <p14:cNvContentPartPr/>
              <p14:nvPr/>
            </p14:nvContentPartPr>
            <p14:xfrm>
              <a:off x="3635598" y="5366196"/>
              <a:ext cx="13415" cy="13415"/>
            </p14:xfrm>
          </p:contentPart>
        </mc:Choice>
        <mc:Fallback xmlns="">
          <p:pic>
            <p:nvPicPr>
              <p:cNvPr id="24" name="Ink 23">
                <a:extLst>
                  <a:ext uri="{FF2B5EF4-FFF2-40B4-BE49-F238E27FC236}">
                    <a16:creationId xmlns:a16="http://schemas.microsoft.com/office/drawing/2014/main" id="{96B70B7E-5611-95A8-D5BB-43F91F8327F2}"/>
                  </a:ext>
                </a:extLst>
              </p:cNvPr>
              <p:cNvPicPr/>
              <p:nvPr/>
            </p:nvPicPr>
            <p:blipFill>
              <a:blip r:embed="rId4"/>
              <a:stretch>
                <a:fillRect/>
              </a:stretch>
            </p:blipFill>
            <p:spPr>
              <a:xfrm>
                <a:off x="-2147483648" y="-2147483648"/>
                <a:ext cx="0" cy="0"/>
              </a:xfrm>
              <a:prstGeom prst="rect">
                <a:avLst/>
              </a:prstGeom>
            </p:spPr>
          </p:pic>
        </mc:Fallback>
      </mc:AlternateContent>
      <p:sp>
        <p:nvSpPr>
          <p:cNvPr id="5" name="TextBox 4">
            <a:extLst>
              <a:ext uri="{FF2B5EF4-FFF2-40B4-BE49-F238E27FC236}">
                <a16:creationId xmlns:a16="http://schemas.microsoft.com/office/drawing/2014/main" id="{F3A94DA5-A1C8-1859-1BA0-592D0BA4C39E}"/>
              </a:ext>
            </a:extLst>
          </p:cNvPr>
          <p:cNvSpPr txBox="1"/>
          <p:nvPr/>
        </p:nvSpPr>
        <p:spPr>
          <a:xfrm>
            <a:off x="1068224" y="1121636"/>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baseline="0" err="1">
                <a:solidFill>
                  <a:srgbClr val="664790"/>
                </a:solidFill>
                <a:latin typeface="Verdana"/>
              </a:rPr>
              <a:t>Ministru</a:t>
            </a:r>
            <a:r>
              <a:rPr lang="en-US" sz="1600" i="1" baseline="0">
                <a:solidFill>
                  <a:srgbClr val="664790"/>
                </a:solidFill>
                <a:latin typeface="Verdana"/>
              </a:rPr>
              <a:t> </a:t>
            </a:r>
            <a:r>
              <a:rPr lang="en-US" sz="1600" i="1" baseline="0" err="1">
                <a:solidFill>
                  <a:srgbClr val="664790"/>
                </a:solidFill>
                <a:latin typeface="Verdana"/>
              </a:rPr>
              <a:t>kabineta</a:t>
            </a:r>
            <a:r>
              <a:rPr lang="en-US" sz="1600" i="1">
                <a:solidFill>
                  <a:srgbClr val="664790"/>
                </a:solidFill>
                <a:latin typeface="Verdana"/>
              </a:rPr>
              <a:t> 2019. </a:t>
            </a:r>
            <a:r>
              <a:rPr lang="en-US" sz="1600" i="1" err="1">
                <a:solidFill>
                  <a:srgbClr val="664790"/>
                </a:solidFill>
                <a:latin typeface="Verdana"/>
              </a:rPr>
              <a:t>gada</a:t>
            </a:r>
            <a:r>
              <a:rPr lang="en-US" sz="1600" i="1">
                <a:solidFill>
                  <a:srgbClr val="664790"/>
                </a:solidFill>
                <a:latin typeface="Verdana"/>
              </a:rPr>
              <a:t> 3. </a:t>
            </a:r>
            <a:r>
              <a:rPr lang="en-US" sz="1600" i="1" err="1">
                <a:solidFill>
                  <a:srgbClr val="664790"/>
                </a:solidFill>
                <a:latin typeface="Verdana"/>
              </a:rPr>
              <a:t>septembra</a:t>
            </a:r>
            <a:r>
              <a:rPr lang="en-US" sz="1600" i="1">
                <a:solidFill>
                  <a:srgbClr val="664790"/>
                </a:solidFill>
                <a:latin typeface="Verdana"/>
              </a:rPr>
              <a:t> </a:t>
            </a:r>
            <a:r>
              <a:rPr lang="en-US" sz="1600" i="1" baseline="0" err="1">
                <a:solidFill>
                  <a:srgbClr val="664790"/>
                </a:solidFill>
                <a:latin typeface="Verdana"/>
              </a:rPr>
              <a:t>noteikumi</a:t>
            </a:r>
            <a:r>
              <a:rPr lang="en-US" sz="1600" i="1" baseline="0">
                <a:solidFill>
                  <a:srgbClr val="664790"/>
                </a:solidFill>
                <a:latin typeface="Verdana"/>
              </a:rPr>
              <a:t> </a:t>
            </a:r>
            <a:r>
              <a:rPr lang="en-US" sz="1600" i="1" baseline="0" err="1">
                <a:solidFill>
                  <a:srgbClr val="664790"/>
                </a:solidFill>
                <a:latin typeface="Verdana"/>
              </a:rPr>
              <a:t>Nr</a:t>
            </a:r>
            <a:r>
              <a:rPr lang="en-US" sz="1600" i="1" baseline="0">
                <a:solidFill>
                  <a:srgbClr val="664790"/>
                </a:solidFill>
                <a:latin typeface="Verdana"/>
              </a:rPr>
              <a:t>. 416</a:t>
            </a:r>
            <a:endParaRPr lang="en-US" sz="1600" i="1"/>
          </a:p>
        </p:txBody>
      </p:sp>
    </p:spTree>
    <p:extLst>
      <p:ext uri="{BB962C8B-B14F-4D97-AF65-F5344CB8AC3E}">
        <p14:creationId xmlns:p14="http://schemas.microsoft.com/office/powerpoint/2010/main" val="187810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EEF12A-4ECD-242B-ADC9-9422F4F91E8C}"/>
              </a:ext>
            </a:extLst>
          </p:cNvPr>
          <p:cNvSpPr>
            <a:spLocks noGrp="1"/>
          </p:cNvSpPr>
          <p:nvPr>
            <p:ph type="sldNum" idx="12"/>
          </p:nvPr>
        </p:nvSpPr>
        <p:spPr/>
        <p:txBody>
          <a:bodyPr/>
          <a:lstStyle/>
          <a:p>
            <a:fld id="{00000000-1234-1234-1234-123412341234}" type="slidenum">
              <a:rPr lang="lv-LV" smtClean="0"/>
              <a:pPr/>
              <a:t>15</a:t>
            </a:fld>
            <a:endParaRPr lang="lv-LV"/>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32B4DE8-2733-9A17-7260-E276A271855E}"/>
                  </a:ext>
                </a:extLst>
              </p14:cNvPr>
              <p14:cNvContentPartPr/>
              <p14:nvPr/>
            </p14:nvContentPartPr>
            <p14:xfrm>
              <a:off x="3005070" y="4306372"/>
              <a:ext cx="13415" cy="13415"/>
            </p14:xfrm>
          </p:contentPart>
        </mc:Choice>
        <mc:Fallback xmlns="">
          <p:pic>
            <p:nvPicPr>
              <p:cNvPr id="6" name="Ink 5">
                <a:extLst>
                  <a:ext uri="{FF2B5EF4-FFF2-40B4-BE49-F238E27FC236}">
                    <a16:creationId xmlns:a16="http://schemas.microsoft.com/office/drawing/2014/main" id="{332B4DE8-2733-9A17-7260-E276A271855E}"/>
                  </a:ext>
                </a:extLst>
              </p:cNvPr>
              <p:cNvPicPr/>
              <p:nvPr/>
            </p:nvPicPr>
            <p:blipFill>
              <a:blip r:embed="rId3"/>
              <a:stretch>
                <a:fillRect/>
              </a:stretch>
            </p:blipFill>
            <p:spPr>
              <a:xfrm>
                <a:off x="-2147483648" y="-2147483648"/>
                <a:ext cx="0" cy="0"/>
              </a:xfrm>
              <a:prstGeom prst="rect">
                <a:avLst/>
              </a:prstGeom>
            </p:spPr>
          </p:pic>
        </mc:Fallback>
      </mc:AlternateContent>
      <p:pic>
        <p:nvPicPr>
          <p:cNvPr id="1026" name="Picture 2" descr="A purple and blue chart with white text&#10;&#10;AI-generated content may be incorrect.">
            <a:extLst>
              <a:ext uri="{FF2B5EF4-FFF2-40B4-BE49-F238E27FC236}">
                <a16:creationId xmlns:a16="http://schemas.microsoft.com/office/drawing/2014/main" id="{82E06D97-764F-7640-B89D-8F022D79F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361" y="325637"/>
            <a:ext cx="9291484" cy="630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68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CDB80-A9D4-E4DA-2BCD-7577ACD36BCD}"/>
              </a:ext>
            </a:extLst>
          </p:cNvPr>
          <p:cNvSpPr>
            <a:spLocks noGrp="1"/>
          </p:cNvSpPr>
          <p:nvPr>
            <p:ph type="sldNum" idx="12"/>
          </p:nvPr>
        </p:nvSpPr>
        <p:spPr/>
        <p:txBody>
          <a:bodyPr/>
          <a:lstStyle/>
          <a:p>
            <a:fld id="{00000000-1234-1234-1234-123412341234}" type="slidenum">
              <a:rPr lang="lv-LV" smtClean="0"/>
              <a:pPr/>
              <a:t>16</a:t>
            </a:fld>
            <a:endParaRPr lang="lv-LV"/>
          </a:p>
        </p:txBody>
      </p:sp>
      <p:sp>
        <p:nvSpPr>
          <p:cNvPr id="3" name="Title 2">
            <a:extLst>
              <a:ext uri="{FF2B5EF4-FFF2-40B4-BE49-F238E27FC236}">
                <a16:creationId xmlns:a16="http://schemas.microsoft.com/office/drawing/2014/main" id="{325BCE7A-B460-14CE-0646-8635A9D163A3}"/>
              </a:ext>
            </a:extLst>
          </p:cNvPr>
          <p:cNvSpPr>
            <a:spLocks noGrp="1"/>
          </p:cNvSpPr>
          <p:nvPr>
            <p:ph type="title"/>
          </p:nvPr>
        </p:nvSpPr>
        <p:spPr>
          <a:xfrm>
            <a:off x="809055" y="335883"/>
            <a:ext cx="10626218" cy="815227"/>
          </a:xfrm>
        </p:spPr>
        <p:txBody>
          <a:bodyPr/>
          <a:lstStyle/>
          <a:p>
            <a:r>
              <a:rPr lang="en-US" sz="2400" err="1"/>
              <a:t>Valsts</a:t>
            </a:r>
            <a:r>
              <a:rPr lang="en-US" sz="2400"/>
              <a:t> </a:t>
            </a:r>
            <a:r>
              <a:rPr lang="en-US" sz="2400" err="1"/>
              <a:t>pārbaudes</a:t>
            </a:r>
            <a:r>
              <a:rPr lang="en-US" sz="2400"/>
              <a:t> </a:t>
            </a:r>
            <a:r>
              <a:rPr lang="en-US" sz="2400" err="1"/>
              <a:t>darbi</a:t>
            </a:r>
            <a:r>
              <a:rPr lang="en-US" sz="2400"/>
              <a:t> par </a:t>
            </a:r>
            <a:r>
              <a:rPr lang="en-US" sz="2400" err="1"/>
              <a:t>vispārējo</a:t>
            </a:r>
            <a:r>
              <a:rPr lang="en-US" sz="2400"/>
              <a:t> </a:t>
            </a:r>
            <a:r>
              <a:rPr lang="en-US" sz="2400" err="1"/>
              <a:t>vidējo</a:t>
            </a:r>
            <a:r>
              <a:rPr lang="en-US" sz="2400"/>
              <a:t> </a:t>
            </a:r>
            <a:r>
              <a:rPr lang="en-US" sz="2400" err="1"/>
              <a:t>izglītību</a:t>
            </a:r>
            <a:endParaRPr lang="en-US" sz="2400"/>
          </a:p>
        </p:txBody>
      </p:sp>
      <p:graphicFrame>
        <p:nvGraphicFramePr>
          <p:cNvPr id="6" name="Table 5">
            <a:extLst>
              <a:ext uri="{FF2B5EF4-FFF2-40B4-BE49-F238E27FC236}">
                <a16:creationId xmlns:a16="http://schemas.microsoft.com/office/drawing/2014/main" id="{A868295C-FCFC-DFDE-2228-750BE90208FE}"/>
              </a:ext>
            </a:extLst>
          </p:cNvPr>
          <p:cNvGraphicFramePr>
            <a:graphicFrameLocks noGrp="1"/>
          </p:cNvGraphicFramePr>
          <p:nvPr>
            <p:extLst>
              <p:ext uri="{D42A27DB-BD31-4B8C-83A1-F6EECF244321}">
                <p14:modId xmlns:p14="http://schemas.microsoft.com/office/powerpoint/2010/main" val="2306213200"/>
              </p:ext>
            </p:extLst>
          </p:nvPr>
        </p:nvGraphicFramePr>
        <p:xfrm>
          <a:off x="810227" y="1321443"/>
          <a:ext cx="9346640" cy="5262875"/>
        </p:xfrm>
        <a:graphic>
          <a:graphicData uri="http://schemas.openxmlformats.org/drawingml/2006/table">
            <a:tbl>
              <a:tblPr firstRow="1" bandRow="1">
                <a:tableStyleId>{5C22544A-7EE6-4342-B048-85BDC9FD1C3A}</a:tableStyleId>
              </a:tblPr>
              <a:tblGrid>
                <a:gridCol w="1620455">
                  <a:extLst>
                    <a:ext uri="{9D8B030D-6E8A-4147-A177-3AD203B41FA5}">
                      <a16:colId xmlns:a16="http://schemas.microsoft.com/office/drawing/2014/main" val="230280027"/>
                    </a:ext>
                  </a:extLst>
                </a:gridCol>
                <a:gridCol w="2639352">
                  <a:extLst>
                    <a:ext uri="{9D8B030D-6E8A-4147-A177-3AD203B41FA5}">
                      <a16:colId xmlns:a16="http://schemas.microsoft.com/office/drawing/2014/main" val="3258583552"/>
                    </a:ext>
                  </a:extLst>
                </a:gridCol>
                <a:gridCol w="1137222">
                  <a:extLst>
                    <a:ext uri="{9D8B030D-6E8A-4147-A177-3AD203B41FA5}">
                      <a16:colId xmlns:a16="http://schemas.microsoft.com/office/drawing/2014/main" val="181679008"/>
                    </a:ext>
                  </a:extLst>
                </a:gridCol>
                <a:gridCol w="2078637">
                  <a:extLst>
                    <a:ext uri="{9D8B030D-6E8A-4147-A177-3AD203B41FA5}">
                      <a16:colId xmlns:a16="http://schemas.microsoft.com/office/drawing/2014/main" val="3474769490"/>
                    </a:ext>
                  </a:extLst>
                </a:gridCol>
                <a:gridCol w="1870974">
                  <a:extLst>
                    <a:ext uri="{9D8B030D-6E8A-4147-A177-3AD203B41FA5}">
                      <a16:colId xmlns:a16="http://schemas.microsoft.com/office/drawing/2014/main" val="2170966596"/>
                    </a:ext>
                  </a:extLst>
                </a:gridCol>
              </a:tblGrid>
              <a:tr h="370840">
                <a:tc>
                  <a:txBody>
                    <a:bodyPr/>
                    <a:lstStyle/>
                    <a:p>
                      <a:pPr algn="ctr"/>
                      <a:r>
                        <a:rPr lang="en-US" err="1"/>
                        <a:t>Pamattermiņa</a:t>
                      </a:r>
                      <a:r>
                        <a:rPr lang="en-US"/>
                        <a:t> </a:t>
                      </a:r>
                      <a:r>
                        <a:rPr lang="en-US" err="1"/>
                        <a:t>datums</a:t>
                      </a:r>
                      <a:endParaRPr lang="en-US"/>
                    </a:p>
                  </a:txBody>
                  <a:tcPr anchor="ctr"/>
                </a:tc>
                <a:tc>
                  <a:txBody>
                    <a:bodyPr/>
                    <a:lstStyle/>
                    <a:p>
                      <a:pPr algn="ctr"/>
                      <a:r>
                        <a:rPr lang="en-US" err="1"/>
                        <a:t>Centralizētais</a:t>
                      </a:r>
                      <a:r>
                        <a:rPr lang="en-US"/>
                        <a:t> </a:t>
                      </a:r>
                      <a:r>
                        <a:rPr lang="en-US" err="1"/>
                        <a:t>eksāmens</a:t>
                      </a:r>
                    </a:p>
                  </a:txBody>
                  <a:tcPr anchor="ctr"/>
                </a:tc>
                <a:tc>
                  <a:txBody>
                    <a:bodyPr/>
                    <a:lstStyle/>
                    <a:p>
                      <a:pPr algn="ctr"/>
                      <a:r>
                        <a:rPr lang="en-US" err="1"/>
                        <a:t>Līmenis</a:t>
                      </a:r>
                    </a:p>
                  </a:txBody>
                  <a:tcPr anchor="ctr"/>
                </a:tc>
                <a:tc>
                  <a:txBody>
                    <a:bodyPr/>
                    <a:lstStyle/>
                    <a:p>
                      <a:pPr algn="ctr"/>
                      <a:r>
                        <a:rPr lang="en-US" err="1"/>
                        <a:t>Tiešsai</a:t>
                      </a:r>
                      <a:r>
                        <a:rPr lang="lv-LV"/>
                        <a:t>s</a:t>
                      </a:r>
                      <a:r>
                        <a:rPr lang="en-US" err="1"/>
                        <a:t>tē</a:t>
                      </a:r>
                      <a:r>
                        <a:rPr lang="en-US"/>
                        <a:t> VPS</a:t>
                      </a:r>
                    </a:p>
                  </a:txBody>
                  <a:tcPr anchor="ctr"/>
                </a:tc>
                <a:tc>
                  <a:txBody>
                    <a:bodyPr/>
                    <a:lstStyle/>
                    <a:p>
                      <a:pPr algn="ctr"/>
                      <a:r>
                        <a:rPr lang="en-US" err="1"/>
                        <a:t>Papildtermiņa</a:t>
                      </a:r>
                      <a:r>
                        <a:rPr lang="en-US"/>
                        <a:t> datums</a:t>
                      </a:r>
                    </a:p>
                  </a:txBody>
                  <a:tcPr anchor="ctr"/>
                </a:tc>
                <a:extLst>
                  <a:ext uri="{0D108BD9-81ED-4DB2-BD59-A6C34878D82A}">
                    <a16:rowId xmlns:a16="http://schemas.microsoft.com/office/drawing/2014/main" val="1465929165"/>
                  </a:ext>
                </a:extLst>
              </a:tr>
              <a:tr h="370840">
                <a:tc>
                  <a:txBody>
                    <a:bodyPr/>
                    <a:lstStyle/>
                    <a:p>
                      <a:pPr algn="ctr"/>
                      <a:r>
                        <a:rPr lang="en-US"/>
                        <a:t>11. </a:t>
                      </a:r>
                      <a:r>
                        <a:rPr lang="en-US" err="1"/>
                        <a:t>maijs</a:t>
                      </a:r>
                    </a:p>
                  </a:txBody>
                  <a:tcPr anchor="ctr"/>
                </a:tc>
                <a:tc>
                  <a:txBody>
                    <a:bodyPr/>
                    <a:lstStyle/>
                    <a:p>
                      <a:r>
                        <a:rPr lang="en-US" err="1"/>
                        <a:t>Sociālās</a:t>
                      </a:r>
                      <a:r>
                        <a:rPr lang="en-US"/>
                        <a:t> </a:t>
                      </a:r>
                      <a:r>
                        <a:rPr lang="en-US" err="1"/>
                        <a:t>zinātnes</a:t>
                      </a:r>
                      <a:endParaRPr lang="en-US"/>
                    </a:p>
                  </a:txBody>
                  <a:tcPr/>
                </a:tc>
                <a:tc>
                  <a:txBody>
                    <a:bodyPr/>
                    <a:lstStyle/>
                    <a:p>
                      <a:pPr algn="ctr"/>
                      <a:r>
                        <a:rPr lang="en-US"/>
                        <a:t>A</a:t>
                      </a:r>
                    </a:p>
                  </a:txBody>
                  <a:tcPr/>
                </a:tc>
                <a:tc>
                  <a:txBody>
                    <a:bodyPr/>
                    <a:lstStyle/>
                    <a:p>
                      <a:pPr algn="ctr"/>
                      <a:r>
                        <a:rPr lang="en-US"/>
                        <a:t>-</a:t>
                      </a:r>
                    </a:p>
                  </a:txBody>
                  <a:tcPr/>
                </a:tc>
                <a:tc>
                  <a:txBody>
                    <a:bodyPr/>
                    <a:lstStyle/>
                    <a:p>
                      <a:pPr algn="ctr"/>
                      <a:r>
                        <a:rPr lang="en-US"/>
                        <a:t>19. </a:t>
                      </a:r>
                      <a:r>
                        <a:rPr lang="en-US" err="1"/>
                        <a:t>jūnijs</a:t>
                      </a:r>
                    </a:p>
                  </a:txBody>
                  <a:tcPr/>
                </a:tc>
                <a:extLst>
                  <a:ext uri="{0D108BD9-81ED-4DB2-BD59-A6C34878D82A}">
                    <a16:rowId xmlns:a16="http://schemas.microsoft.com/office/drawing/2014/main" val="3712822649"/>
                  </a:ext>
                </a:extLst>
              </a:tr>
              <a:tr h="370840">
                <a:tc>
                  <a:txBody>
                    <a:bodyPr/>
                    <a:lstStyle/>
                    <a:p>
                      <a:pPr algn="ctr"/>
                      <a:r>
                        <a:rPr lang="en-US"/>
                        <a:t>13. </a:t>
                      </a:r>
                      <a:r>
                        <a:rPr lang="en-US" err="1"/>
                        <a:t>maijs</a:t>
                      </a:r>
                    </a:p>
                  </a:txBody>
                  <a:tcPr anchor="ctr"/>
                </a:tc>
                <a:tc>
                  <a:txBody>
                    <a:bodyPr/>
                    <a:lstStyle/>
                    <a:p>
                      <a:r>
                        <a:rPr lang="en-US" err="1"/>
                        <a:t>Vēsture</a:t>
                      </a:r>
                      <a:endParaRPr lang="en-US"/>
                    </a:p>
                  </a:txBody>
                  <a:tcPr/>
                </a:tc>
                <a:tc>
                  <a:txBody>
                    <a:bodyPr/>
                    <a:lstStyle/>
                    <a:p>
                      <a:pPr algn="ctr"/>
                      <a:r>
                        <a:rPr lang="en-US"/>
                        <a:t>A</a:t>
                      </a:r>
                    </a:p>
                  </a:txBody>
                  <a:tcPr/>
                </a:tc>
                <a:tc>
                  <a:txBody>
                    <a:bodyPr/>
                    <a:lstStyle/>
                    <a:p>
                      <a:pPr algn="ctr"/>
                      <a:r>
                        <a:rPr lang="en-US"/>
                        <a:t>-</a:t>
                      </a:r>
                    </a:p>
                  </a:txBody>
                  <a:tcPr/>
                </a:tc>
                <a:tc>
                  <a:txBody>
                    <a:bodyPr/>
                    <a:lstStyle/>
                    <a:p>
                      <a:pPr algn="ctr"/>
                      <a:r>
                        <a:rPr lang="en-US"/>
                        <a:t>29. </a:t>
                      </a:r>
                      <a:r>
                        <a:rPr lang="en-US" err="1"/>
                        <a:t>jūnijs</a:t>
                      </a:r>
                    </a:p>
                  </a:txBody>
                  <a:tcPr/>
                </a:tc>
                <a:extLst>
                  <a:ext uri="{0D108BD9-81ED-4DB2-BD59-A6C34878D82A}">
                    <a16:rowId xmlns:a16="http://schemas.microsoft.com/office/drawing/2014/main" val="2963839974"/>
                  </a:ext>
                </a:extLst>
              </a:tr>
              <a:tr h="370840">
                <a:tc>
                  <a:txBody>
                    <a:bodyPr/>
                    <a:lstStyle/>
                    <a:p>
                      <a:pPr algn="ctr"/>
                      <a:r>
                        <a:rPr lang="en-US"/>
                        <a:t>15. </a:t>
                      </a:r>
                      <a:r>
                        <a:rPr lang="en-US" err="1"/>
                        <a:t>maijs</a:t>
                      </a:r>
                    </a:p>
                  </a:txBody>
                  <a:tcPr anchor="ctr"/>
                </a:tc>
                <a:tc>
                  <a:txBody>
                    <a:bodyPr/>
                    <a:lstStyle/>
                    <a:p>
                      <a:r>
                        <a:rPr lang="en-US"/>
                        <a:t>Dizains un </a:t>
                      </a:r>
                      <a:r>
                        <a:rPr lang="en-US" err="1"/>
                        <a:t>tehnoloģijas</a:t>
                      </a:r>
                    </a:p>
                  </a:txBody>
                  <a:tcPr/>
                </a:tc>
                <a:tc>
                  <a:txBody>
                    <a:bodyPr/>
                    <a:lstStyle/>
                    <a:p>
                      <a:pPr algn="ctr"/>
                      <a:r>
                        <a:rPr lang="en-US"/>
                        <a:t>A</a:t>
                      </a:r>
                    </a:p>
                  </a:txBody>
                  <a:tcPr/>
                </a:tc>
                <a:tc>
                  <a:txBody>
                    <a:bodyPr/>
                    <a:lstStyle/>
                    <a:p>
                      <a:pPr algn="ctr"/>
                      <a:r>
                        <a:rPr lang="en-US"/>
                        <a:t>-</a:t>
                      </a:r>
                    </a:p>
                  </a:txBody>
                  <a:tcPr/>
                </a:tc>
                <a:tc>
                  <a:txBody>
                    <a:bodyPr/>
                    <a:lstStyle/>
                    <a:p>
                      <a:pPr algn="ctr"/>
                      <a:r>
                        <a:rPr lang="en-US"/>
                        <a:t>3. </a:t>
                      </a:r>
                      <a:r>
                        <a:rPr lang="en-US" err="1"/>
                        <a:t>jūlijs</a:t>
                      </a:r>
                    </a:p>
                  </a:txBody>
                  <a:tcPr/>
                </a:tc>
                <a:extLst>
                  <a:ext uri="{0D108BD9-81ED-4DB2-BD59-A6C34878D82A}">
                    <a16:rowId xmlns:a16="http://schemas.microsoft.com/office/drawing/2014/main" val="101025245"/>
                  </a:ext>
                </a:extLst>
              </a:tr>
              <a:tr h="370840">
                <a:tc>
                  <a:txBody>
                    <a:bodyPr/>
                    <a:lstStyle/>
                    <a:p>
                      <a:pPr algn="ctr"/>
                      <a:r>
                        <a:rPr lang="en-US"/>
                        <a:t>18. </a:t>
                      </a:r>
                      <a:r>
                        <a:rPr lang="en-US" err="1"/>
                        <a:t>maijs</a:t>
                      </a:r>
                    </a:p>
                  </a:txBody>
                  <a:tcPr anchor="ctr"/>
                </a:tc>
                <a:tc>
                  <a:txBody>
                    <a:bodyPr/>
                    <a:lstStyle/>
                    <a:p>
                      <a:r>
                        <a:rPr lang="en-US" err="1"/>
                        <a:t>Dabaszinības</a:t>
                      </a:r>
                    </a:p>
                  </a:txBody>
                  <a:tcPr/>
                </a:tc>
                <a:tc>
                  <a:txBody>
                    <a:bodyPr/>
                    <a:lstStyle/>
                    <a:p>
                      <a:pPr algn="ctr"/>
                      <a:r>
                        <a:rPr lang="en-US"/>
                        <a:t>V</a:t>
                      </a:r>
                    </a:p>
                  </a:txBody>
                  <a:tcPr/>
                </a:tc>
                <a:tc>
                  <a:txBody>
                    <a:bodyPr/>
                    <a:lstStyle/>
                    <a:p>
                      <a:pPr marL="0" indent="0" algn="ctr">
                        <a:buNone/>
                      </a:pPr>
                      <a:r>
                        <a:rPr lang="en-US"/>
                        <a:t>1. </a:t>
                      </a:r>
                      <a:r>
                        <a:rPr lang="en-US" err="1"/>
                        <a:t>daļa</a:t>
                      </a:r>
                    </a:p>
                  </a:txBody>
                  <a:tcPr/>
                </a:tc>
                <a:tc>
                  <a:txBody>
                    <a:bodyPr/>
                    <a:lstStyle/>
                    <a:p>
                      <a:pPr algn="ctr"/>
                      <a:r>
                        <a:rPr lang="en-US"/>
                        <a:t>15. </a:t>
                      </a:r>
                      <a:r>
                        <a:rPr lang="en-US" err="1"/>
                        <a:t>jūnijs</a:t>
                      </a:r>
                    </a:p>
                  </a:txBody>
                  <a:tcPr/>
                </a:tc>
                <a:extLst>
                  <a:ext uri="{0D108BD9-81ED-4DB2-BD59-A6C34878D82A}">
                    <a16:rowId xmlns:a16="http://schemas.microsoft.com/office/drawing/2014/main" val="4221077556"/>
                  </a:ext>
                </a:extLst>
              </a:tr>
              <a:tr h="370840">
                <a:tc>
                  <a:txBody>
                    <a:bodyPr/>
                    <a:lstStyle/>
                    <a:p>
                      <a:pPr algn="ctr"/>
                      <a:r>
                        <a:rPr lang="en-US"/>
                        <a:t>18. </a:t>
                      </a:r>
                      <a:r>
                        <a:rPr lang="en-US" err="1"/>
                        <a:t>maijs</a:t>
                      </a:r>
                    </a:p>
                  </a:txBody>
                  <a:tcPr anchor="ctr"/>
                </a:tc>
                <a:tc>
                  <a:txBody>
                    <a:bodyPr/>
                    <a:lstStyle/>
                    <a:p>
                      <a:r>
                        <a:rPr lang="en-US" err="1"/>
                        <a:t>Ķīmija</a:t>
                      </a:r>
                    </a:p>
                  </a:txBody>
                  <a:tcPr/>
                </a:tc>
                <a:tc>
                  <a:txBody>
                    <a:bodyPr/>
                    <a:lstStyle/>
                    <a:p>
                      <a:pPr algn="ctr"/>
                      <a:r>
                        <a:rPr lang="en-US"/>
                        <a:t>A/O</a:t>
                      </a:r>
                    </a:p>
                  </a:txBody>
                  <a:tcPr/>
                </a:tc>
                <a:tc>
                  <a:txBody>
                    <a:bodyPr/>
                    <a:lstStyle/>
                    <a:p>
                      <a:pPr marL="0" lvl="0" indent="0" algn="ctr">
                        <a:buNone/>
                      </a:pPr>
                      <a:r>
                        <a:rPr lang="en-US" sz="1400" b="0" i="0" u="none" strike="noStrike" noProof="0">
                          <a:solidFill>
                            <a:srgbClr val="664690"/>
                          </a:solidFill>
                          <a:latin typeface="Verdana"/>
                          <a:ea typeface="Verdana"/>
                        </a:rPr>
                        <a:t>1. </a:t>
                      </a:r>
                      <a:r>
                        <a:rPr lang="en-US" sz="1400" b="0" i="0" u="none" strike="noStrike" noProof="0" err="1">
                          <a:solidFill>
                            <a:srgbClr val="664690"/>
                          </a:solidFill>
                          <a:latin typeface="Verdana"/>
                          <a:ea typeface="Verdana"/>
                        </a:rPr>
                        <a:t>daļa</a:t>
                      </a:r>
                    </a:p>
                  </a:txBody>
                  <a:tcPr/>
                </a:tc>
                <a:tc>
                  <a:txBody>
                    <a:bodyPr/>
                    <a:lstStyle/>
                    <a:p>
                      <a:pPr algn="ctr"/>
                      <a:r>
                        <a:rPr lang="en-US"/>
                        <a:t>17. </a:t>
                      </a:r>
                      <a:r>
                        <a:rPr lang="en-US" err="1"/>
                        <a:t>jūnijs</a:t>
                      </a:r>
                    </a:p>
                  </a:txBody>
                  <a:tcPr/>
                </a:tc>
                <a:extLst>
                  <a:ext uri="{0D108BD9-81ED-4DB2-BD59-A6C34878D82A}">
                    <a16:rowId xmlns:a16="http://schemas.microsoft.com/office/drawing/2014/main" val="4178336961"/>
                  </a:ext>
                </a:extLst>
              </a:tr>
              <a:tr h="370840">
                <a:tc>
                  <a:txBody>
                    <a:bodyPr/>
                    <a:lstStyle/>
                    <a:p>
                      <a:pPr algn="ctr"/>
                      <a:r>
                        <a:rPr lang="en-US"/>
                        <a:t>20. </a:t>
                      </a:r>
                      <a:r>
                        <a:rPr lang="en-US" err="1"/>
                        <a:t>maijs</a:t>
                      </a:r>
                    </a:p>
                  </a:txBody>
                  <a:tcPr anchor="ctr"/>
                </a:tc>
                <a:tc>
                  <a:txBody>
                    <a:bodyPr/>
                    <a:lstStyle/>
                    <a:p>
                      <a:r>
                        <a:rPr lang="en-US" err="1"/>
                        <a:t>Fizika</a:t>
                      </a:r>
                    </a:p>
                  </a:txBody>
                  <a:tcPr/>
                </a:tc>
                <a:tc>
                  <a:txBody>
                    <a:bodyPr/>
                    <a:lstStyle/>
                    <a:p>
                      <a:pPr algn="ctr"/>
                      <a:r>
                        <a:rPr lang="en-US"/>
                        <a:t>A/O</a:t>
                      </a:r>
                    </a:p>
                  </a:txBody>
                  <a:tcPr/>
                </a:tc>
                <a:tc>
                  <a:txBody>
                    <a:bodyPr/>
                    <a:lstStyle/>
                    <a:p>
                      <a:pPr marL="0" lvl="0" indent="0" algn="ctr">
                        <a:buNone/>
                      </a:pPr>
                      <a:r>
                        <a:rPr lang="en-US" sz="1400" b="0" i="0" u="none" strike="noStrike" noProof="0">
                          <a:solidFill>
                            <a:srgbClr val="664690"/>
                          </a:solidFill>
                          <a:latin typeface="Verdana"/>
                          <a:ea typeface="Verdana"/>
                        </a:rPr>
                        <a:t>1. </a:t>
                      </a:r>
                      <a:r>
                        <a:rPr lang="en-US" sz="1400" b="0" i="0" u="none" strike="noStrike" noProof="0" err="1">
                          <a:solidFill>
                            <a:srgbClr val="664690"/>
                          </a:solidFill>
                          <a:latin typeface="Verdana"/>
                          <a:ea typeface="Verdana"/>
                        </a:rPr>
                        <a:t>daļa</a:t>
                      </a:r>
                    </a:p>
                  </a:txBody>
                  <a:tcPr/>
                </a:tc>
                <a:tc>
                  <a:txBody>
                    <a:bodyPr/>
                    <a:lstStyle/>
                    <a:p>
                      <a:pPr algn="ctr"/>
                      <a:r>
                        <a:rPr lang="en-US"/>
                        <a:t>2. </a:t>
                      </a:r>
                      <a:r>
                        <a:rPr lang="en-US" err="1"/>
                        <a:t>jūlijs</a:t>
                      </a:r>
                    </a:p>
                  </a:txBody>
                  <a:tcPr/>
                </a:tc>
                <a:extLst>
                  <a:ext uri="{0D108BD9-81ED-4DB2-BD59-A6C34878D82A}">
                    <a16:rowId xmlns:a16="http://schemas.microsoft.com/office/drawing/2014/main" val="3231452198"/>
                  </a:ext>
                </a:extLst>
              </a:tr>
              <a:tr h="370840">
                <a:tc>
                  <a:txBody>
                    <a:bodyPr/>
                    <a:lstStyle/>
                    <a:p>
                      <a:pPr algn="ctr"/>
                      <a:r>
                        <a:rPr lang="en-US"/>
                        <a:t>22. </a:t>
                      </a:r>
                      <a:r>
                        <a:rPr lang="en-US" err="1"/>
                        <a:t>maijs</a:t>
                      </a:r>
                    </a:p>
                  </a:txBody>
                  <a:tcPr anchor="ctr"/>
                </a:tc>
                <a:tc>
                  <a:txBody>
                    <a:bodyPr/>
                    <a:lstStyle/>
                    <a:p>
                      <a:r>
                        <a:rPr lang="en-US" err="1"/>
                        <a:t>Bioloģija</a:t>
                      </a:r>
                    </a:p>
                  </a:txBody>
                  <a:tcPr/>
                </a:tc>
                <a:tc>
                  <a:txBody>
                    <a:bodyPr/>
                    <a:lstStyle/>
                    <a:p>
                      <a:pPr algn="ctr"/>
                      <a:r>
                        <a:rPr lang="en-US"/>
                        <a:t>A/O</a:t>
                      </a:r>
                    </a:p>
                  </a:txBody>
                  <a:tcPr/>
                </a:tc>
                <a:tc>
                  <a:txBody>
                    <a:bodyPr/>
                    <a:lstStyle/>
                    <a:p>
                      <a:pPr marL="0" lvl="0" indent="0" algn="ctr">
                        <a:buNone/>
                      </a:pPr>
                      <a:r>
                        <a:rPr lang="en-US" sz="1400" b="0" i="0" u="none" strike="noStrike" noProof="0">
                          <a:solidFill>
                            <a:srgbClr val="664690"/>
                          </a:solidFill>
                          <a:latin typeface="Verdana"/>
                          <a:ea typeface="Verdana"/>
                        </a:rPr>
                        <a:t>1. </a:t>
                      </a:r>
                      <a:r>
                        <a:rPr lang="en-US" sz="1400" b="0" i="0" u="none" strike="noStrike" noProof="0" err="1">
                          <a:solidFill>
                            <a:srgbClr val="664690"/>
                          </a:solidFill>
                          <a:latin typeface="Verdana"/>
                          <a:ea typeface="Verdana"/>
                        </a:rPr>
                        <a:t>daļa</a:t>
                      </a:r>
                    </a:p>
                  </a:txBody>
                  <a:tcPr/>
                </a:tc>
                <a:tc>
                  <a:txBody>
                    <a:bodyPr/>
                    <a:lstStyle/>
                    <a:p>
                      <a:pPr algn="ctr"/>
                      <a:r>
                        <a:rPr lang="en-US"/>
                        <a:t>25. </a:t>
                      </a:r>
                      <a:r>
                        <a:rPr lang="en-US" err="1"/>
                        <a:t>jūnijs</a:t>
                      </a:r>
                    </a:p>
                  </a:txBody>
                  <a:tcPr/>
                </a:tc>
                <a:extLst>
                  <a:ext uri="{0D108BD9-81ED-4DB2-BD59-A6C34878D82A}">
                    <a16:rowId xmlns:a16="http://schemas.microsoft.com/office/drawing/2014/main" val="123130347"/>
                  </a:ext>
                </a:extLst>
              </a:tr>
              <a:tr h="370839">
                <a:tc>
                  <a:txBody>
                    <a:bodyPr/>
                    <a:lstStyle/>
                    <a:p>
                      <a:pPr lvl="0" algn="ctr">
                        <a:buNone/>
                      </a:pPr>
                      <a:r>
                        <a:rPr lang="en-US"/>
                        <a:t>25. </a:t>
                      </a:r>
                      <a:r>
                        <a:rPr lang="en-US" err="1"/>
                        <a:t>maijs</a:t>
                      </a:r>
                    </a:p>
                  </a:txBody>
                  <a:tcPr anchor="ctr"/>
                </a:tc>
                <a:tc>
                  <a:txBody>
                    <a:bodyPr/>
                    <a:lstStyle/>
                    <a:p>
                      <a:pPr lvl="0">
                        <a:buNone/>
                      </a:pPr>
                      <a:r>
                        <a:rPr lang="en-US" err="1"/>
                        <a:t>Angļu</a:t>
                      </a:r>
                      <a:r>
                        <a:rPr lang="en-US"/>
                        <a:t> </a:t>
                      </a:r>
                      <a:r>
                        <a:rPr lang="en-US" err="1"/>
                        <a:t>valoda</a:t>
                      </a:r>
                      <a:r>
                        <a:rPr lang="en-US"/>
                        <a:t> (r/m)</a:t>
                      </a:r>
                    </a:p>
                  </a:txBody>
                  <a:tcPr/>
                </a:tc>
                <a:tc>
                  <a:txBody>
                    <a:bodyPr/>
                    <a:lstStyle/>
                    <a:p>
                      <a:pPr lvl="0" algn="ctr">
                        <a:buNone/>
                      </a:pPr>
                      <a:r>
                        <a:rPr lang="en-US"/>
                        <a:t>O</a:t>
                      </a:r>
                    </a:p>
                  </a:txBody>
                  <a:tcPr/>
                </a:tc>
                <a:tc>
                  <a:txBody>
                    <a:bodyPr/>
                    <a:lstStyle/>
                    <a:p>
                      <a:pPr marL="0" lvl="0" indent="0" algn="ctr">
                        <a:buNone/>
                      </a:pPr>
                      <a:r>
                        <a:rPr lang="en-US"/>
                        <a:t>-</a:t>
                      </a:r>
                    </a:p>
                  </a:txBody>
                  <a:tcPr/>
                </a:tc>
                <a:tc>
                  <a:txBody>
                    <a:bodyPr/>
                    <a:lstStyle/>
                    <a:p>
                      <a:pPr lvl="0" algn="ctr">
                        <a:buNone/>
                      </a:pPr>
                      <a:r>
                        <a:rPr lang="en-US"/>
                        <a:t>18. </a:t>
                      </a:r>
                      <a:r>
                        <a:rPr lang="en-US" err="1"/>
                        <a:t>jūnijs</a:t>
                      </a:r>
                    </a:p>
                  </a:txBody>
                  <a:tcPr/>
                </a:tc>
                <a:extLst>
                  <a:ext uri="{0D108BD9-81ED-4DB2-BD59-A6C34878D82A}">
                    <a16:rowId xmlns:a16="http://schemas.microsoft.com/office/drawing/2014/main" val="1665657531"/>
                  </a:ext>
                </a:extLst>
              </a:tr>
              <a:tr h="370838">
                <a:tc>
                  <a:txBody>
                    <a:bodyPr/>
                    <a:lstStyle/>
                    <a:p>
                      <a:pPr lvl="0" algn="ctr">
                        <a:buNone/>
                      </a:pPr>
                      <a:r>
                        <a:rPr lang="en-US"/>
                        <a:t>25. </a:t>
                      </a:r>
                      <a:r>
                        <a:rPr lang="en-US" err="1"/>
                        <a:t>maijs</a:t>
                      </a:r>
                    </a:p>
                  </a:txBody>
                  <a:tcPr anchor="ctr"/>
                </a:tc>
                <a:tc>
                  <a:txBody>
                    <a:bodyPr/>
                    <a:lstStyle/>
                    <a:p>
                      <a:pPr lvl="0">
                        <a:buNone/>
                      </a:pPr>
                      <a:r>
                        <a:rPr lang="en-US" err="1"/>
                        <a:t>Angļu</a:t>
                      </a:r>
                      <a:r>
                        <a:rPr lang="en-US"/>
                        <a:t> </a:t>
                      </a:r>
                      <a:r>
                        <a:rPr lang="en-US" err="1"/>
                        <a:t>valoda</a:t>
                      </a:r>
                      <a:r>
                        <a:rPr lang="en-US"/>
                        <a:t> (r)</a:t>
                      </a:r>
                    </a:p>
                  </a:txBody>
                  <a:tcPr/>
                </a:tc>
                <a:tc>
                  <a:txBody>
                    <a:bodyPr/>
                    <a:lstStyle/>
                    <a:p>
                      <a:pPr lvl="0" algn="ctr">
                        <a:buNone/>
                      </a:pPr>
                      <a:r>
                        <a:rPr lang="en-US"/>
                        <a:t>A</a:t>
                      </a:r>
                    </a:p>
                  </a:txBody>
                  <a:tcPr/>
                </a:tc>
                <a:tc>
                  <a:txBody>
                    <a:bodyPr/>
                    <a:lstStyle/>
                    <a:p>
                      <a:pPr marL="0" lvl="0" indent="0" algn="ctr">
                        <a:buNone/>
                      </a:pPr>
                      <a:r>
                        <a:rPr lang="en-US"/>
                        <a:t>-</a:t>
                      </a:r>
                    </a:p>
                  </a:txBody>
                  <a:tcPr/>
                </a:tc>
                <a:tc>
                  <a:txBody>
                    <a:bodyPr/>
                    <a:lstStyle/>
                    <a:p>
                      <a:pPr lvl="0" algn="ctr">
                        <a:buNone/>
                      </a:pPr>
                      <a:r>
                        <a:rPr lang="en-US"/>
                        <a:t>18. </a:t>
                      </a:r>
                      <a:r>
                        <a:rPr lang="en-US" err="1"/>
                        <a:t>jūnijs</a:t>
                      </a:r>
                    </a:p>
                  </a:txBody>
                  <a:tcPr/>
                </a:tc>
                <a:extLst>
                  <a:ext uri="{0D108BD9-81ED-4DB2-BD59-A6C34878D82A}">
                    <a16:rowId xmlns:a16="http://schemas.microsoft.com/office/drawing/2014/main" val="3204202198"/>
                  </a:ext>
                </a:extLst>
              </a:tr>
              <a:tr h="370838">
                <a:tc>
                  <a:txBody>
                    <a:bodyPr/>
                    <a:lstStyle/>
                    <a:p>
                      <a:pPr lvl="0" algn="ctr">
                        <a:buNone/>
                      </a:pPr>
                      <a:r>
                        <a:rPr lang="en-US"/>
                        <a:t>26. </a:t>
                      </a:r>
                      <a:r>
                        <a:rPr lang="en-US" err="1"/>
                        <a:t>maijs</a:t>
                      </a:r>
                    </a:p>
                  </a:txBody>
                  <a:tcPr anchor="ctr"/>
                </a:tc>
                <a:tc>
                  <a:txBody>
                    <a:bodyPr/>
                    <a:lstStyle/>
                    <a:p>
                      <a:pPr lvl="0">
                        <a:buNone/>
                      </a:pPr>
                      <a:r>
                        <a:rPr lang="en-US" err="1"/>
                        <a:t>Franču</a:t>
                      </a:r>
                      <a:r>
                        <a:rPr lang="en-US"/>
                        <a:t> </a:t>
                      </a:r>
                      <a:r>
                        <a:rPr lang="en-US" err="1"/>
                        <a:t>valoda</a:t>
                      </a:r>
                      <a:r>
                        <a:rPr lang="en-US"/>
                        <a:t> (r/m)</a:t>
                      </a:r>
                    </a:p>
                    <a:p>
                      <a:pPr lvl="0">
                        <a:buNone/>
                      </a:pPr>
                      <a:r>
                        <a:rPr lang="en-US" err="1"/>
                        <a:t>Angļu</a:t>
                      </a:r>
                      <a:r>
                        <a:rPr lang="en-US"/>
                        <a:t> </a:t>
                      </a:r>
                      <a:r>
                        <a:rPr lang="en-US" err="1"/>
                        <a:t>valoda</a:t>
                      </a:r>
                      <a:r>
                        <a:rPr lang="en-US"/>
                        <a:t> (m)</a:t>
                      </a:r>
                    </a:p>
                  </a:txBody>
                  <a:tcPr/>
                </a:tc>
                <a:tc>
                  <a:txBody>
                    <a:bodyPr/>
                    <a:lstStyle/>
                    <a:p>
                      <a:pPr lvl="0" algn="ctr">
                        <a:buNone/>
                      </a:pPr>
                      <a:r>
                        <a:rPr lang="en-US"/>
                        <a:t>A/O</a:t>
                      </a:r>
                    </a:p>
                    <a:p>
                      <a:pPr lvl="0" algn="ctr">
                        <a:buNone/>
                      </a:pPr>
                      <a:r>
                        <a:rPr lang="en-US"/>
                        <a:t>O</a:t>
                      </a:r>
                    </a:p>
                  </a:txBody>
                  <a:tcPr/>
                </a:tc>
                <a:tc>
                  <a:txBody>
                    <a:bodyPr/>
                    <a:lstStyle/>
                    <a:p>
                      <a:pPr marL="0" lvl="0" indent="0" algn="ctr">
                        <a:buNone/>
                      </a:pPr>
                      <a:r>
                        <a:rPr lang="en-US"/>
                        <a:t>-</a:t>
                      </a:r>
                    </a:p>
                  </a:txBody>
                  <a:tcPr/>
                </a:tc>
                <a:tc>
                  <a:txBody>
                    <a:bodyPr/>
                    <a:lstStyle/>
                    <a:p>
                      <a:pPr lvl="0" algn="ctr">
                        <a:buNone/>
                      </a:pPr>
                      <a:r>
                        <a:rPr lang="en-US"/>
                        <a:t>18. </a:t>
                      </a:r>
                      <a:r>
                        <a:rPr lang="en-US" err="1"/>
                        <a:t>jūnijs</a:t>
                      </a:r>
                    </a:p>
                  </a:txBody>
                  <a:tcPr/>
                </a:tc>
                <a:extLst>
                  <a:ext uri="{0D108BD9-81ED-4DB2-BD59-A6C34878D82A}">
                    <a16:rowId xmlns:a16="http://schemas.microsoft.com/office/drawing/2014/main" val="78039668"/>
                  </a:ext>
                </a:extLst>
              </a:tr>
              <a:tr h="370838">
                <a:tc>
                  <a:txBody>
                    <a:bodyPr/>
                    <a:lstStyle/>
                    <a:p>
                      <a:pPr lvl="0" algn="ctr">
                        <a:buNone/>
                      </a:pPr>
                      <a:r>
                        <a:rPr lang="en-US"/>
                        <a:t>27. </a:t>
                      </a:r>
                      <a:r>
                        <a:rPr lang="en-US" err="1"/>
                        <a:t>maijs</a:t>
                      </a:r>
                    </a:p>
                  </a:txBody>
                  <a:tcPr anchor="ctr"/>
                </a:tc>
                <a:tc>
                  <a:txBody>
                    <a:bodyPr/>
                    <a:lstStyle/>
                    <a:p>
                      <a:pPr lvl="0">
                        <a:buNone/>
                      </a:pPr>
                      <a:r>
                        <a:rPr lang="en-US" err="1"/>
                        <a:t>Angļu</a:t>
                      </a:r>
                      <a:r>
                        <a:rPr lang="en-US"/>
                        <a:t> </a:t>
                      </a:r>
                      <a:r>
                        <a:rPr lang="en-US" err="1"/>
                        <a:t>valoda</a:t>
                      </a:r>
                      <a:r>
                        <a:rPr lang="en-US"/>
                        <a:t> (m)</a:t>
                      </a:r>
                    </a:p>
                  </a:txBody>
                  <a:tcPr/>
                </a:tc>
                <a:tc>
                  <a:txBody>
                    <a:bodyPr/>
                    <a:lstStyle/>
                    <a:p>
                      <a:pPr lvl="0" algn="ctr">
                        <a:buNone/>
                      </a:pPr>
                      <a:r>
                        <a:rPr lang="en-US"/>
                        <a:t>A/O</a:t>
                      </a:r>
                    </a:p>
                  </a:txBody>
                  <a:tcPr/>
                </a:tc>
                <a:tc>
                  <a:txBody>
                    <a:bodyPr/>
                    <a:lstStyle/>
                    <a:p>
                      <a:pPr marL="342900" lvl="0" indent="-342900" algn="ctr">
                        <a:buAutoNum type="arabicPeriod"/>
                      </a:pPr>
                      <a:endParaRPr lang="en-US"/>
                    </a:p>
                  </a:txBody>
                  <a:tcPr/>
                </a:tc>
                <a:tc>
                  <a:txBody>
                    <a:bodyPr/>
                    <a:lstStyle/>
                    <a:p>
                      <a:pPr lvl="0" algn="ctr">
                        <a:buNone/>
                      </a:pPr>
                      <a:r>
                        <a:rPr lang="en-US"/>
                        <a:t>18. </a:t>
                      </a:r>
                      <a:r>
                        <a:rPr lang="en-US" err="1"/>
                        <a:t>jūnijs</a:t>
                      </a:r>
                    </a:p>
                  </a:txBody>
                  <a:tcPr/>
                </a:tc>
                <a:extLst>
                  <a:ext uri="{0D108BD9-81ED-4DB2-BD59-A6C34878D82A}">
                    <a16:rowId xmlns:a16="http://schemas.microsoft.com/office/drawing/2014/main" val="223245927"/>
                  </a:ext>
                </a:extLst>
              </a:tr>
              <a:tr h="370838">
                <a:tc>
                  <a:txBody>
                    <a:bodyPr/>
                    <a:lstStyle/>
                    <a:p>
                      <a:pPr lvl="0" algn="ctr">
                        <a:buNone/>
                      </a:pPr>
                      <a:r>
                        <a:rPr lang="en-US"/>
                        <a:t>28. </a:t>
                      </a:r>
                      <a:r>
                        <a:rPr lang="en-US" err="1"/>
                        <a:t>maijs</a:t>
                      </a:r>
                    </a:p>
                  </a:txBody>
                  <a:tcPr anchor="ctr"/>
                </a:tc>
                <a:tc>
                  <a:txBody>
                    <a:bodyPr/>
                    <a:lstStyle/>
                    <a:p>
                      <a:pPr lvl="0">
                        <a:buNone/>
                      </a:pPr>
                      <a:r>
                        <a:rPr lang="en-US" err="1"/>
                        <a:t>Vācu</a:t>
                      </a:r>
                      <a:r>
                        <a:rPr lang="en-US"/>
                        <a:t> </a:t>
                      </a:r>
                      <a:r>
                        <a:rPr lang="en-US" err="1"/>
                        <a:t>valoda</a:t>
                      </a:r>
                      <a:r>
                        <a:rPr lang="en-US"/>
                        <a:t> (r/m)</a:t>
                      </a:r>
                    </a:p>
                    <a:p>
                      <a:pPr lvl="0">
                        <a:buNone/>
                      </a:pPr>
                      <a:r>
                        <a:rPr lang="en-US" err="1"/>
                        <a:t>Angļu</a:t>
                      </a:r>
                      <a:r>
                        <a:rPr lang="en-US"/>
                        <a:t> </a:t>
                      </a:r>
                      <a:r>
                        <a:rPr lang="en-US" err="1"/>
                        <a:t>valoda</a:t>
                      </a:r>
                      <a:r>
                        <a:rPr lang="en-US"/>
                        <a:t> (m)</a:t>
                      </a:r>
                    </a:p>
                  </a:txBody>
                  <a:tcPr/>
                </a:tc>
                <a:tc>
                  <a:txBody>
                    <a:bodyPr/>
                    <a:lstStyle/>
                    <a:p>
                      <a:pPr lvl="0" algn="ctr">
                        <a:buNone/>
                      </a:pPr>
                      <a:r>
                        <a:rPr lang="en-US"/>
                        <a:t>A/O</a:t>
                      </a:r>
                    </a:p>
                    <a:p>
                      <a:pPr lvl="0" algn="ctr">
                        <a:buNone/>
                      </a:pPr>
                      <a:r>
                        <a:rPr lang="en-US"/>
                        <a:t>A</a:t>
                      </a:r>
                    </a:p>
                  </a:txBody>
                  <a:tcPr/>
                </a:tc>
                <a:tc>
                  <a:txBody>
                    <a:bodyPr/>
                    <a:lstStyle/>
                    <a:p>
                      <a:pPr marL="0" lvl="0" indent="0" algn="ctr">
                        <a:buNone/>
                      </a:pPr>
                      <a:r>
                        <a:rPr lang="en-US"/>
                        <a:t>-</a:t>
                      </a:r>
                    </a:p>
                  </a:txBody>
                  <a:tcPr/>
                </a:tc>
                <a:tc>
                  <a:txBody>
                    <a:bodyPr/>
                    <a:lstStyle/>
                    <a:p>
                      <a:pPr lvl="0" algn="ctr">
                        <a:buNone/>
                      </a:pPr>
                      <a:r>
                        <a:rPr lang="en-US"/>
                        <a:t>18. </a:t>
                      </a:r>
                      <a:r>
                        <a:rPr lang="en-US" err="1"/>
                        <a:t>jūnijs</a:t>
                      </a:r>
                    </a:p>
                  </a:txBody>
                  <a:tcPr/>
                </a:tc>
                <a:extLst>
                  <a:ext uri="{0D108BD9-81ED-4DB2-BD59-A6C34878D82A}">
                    <a16:rowId xmlns:a16="http://schemas.microsoft.com/office/drawing/2014/main" val="2051115367"/>
                  </a:ext>
                </a:extLst>
              </a:tr>
            </a:tbl>
          </a:graphicData>
        </a:graphic>
      </p:graphicFrame>
      <p:sp>
        <p:nvSpPr>
          <p:cNvPr id="7" name="TextBox 6">
            <a:extLst>
              <a:ext uri="{FF2B5EF4-FFF2-40B4-BE49-F238E27FC236}">
                <a16:creationId xmlns:a16="http://schemas.microsoft.com/office/drawing/2014/main" id="{348C391F-7021-88CA-C58B-54EF0349FF60}"/>
              </a:ext>
            </a:extLst>
          </p:cNvPr>
          <p:cNvSpPr txBox="1"/>
          <p:nvPr/>
        </p:nvSpPr>
        <p:spPr>
          <a:xfrm>
            <a:off x="705028" y="986328"/>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baseline="0" err="1">
                <a:solidFill>
                  <a:srgbClr val="664790"/>
                </a:solidFill>
                <a:latin typeface="Verdana"/>
              </a:rPr>
              <a:t>Ministru</a:t>
            </a:r>
            <a:r>
              <a:rPr lang="en-US" sz="1600" i="1" baseline="0">
                <a:solidFill>
                  <a:srgbClr val="664790"/>
                </a:solidFill>
                <a:latin typeface="Verdana"/>
              </a:rPr>
              <a:t> </a:t>
            </a:r>
            <a:r>
              <a:rPr lang="en-US" sz="1600" i="1" baseline="0" err="1">
                <a:solidFill>
                  <a:srgbClr val="664790"/>
                </a:solidFill>
                <a:latin typeface="Verdana"/>
              </a:rPr>
              <a:t>kabineta</a:t>
            </a:r>
            <a:r>
              <a:rPr lang="en-US" sz="1600" i="1">
                <a:solidFill>
                  <a:srgbClr val="664790"/>
                </a:solidFill>
                <a:latin typeface="Verdana"/>
              </a:rPr>
              <a:t> 2025. </a:t>
            </a:r>
            <a:r>
              <a:rPr lang="en-US" sz="1600" i="1" err="1">
                <a:solidFill>
                  <a:srgbClr val="664790"/>
                </a:solidFill>
                <a:latin typeface="Verdana"/>
              </a:rPr>
              <a:t>gada</a:t>
            </a:r>
            <a:r>
              <a:rPr lang="en-US" sz="1600" i="1">
                <a:solidFill>
                  <a:srgbClr val="664790"/>
                </a:solidFill>
                <a:latin typeface="Verdana"/>
              </a:rPr>
              <a:t> 4. </a:t>
            </a:r>
            <a:r>
              <a:rPr lang="en-US" sz="1600" i="1" err="1">
                <a:solidFill>
                  <a:srgbClr val="664790"/>
                </a:solidFill>
                <a:latin typeface="Verdana"/>
              </a:rPr>
              <a:t>novembra</a:t>
            </a:r>
            <a:r>
              <a:rPr lang="en-US" sz="1600" i="1">
                <a:solidFill>
                  <a:srgbClr val="664790"/>
                </a:solidFill>
                <a:latin typeface="Verdana"/>
              </a:rPr>
              <a:t> </a:t>
            </a:r>
            <a:r>
              <a:rPr lang="en-US" sz="1600" i="1" baseline="0" err="1">
                <a:solidFill>
                  <a:srgbClr val="664790"/>
                </a:solidFill>
                <a:latin typeface="Verdana"/>
              </a:rPr>
              <a:t>noteikumi</a:t>
            </a:r>
            <a:r>
              <a:rPr lang="en-US" sz="1600" i="1" baseline="0">
                <a:solidFill>
                  <a:srgbClr val="664790"/>
                </a:solidFill>
                <a:latin typeface="Verdana"/>
              </a:rPr>
              <a:t> </a:t>
            </a:r>
            <a:r>
              <a:rPr lang="en-US" sz="1600" i="1" baseline="0" err="1">
                <a:solidFill>
                  <a:srgbClr val="664790"/>
                </a:solidFill>
                <a:latin typeface="Verdana"/>
              </a:rPr>
              <a:t>Nr</a:t>
            </a:r>
            <a:r>
              <a:rPr lang="en-US" sz="1600" i="1" baseline="0">
                <a:solidFill>
                  <a:srgbClr val="664790"/>
                </a:solidFill>
                <a:latin typeface="Verdana"/>
              </a:rPr>
              <a:t>. </a:t>
            </a:r>
            <a:r>
              <a:rPr lang="en-US" sz="1600" i="1">
                <a:solidFill>
                  <a:srgbClr val="664790"/>
                </a:solidFill>
                <a:latin typeface="Verdana"/>
              </a:rPr>
              <a:t>656</a:t>
            </a:r>
            <a:endParaRPr lang="en-US" sz="1600" i="1"/>
          </a:p>
        </p:txBody>
      </p:sp>
      <p:sp>
        <p:nvSpPr>
          <p:cNvPr id="9" name="Oval 8">
            <a:extLst>
              <a:ext uri="{FF2B5EF4-FFF2-40B4-BE49-F238E27FC236}">
                <a16:creationId xmlns:a16="http://schemas.microsoft.com/office/drawing/2014/main" id="{566B16F1-0654-009E-1BEB-36188A048497}"/>
              </a:ext>
            </a:extLst>
          </p:cNvPr>
          <p:cNvSpPr/>
          <p:nvPr/>
        </p:nvSpPr>
        <p:spPr>
          <a:xfrm>
            <a:off x="9756448" y="2257514"/>
            <a:ext cx="2328728" cy="220766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ea typeface="Verdana"/>
            </a:endParaRPr>
          </a:p>
        </p:txBody>
      </p:sp>
      <p:sp>
        <p:nvSpPr>
          <p:cNvPr id="11" name="TextBox 10">
            <a:extLst>
              <a:ext uri="{FF2B5EF4-FFF2-40B4-BE49-F238E27FC236}">
                <a16:creationId xmlns:a16="http://schemas.microsoft.com/office/drawing/2014/main" id="{DD7C863B-170B-07B0-0B61-DB7EA02CB33E}"/>
              </a:ext>
            </a:extLst>
          </p:cNvPr>
          <p:cNvSpPr txBox="1"/>
          <p:nvPr/>
        </p:nvSpPr>
        <p:spPr>
          <a:xfrm>
            <a:off x="9756448" y="2841476"/>
            <a:ext cx="2328728"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solidFill>
                  <a:srgbClr val="FFFFFF"/>
                </a:solidFill>
                <a:latin typeface="Verdana"/>
                <a:ea typeface="Verdana"/>
              </a:rPr>
              <a:t>Centralizētais</a:t>
            </a:r>
            <a:r>
              <a:rPr lang="en-US">
                <a:solidFill>
                  <a:srgbClr val="FFFFFF"/>
                </a:solidFill>
                <a:latin typeface="Verdana"/>
                <a:ea typeface="Verdana"/>
              </a:rPr>
              <a:t> </a:t>
            </a:r>
            <a:endParaRPr lang="en-US">
              <a:solidFill>
                <a:srgbClr val="664690"/>
              </a:solidFill>
              <a:latin typeface="Verdana"/>
              <a:ea typeface="Verdana"/>
            </a:endParaRPr>
          </a:p>
          <a:p>
            <a:pPr algn="ctr"/>
            <a:r>
              <a:rPr lang="en-US" err="1">
                <a:solidFill>
                  <a:srgbClr val="FFFFFF"/>
                </a:solidFill>
                <a:latin typeface="Verdana"/>
                <a:ea typeface="Verdana"/>
              </a:rPr>
              <a:t>eksāmens</a:t>
            </a:r>
            <a:r>
              <a:rPr lang="en-US">
                <a:solidFill>
                  <a:srgbClr val="FFFFFF"/>
                </a:solidFill>
                <a:latin typeface="Verdana"/>
                <a:ea typeface="Verdana"/>
              </a:rPr>
              <a:t> </a:t>
            </a:r>
            <a:r>
              <a:rPr lang="en-US" err="1">
                <a:solidFill>
                  <a:srgbClr val="FFFFFF"/>
                </a:solidFill>
                <a:latin typeface="Verdana"/>
                <a:ea typeface="Verdana"/>
              </a:rPr>
              <a:t>nokārtots</a:t>
            </a:r>
            <a:r>
              <a:rPr lang="en-US">
                <a:solidFill>
                  <a:srgbClr val="FFFFFF"/>
                </a:solidFill>
                <a:latin typeface="Verdana"/>
                <a:ea typeface="Verdana"/>
              </a:rPr>
              <a:t>, </a:t>
            </a:r>
            <a:endParaRPr lang="en-US" err="1">
              <a:solidFill>
                <a:srgbClr val="664690"/>
              </a:solidFill>
              <a:latin typeface="Verdana"/>
              <a:ea typeface="Verdana"/>
            </a:endParaRPr>
          </a:p>
          <a:p>
            <a:pPr algn="ctr"/>
            <a:r>
              <a:rPr lang="en-US">
                <a:solidFill>
                  <a:srgbClr val="FFFFFF"/>
                </a:solidFill>
                <a:latin typeface="Verdana"/>
                <a:ea typeface="Verdana"/>
              </a:rPr>
              <a:t>ja </a:t>
            </a:r>
            <a:r>
              <a:rPr lang="en-US" err="1">
                <a:solidFill>
                  <a:srgbClr val="FFFFFF"/>
                </a:solidFill>
                <a:latin typeface="Verdana"/>
                <a:ea typeface="Verdana"/>
              </a:rPr>
              <a:t>iegūts</a:t>
            </a:r>
            <a:r>
              <a:rPr lang="en-US">
                <a:solidFill>
                  <a:srgbClr val="FFFFFF"/>
                </a:solidFill>
                <a:latin typeface="Verdana"/>
                <a:ea typeface="Verdana"/>
              </a:rPr>
              <a:t> </a:t>
            </a:r>
            <a:r>
              <a:rPr lang="en-US" err="1">
                <a:solidFill>
                  <a:srgbClr val="FFFFFF"/>
                </a:solidFill>
                <a:latin typeface="Verdana"/>
                <a:ea typeface="Verdana"/>
              </a:rPr>
              <a:t>vērtējums</a:t>
            </a:r>
            <a:endParaRPr lang="en-US">
              <a:solidFill>
                <a:srgbClr val="664690"/>
              </a:solidFill>
              <a:latin typeface="Verdana"/>
              <a:ea typeface="Verdana"/>
            </a:endParaRPr>
          </a:p>
          <a:p>
            <a:pPr algn="ctr"/>
            <a:r>
              <a:rPr lang="en-US" sz="2000" b="1" err="1">
                <a:solidFill>
                  <a:schemeClr val="bg2"/>
                </a:solidFill>
                <a:latin typeface="Verdana"/>
                <a:ea typeface="Verdana"/>
              </a:rPr>
              <a:t>vismaz</a:t>
            </a:r>
            <a:r>
              <a:rPr lang="en-US" sz="2000" b="1">
                <a:solidFill>
                  <a:schemeClr val="bg2"/>
                </a:solidFill>
                <a:latin typeface="Verdana"/>
                <a:ea typeface="Verdana"/>
              </a:rPr>
              <a:t> 20%</a:t>
            </a:r>
          </a:p>
        </p:txBody>
      </p:sp>
    </p:spTree>
    <p:extLst>
      <p:ext uri="{BB962C8B-B14F-4D97-AF65-F5344CB8AC3E}">
        <p14:creationId xmlns:p14="http://schemas.microsoft.com/office/powerpoint/2010/main" val="160123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4DF88-279B-BEF3-08F1-41479BF29195}"/>
              </a:ext>
            </a:extLst>
          </p:cNvPr>
          <p:cNvSpPr>
            <a:spLocks noGrp="1"/>
          </p:cNvSpPr>
          <p:nvPr>
            <p:ph type="sldNum" idx="12"/>
          </p:nvPr>
        </p:nvSpPr>
        <p:spPr/>
        <p:txBody>
          <a:bodyPr/>
          <a:lstStyle/>
          <a:p>
            <a:fld id="{00000000-1234-1234-1234-123412341234}" type="slidenum">
              <a:rPr lang="lv-LV" smtClean="0"/>
              <a:pPr/>
              <a:t>17</a:t>
            </a:fld>
            <a:endParaRPr lang="lv-LV"/>
          </a:p>
        </p:txBody>
      </p:sp>
      <p:sp>
        <p:nvSpPr>
          <p:cNvPr id="3" name="Title 2">
            <a:extLst>
              <a:ext uri="{FF2B5EF4-FFF2-40B4-BE49-F238E27FC236}">
                <a16:creationId xmlns:a16="http://schemas.microsoft.com/office/drawing/2014/main" id="{4861AB0D-5FF3-6B5D-E73F-4F499A950FAE}"/>
              </a:ext>
            </a:extLst>
          </p:cNvPr>
          <p:cNvSpPr>
            <a:spLocks noGrp="1"/>
          </p:cNvSpPr>
          <p:nvPr>
            <p:ph type="title"/>
          </p:nvPr>
        </p:nvSpPr>
        <p:spPr>
          <a:xfrm>
            <a:off x="816176" y="392855"/>
            <a:ext cx="9297347" cy="815228"/>
          </a:xfrm>
        </p:spPr>
        <p:txBody>
          <a:bodyPr/>
          <a:lstStyle/>
          <a:p>
            <a:r>
              <a:rPr lang="en-US" sz="2400" err="1"/>
              <a:t>Valsts</a:t>
            </a:r>
            <a:r>
              <a:rPr lang="en-US" sz="2400"/>
              <a:t> </a:t>
            </a:r>
            <a:r>
              <a:rPr lang="en-US" sz="2400" err="1"/>
              <a:t>pārbaudes</a:t>
            </a:r>
            <a:r>
              <a:rPr lang="en-US" sz="2400"/>
              <a:t> </a:t>
            </a:r>
            <a:r>
              <a:rPr lang="en-US" sz="2400" err="1"/>
              <a:t>darbi</a:t>
            </a:r>
            <a:r>
              <a:rPr lang="en-US" sz="2400"/>
              <a:t> par </a:t>
            </a:r>
            <a:r>
              <a:rPr lang="en-US" sz="2400" err="1"/>
              <a:t>vispārējo</a:t>
            </a:r>
            <a:r>
              <a:rPr lang="en-US" sz="2400"/>
              <a:t> </a:t>
            </a:r>
            <a:r>
              <a:rPr lang="en-US" sz="2400" err="1"/>
              <a:t>vidējo</a:t>
            </a:r>
            <a:r>
              <a:rPr lang="en-US" sz="2400"/>
              <a:t> </a:t>
            </a:r>
            <a:r>
              <a:rPr lang="en-US" sz="2400" err="1"/>
              <a:t>izglītību</a:t>
            </a:r>
            <a:endParaRPr lang="en-US" sz="2400"/>
          </a:p>
        </p:txBody>
      </p:sp>
      <p:graphicFrame>
        <p:nvGraphicFramePr>
          <p:cNvPr id="5" name="Table 4">
            <a:extLst>
              <a:ext uri="{FF2B5EF4-FFF2-40B4-BE49-F238E27FC236}">
                <a16:creationId xmlns:a16="http://schemas.microsoft.com/office/drawing/2014/main" id="{4E75EB28-C229-3725-CA9E-A30E7DFD5BA6}"/>
              </a:ext>
            </a:extLst>
          </p:cNvPr>
          <p:cNvGraphicFramePr>
            <a:graphicFrameLocks noGrp="1"/>
          </p:cNvGraphicFramePr>
          <p:nvPr>
            <p:extLst>
              <p:ext uri="{D42A27DB-BD31-4B8C-83A1-F6EECF244321}">
                <p14:modId xmlns:p14="http://schemas.microsoft.com/office/powerpoint/2010/main" val="1295612795"/>
              </p:ext>
            </p:extLst>
          </p:nvPr>
        </p:nvGraphicFramePr>
        <p:xfrm>
          <a:off x="407095" y="1774520"/>
          <a:ext cx="9250126" cy="4356800"/>
        </p:xfrm>
        <a:graphic>
          <a:graphicData uri="http://schemas.openxmlformats.org/drawingml/2006/table">
            <a:tbl>
              <a:tblPr firstRow="1" bandRow="1">
                <a:tableStyleId>{5C22544A-7EE6-4342-B048-85BDC9FD1C3A}</a:tableStyleId>
              </a:tblPr>
              <a:tblGrid>
                <a:gridCol w="1631802">
                  <a:extLst>
                    <a:ext uri="{9D8B030D-6E8A-4147-A177-3AD203B41FA5}">
                      <a16:colId xmlns:a16="http://schemas.microsoft.com/office/drawing/2014/main" val="1798760085"/>
                    </a:ext>
                  </a:extLst>
                </a:gridCol>
                <a:gridCol w="2880840">
                  <a:extLst>
                    <a:ext uri="{9D8B030D-6E8A-4147-A177-3AD203B41FA5}">
                      <a16:colId xmlns:a16="http://schemas.microsoft.com/office/drawing/2014/main" val="290043051"/>
                    </a:ext>
                  </a:extLst>
                </a:gridCol>
                <a:gridCol w="1010523">
                  <a:extLst>
                    <a:ext uri="{9D8B030D-6E8A-4147-A177-3AD203B41FA5}">
                      <a16:colId xmlns:a16="http://schemas.microsoft.com/office/drawing/2014/main" val="135241043"/>
                    </a:ext>
                  </a:extLst>
                </a:gridCol>
                <a:gridCol w="1933990">
                  <a:extLst>
                    <a:ext uri="{9D8B030D-6E8A-4147-A177-3AD203B41FA5}">
                      <a16:colId xmlns:a16="http://schemas.microsoft.com/office/drawing/2014/main" val="1424362256"/>
                    </a:ext>
                  </a:extLst>
                </a:gridCol>
                <a:gridCol w="1792971">
                  <a:extLst>
                    <a:ext uri="{9D8B030D-6E8A-4147-A177-3AD203B41FA5}">
                      <a16:colId xmlns:a16="http://schemas.microsoft.com/office/drawing/2014/main" val="616244374"/>
                    </a:ext>
                  </a:extLst>
                </a:gridCol>
              </a:tblGrid>
              <a:tr h="687146">
                <a:tc>
                  <a:txBody>
                    <a:bodyPr/>
                    <a:lstStyle/>
                    <a:p>
                      <a:pPr algn="ctr" rtl="0" fontAlgn="base">
                        <a:lnSpc>
                          <a:spcPts val="1126"/>
                        </a:lnSpc>
                        <a:buNone/>
                      </a:pPr>
                      <a:r>
                        <a:rPr lang="en-US" sz="1400" b="1" i="0" u="none" strike="noStrike" err="1">
                          <a:solidFill>
                            <a:srgbClr val="FFFFFF"/>
                          </a:solidFill>
                          <a:effectLst/>
                          <a:latin typeface="Verdana"/>
                        </a:rPr>
                        <a:t>Pamattermiņa</a:t>
                      </a:r>
                      <a:r>
                        <a:rPr lang="en-US" sz="1400" b="1" i="0" u="none" strike="noStrike">
                          <a:solidFill>
                            <a:srgbClr val="FFFFFF"/>
                          </a:solidFill>
                          <a:effectLst/>
                          <a:latin typeface="Verdana"/>
                        </a:rPr>
                        <a:t> </a:t>
                      </a:r>
                      <a:r>
                        <a:rPr lang="en-US" sz="1400" b="1" i="0" u="none" strike="noStrike" err="1">
                          <a:solidFill>
                            <a:srgbClr val="FFFFFF"/>
                          </a:solidFill>
                          <a:effectLst/>
                          <a:latin typeface="Verdana"/>
                        </a:rPr>
                        <a:t>datums</a:t>
                      </a:r>
                      <a:endParaRPr lang="en-US" b="1" i="0">
                        <a:solidFill>
                          <a:srgbClr val="FFFFFF"/>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25527" cap="flat" cmpd="sng" algn="ctr">
                      <a:solidFill>
                        <a:srgbClr val="FFFFFF"/>
                      </a:solidFill>
                      <a:prstDash val="solid"/>
                      <a:round/>
                      <a:headEnd type="none" w="med" len="med"/>
                      <a:tailEnd type="none" w="med" len="med"/>
                    </a:lnB>
                  </a:tcPr>
                </a:tc>
                <a:tc>
                  <a:txBody>
                    <a:bodyPr/>
                    <a:lstStyle/>
                    <a:p>
                      <a:pPr algn="ctr" rtl="0" fontAlgn="base">
                        <a:lnSpc>
                          <a:spcPts val="1126"/>
                        </a:lnSpc>
                        <a:buNone/>
                      </a:pPr>
                      <a:r>
                        <a:rPr lang="en-US" sz="1400" b="1" i="0" u="none" strike="noStrike" err="1">
                          <a:solidFill>
                            <a:srgbClr val="FFFFFF"/>
                          </a:solidFill>
                          <a:effectLst/>
                          <a:latin typeface="Verdana"/>
                        </a:rPr>
                        <a:t>Centralizētais</a:t>
                      </a:r>
                      <a:r>
                        <a:rPr lang="en-US" sz="1400" b="1" i="0" u="none" strike="noStrike">
                          <a:solidFill>
                            <a:srgbClr val="FFFFFF"/>
                          </a:solidFill>
                          <a:effectLst/>
                          <a:latin typeface="Verdana"/>
                        </a:rPr>
                        <a:t> </a:t>
                      </a:r>
                      <a:r>
                        <a:rPr lang="en-US" sz="1400" b="1" i="0" u="none" strike="noStrike" err="1">
                          <a:solidFill>
                            <a:srgbClr val="FFFFFF"/>
                          </a:solidFill>
                          <a:effectLst/>
                          <a:latin typeface="Verdana"/>
                        </a:rPr>
                        <a:t>eksāmens</a:t>
                      </a:r>
                      <a:endParaRPr lang="en-US" b="1" i="0" err="1">
                        <a:solidFill>
                          <a:srgbClr val="FFFFFF"/>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25527" cap="flat" cmpd="sng" algn="ctr">
                      <a:solidFill>
                        <a:srgbClr val="FFFFFF"/>
                      </a:solidFill>
                      <a:prstDash val="solid"/>
                      <a:round/>
                      <a:headEnd type="none" w="med" len="med"/>
                      <a:tailEnd type="none" w="med" len="med"/>
                    </a:lnB>
                  </a:tcPr>
                </a:tc>
                <a:tc>
                  <a:txBody>
                    <a:bodyPr/>
                    <a:lstStyle/>
                    <a:p>
                      <a:pPr algn="ctr" rtl="0" fontAlgn="base">
                        <a:lnSpc>
                          <a:spcPts val="1126"/>
                        </a:lnSpc>
                        <a:buNone/>
                      </a:pPr>
                      <a:r>
                        <a:rPr lang="en-US" sz="1400" b="1" i="0" u="none" strike="noStrike" err="1">
                          <a:solidFill>
                            <a:srgbClr val="FFFFFF"/>
                          </a:solidFill>
                          <a:effectLst/>
                          <a:latin typeface="Verdana"/>
                        </a:rPr>
                        <a:t>Līmenis</a:t>
                      </a:r>
                      <a:endParaRPr lang="en-US" b="1" i="0" err="1">
                        <a:solidFill>
                          <a:srgbClr val="FFFFFF"/>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25527" cap="flat" cmpd="sng" algn="ctr">
                      <a:solidFill>
                        <a:srgbClr val="FFFFFF"/>
                      </a:solidFill>
                      <a:prstDash val="solid"/>
                      <a:round/>
                      <a:headEnd type="none" w="med" len="med"/>
                      <a:tailEnd type="none" w="med" len="med"/>
                    </a:lnB>
                  </a:tcPr>
                </a:tc>
                <a:tc>
                  <a:txBody>
                    <a:bodyPr/>
                    <a:lstStyle/>
                    <a:p>
                      <a:pPr algn="ctr" rtl="0" fontAlgn="base">
                        <a:lnSpc>
                          <a:spcPts val="1126"/>
                        </a:lnSpc>
                        <a:buNone/>
                      </a:pPr>
                      <a:r>
                        <a:rPr lang="en-US" sz="1400" b="1" i="0" u="none" strike="noStrike" err="1">
                          <a:solidFill>
                            <a:srgbClr val="FFFFFF"/>
                          </a:solidFill>
                          <a:effectLst/>
                          <a:latin typeface="Verdana"/>
                        </a:rPr>
                        <a:t>Tiešsai</a:t>
                      </a:r>
                      <a:r>
                        <a:rPr lang="lv-LV" sz="1400" b="1" i="0" u="none" strike="noStrike">
                          <a:solidFill>
                            <a:srgbClr val="FFFFFF"/>
                          </a:solidFill>
                          <a:effectLst/>
                          <a:latin typeface="Verdana"/>
                        </a:rPr>
                        <a:t>s</a:t>
                      </a:r>
                      <a:r>
                        <a:rPr lang="en-US" sz="1400" b="1" i="0" u="none" strike="noStrike" err="1">
                          <a:solidFill>
                            <a:srgbClr val="FFFFFF"/>
                          </a:solidFill>
                          <a:effectLst/>
                          <a:latin typeface="Verdana"/>
                        </a:rPr>
                        <a:t>tē</a:t>
                      </a:r>
                      <a:r>
                        <a:rPr lang="en-US" sz="1400" b="1" i="0" u="none" strike="noStrike">
                          <a:solidFill>
                            <a:srgbClr val="FFFFFF"/>
                          </a:solidFill>
                          <a:effectLst/>
                          <a:latin typeface="Verdana"/>
                        </a:rPr>
                        <a:t> VPS</a:t>
                      </a:r>
                      <a:endParaRPr lang="en-US" b="1" i="0">
                        <a:solidFill>
                          <a:srgbClr val="FFFFFF"/>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25527" cap="flat" cmpd="sng" algn="ctr">
                      <a:solidFill>
                        <a:srgbClr val="FFFFFF"/>
                      </a:solidFill>
                      <a:prstDash val="solid"/>
                      <a:round/>
                      <a:headEnd type="none" w="med" len="med"/>
                      <a:tailEnd type="none" w="med" len="med"/>
                    </a:lnB>
                  </a:tcPr>
                </a:tc>
                <a:tc>
                  <a:txBody>
                    <a:bodyPr/>
                    <a:lstStyle/>
                    <a:p>
                      <a:pPr algn="ctr" rtl="0" fontAlgn="base">
                        <a:lnSpc>
                          <a:spcPts val="1126"/>
                        </a:lnSpc>
                        <a:buNone/>
                      </a:pPr>
                      <a:r>
                        <a:rPr lang="lv-LV" sz="1400" b="1" i="0" u="none" strike="noStrike" err="1">
                          <a:solidFill>
                            <a:srgbClr val="FFFFFF"/>
                          </a:solidFill>
                          <a:effectLst/>
                          <a:latin typeface="Verdana"/>
                        </a:rPr>
                        <a:t>Papildtermiņa</a:t>
                      </a:r>
                      <a:r>
                        <a:rPr lang="lv-LV" sz="1400" b="1" i="0" u="none" strike="noStrike">
                          <a:solidFill>
                            <a:srgbClr val="FFFFFF"/>
                          </a:solidFill>
                          <a:effectLst/>
                          <a:latin typeface="Verdana"/>
                        </a:rPr>
                        <a:t> datums</a:t>
                      </a:r>
                      <a:endParaRPr lang="lv-LV" b="1" i="0">
                        <a:solidFill>
                          <a:srgbClr val="FFFFFF"/>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25527"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63329261"/>
                  </a:ext>
                </a:extLst>
              </a:tr>
              <a:tr h="394744">
                <a:tc>
                  <a:txBody>
                    <a:bodyPr/>
                    <a:lstStyle/>
                    <a:p>
                      <a:pPr marL="0" indent="0" algn="ctr" rtl="0" fontAlgn="base">
                        <a:lnSpc>
                          <a:spcPts val="1126"/>
                        </a:lnSpc>
                        <a:buNone/>
                      </a:pPr>
                      <a:r>
                        <a:rPr lang="en-US" sz="1400" b="0" i="0" u="none" strike="noStrike">
                          <a:solidFill>
                            <a:srgbClr val="664690"/>
                          </a:solidFill>
                          <a:effectLst/>
                          <a:latin typeface="Verdana"/>
                        </a:rPr>
                        <a:t>1. </a:t>
                      </a:r>
                      <a:r>
                        <a:rPr lang="en-US" sz="1400" b="0" i="0" u="none" strike="noStrike" err="1">
                          <a:solidFill>
                            <a:srgbClr val="664690"/>
                          </a:solidFill>
                          <a:effectLst/>
                          <a:latin typeface="Verdana"/>
                        </a:rPr>
                        <a:t>jūnijs</a:t>
                      </a:r>
                      <a:endParaRPr lang="en-US" b="0" i="0" err="1">
                        <a:solidFill>
                          <a:srgbClr val="664690"/>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25527"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tcPr>
                </a:tc>
                <a:tc>
                  <a:txBody>
                    <a:bodyPr/>
                    <a:lstStyle/>
                    <a:p>
                      <a:pPr algn="l" rtl="0" fontAlgn="base">
                        <a:lnSpc>
                          <a:spcPts val="1126"/>
                        </a:lnSpc>
                        <a:buNone/>
                      </a:pPr>
                      <a:r>
                        <a:rPr lang="en-US" sz="1400" b="0" i="0" u="none" strike="noStrike" err="1">
                          <a:solidFill>
                            <a:srgbClr val="664690"/>
                          </a:solidFill>
                          <a:effectLst/>
                          <a:latin typeface="Verdana"/>
                        </a:rPr>
                        <a:t>Matemātika</a:t>
                      </a: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25527"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tcPr>
                </a:tc>
                <a:tc>
                  <a:txBody>
                    <a:bodyPr/>
                    <a:lstStyle/>
                    <a:p>
                      <a:pPr algn="ctr" rtl="0" fontAlgn="base">
                        <a:lnSpc>
                          <a:spcPts val="1126"/>
                        </a:lnSpc>
                        <a:buNone/>
                      </a:pPr>
                      <a:r>
                        <a:rPr lang="en-US" sz="1400" b="0" i="0" u="none" strike="noStrike">
                          <a:solidFill>
                            <a:srgbClr val="664690"/>
                          </a:solidFill>
                          <a:effectLst/>
                          <a:latin typeface="Verdana"/>
                        </a:rPr>
                        <a:t>A/O/V</a:t>
                      </a:r>
                      <a:endParaRPr lang="en-US" b="0" i="0">
                        <a:solidFill>
                          <a:srgbClr val="664690"/>
                        </a:solidFill>
                        <a:effectLst/>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25527"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tcPr>
                </a:tc>
                <a:tc>
                  <a:txBody>
                    <a:bodyPr/>
                    <a:lstStyle/>
                    <a:p>
                      <a:pPr algn="ctr" rtl="0" fontAlgn="base">
                        <a:lnSpc>
                          <a:spcPts val="1126"/>
                        </a:lnSpc>
                        <a:buNone/>
                      </a:pPr>
                      <a:r>
                        <a:rPr lang="en-US" sz="1400" b="0" i="0" u="none" strike="noStrike">
                          <a:solidFill>
                            <a:srgbClr val="664690"/>
                          </a:solidFill>
                          <a:effectLst/>
                          <a:latin typeface="Verdana"/>
                        </a:rPr>
                        <a:t>-</a:t>
                      </a:r>
                      <a:endParaRPr lang="en-US" b="0" i="0">
                        <a:solidFill>
                          <a:srgbClr val="664690"/>
                        </a:solidFill>
                        <a:effectLst/>
                        <a:latin typeface="Verdana"/>
                      </a:endParaRPr>
                    </a:p>
                  </a:txBody>
                  <a:tcPr marL="61265" marR="61265" marT="30632" marB="30632">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25527"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tcPr>
                </a:tc>
                <a:tc>
                  <a:txBody>
                    <a:bodyPr/>
                    <a:lstStyle/>
                    <a:p>
                      <a:pPr lvl="0" algn="ctr">
                        <a:lnSpc>
                          <a:spcPts val="1126"/>
                        </a:lnSpc>
                        <a:buNone/>
                      </a:pPr>
                      <a:r>
                        <a:rPr lang="en-US" sz="1400" b="0" i="0" u="none" strike="noStrike">
                          <a:solidFill>
                            <a:srgbClr val="664690"/>
                          </a:solidFill>
                          <a:effectLst/>
                          <a:latin typeface="Verdana"/>
                        </a:rPr>
                        <a:t>26. </a:t>
                      </a:r>
                      <a:r>
                        <a:rPr lang="en-US" sz="1400" b="0" i="0" u="none" strike="noStrike" err="1">
                          <a:solidFill>
                            <a:srgbClr val="664690"/>
                          </a:solidFill>
                          <a:effectLst/>
                          <a:latin typeface="Verdana"/>
                        </a:rPr>
                        <a:t>jūnijs</a:t>
                      </a:r>
                      <a:endParaRPr lang="en-US" err="1"/>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25527"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71666489"/>
                  </a:ext>
                </a:extLst>
              </a:tr>
              <a:tr h="584805">
                <a:tc>
                  <a:txBody>
                    <a:bodyPr/>
                    <a:lstStyle/>
                    <a:p>
                      <a:pPr algn="ctr" rtl="0" fontAlgn="base">
                        <a:lnSpc>
                          <a:spcPts val="1126"/>
                        </a:lnSpc>
                        <a:buNone/>
                      </a:pPr>
                      <a:r>
                        <a:rPr lang="en-US" sz="1400" b="0" i="0" u="none" strike="noStrike">
                          <a:solidFill>
                            <a:srgbClr val="664690"/>
                          </a:solidFill>
                          <a:effectLst/>
                          <a:latin typeface="Verdana"/>
                        </a:rPr>
                        <a:t>3. </a:t>
                      </a:r>
                      <a:r>
                        <a:rPr lang="en-US" sz="1400" b="0" i="0" u="none" strike="noStrike" err="1">
                          <a:solidFill>
                            <a:srgbClr val="664690"/>
                          </a:solidFill>
                          <a:effectLst/>
                          <a:latin typeface="Verdana"/>
                        </a:rPr>
                        <a:t>jūnijs</a:t>
                      </a:r>
                      <a:endParaRPr lang="en-US" b="0" i="0" err="1">
                        <a:solidFill>
                          <a:srgbClr val="664690"/>
                        </a:solidFill>
                        <a:effectLst/>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tcPr>
                </a:tc>
                <a:tc>
                  <a:txBody>
                    <a:bodyPr/>
                    <a:lstStyle/>
                    <a:p>
                      <a:pPr algn="l" rtl="0" fontAlgn="base">
                        <a:lnSpc>
                          <a:spcPts val="1126"/>
                        </a:lnSpc>
                        <a:buNone/>
                      </a:pPr>
                      <a:r>
                        <a:rPr lang="en-US" sz="1400" b="0" i="0" u="none" strike="noStrike" err="1">
                          <a:solidFill>
                            <a:srgbClr val="664690"/>
                          </a:solidFill>
                          <a:effectLst/>
                          <a:latin typeface="Verdana"/>
                        </a:rPr>
                        <a:t>Latviešu</a:t>
                      </a:r>
                      <a:r>
                        <a:rPr lang="en-US" sz="1400" b="0" i="0" u="none" strike="noStrike">
                          <a:solidFill>
                            <a:srgbClr val="664690"/>
                          </a:solidFill>
                          <a:effectLst/>
                          <a:latin typeface="Verdana"/>
                        </a:rPr>
                        <a:t> </a:t>
                      </a:r>
                      <a:r>
                        <a:rPr lang="en-US" sz="1400" b="0" i="0" u="none" strike="noStrike" err="1">
                          <a:solidFill>
                            <a:srgbClr val="664690"/>
                          </a:solidFill>
                          <a:effectLst/>
                          <a:latin typeface="Verdana"/>
                        </a:rPr>
                        <a:t>valoda</a:t>
                      </a:r>
                      <a:r>
                        <a:rPr lang="en-US" sz="1400" b="0" i="0" u="none" strike="noStrike">
                          <a:solidFill>
                            <a:srgbClr val="664690"/>
                          </a:solidFill>
                          <a:effectLst/>
                          <a:latin typeface="Verdana"/>
                        </a:rPr>
                        <a:t> (r/m)</a:t>
                      </a:r>
                    </a:p>
                    <a:p>
                      <a:pPr lvl="0" algn="l">
                        <a:lnSpc>
                          <a:spcPts val="1126"/>
                        </a:lnSpc>
                        <a:buNone/>
                      </a:pPr>
                      <a:endParaRPr lang="en-US" sz="1400" b="0" i="0" u="none" strike="noStrike">
                        <a:solidFill>
                          <a:srgbClr val="664690"/>
                        </a:solidFill>
                        <a:effectLst/>
                        <a:latin typeface="Verdana"/>
                      </a:endParaRPr>
                    </a:p>
                    <a:p>
                      <a:pPr lvl="0" algn="l">
                        <a:lnSpc>
                          <a:spcPts val="1126"/>
                        </a:lnSpc>
                        <a:buNone/>
                      </a:pPr>
                      <a:r>
                        <a:rPr lang="en-US" sz="1400" b="0" i="0" u="none" strike="noStrike" err="1">
                          <a:solidFill>
                            <a:srgbClr val="664690"/>
                          </a:solidFill>
                          <a:effectLst/>
                          <a:latin typeface="Verdana"/>
                        </a:rPr>
                        <a:t>Latvie</a:t>
                      </a:r>
                      <a:r>
                        <a:rPr lang="lv-LV" sz="1400" b="0" i="0" u="none" strike="noStrike">
                          <a:solidFill>
                            <a:srgbClr val="664690"/>
                          </a:solidFill>
                          <a:effectLst/>
                          <a:latin typeface="Verdana"/>
                        </a:rPr>
                        <a:t>š</a:t>
                      </a:r>
                      <a:r>
                        <a:rPr lang="en-US" sz="1400" b="0" i="0" u="none" strike="noStrike">
                          <a:solidFill>
                            <a:srgbClr val="664690"/>
                          </a:solidFill>
                          <a:effectLst/>
                          <a:latin typeface="Verdana"/>
                        </a:rPr>
                        <a:t>u </a:t>
                      </a:r>
                      <a:r>
                        <a:rPr lang="en-US" sz="1400" b="0" i="0" u="none" strike="noStrike" err="1">
                          <a:solidFill>
                            <a:srgbClr val="664690"/>
                          </a:solidFill>
                          <a:effectLst/>
                          <a:latin typeface="Verdana"/>
                        </a:rPr>
                        <a:t>valoda</a:t>
                      </a:r>
                      <a:r>
                        <a:rPr lang="en-US" sz="1400" b="0" i="0" u="none" strike="noStrike">
                          <a:solidFill>
                            <a:srgbClr val="664690"/>
                          </a:solidFill>
                          <a:effectLst/>
                          <a:latin typeface="Verdana"/>
                        </a:rPr>
                        <a:t> un </a:t>
                      </a:r>
                      <a:r>
                        <a:rPr lang="en-US" sz="1400" b="0" i="0" u="none" strike="noStrike" err="1">
                          <a:solidFill>
                            <a:srgbClr val="664690"/>
                          </a:solidFill>
                          <a:effectLst/>
                          <a:latin typeface="Verdana"/>
                        </a:rPr>
                        <a:t>literatūra</a:t>
                      </a:r>
                      <a:endParaRPr lang="en-US" sz="1400" b="0" i="0" u="none" strike="noStrike">
                        <a:solidFill>
                          <a:srgbClr val="664690"/>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tcPr>
                </a:tc>
                <a:tc>
                  <a:txBody>
                    <a:bodyPr/>
                    <a:lstStyle/>
                    <a:p>
                      <a:pPr algn="ctr" rtl="0" fontAlgn="base">
                        <a:lnSpc>
                          <a:spcPts val="1126"/>
                        </a:lnSpc>
                        <a:buNone/>
                      </a:pPr>
                      <a:r>
                        <a:rPr lang="en-US" sz="1400" b="0" i="0" u="none" strike="noStrike">
                          <a:solidFill>
                            <a:srgbClr val="664690"/>
                          </a:solidFill>
                          <a:effectLst/>
                          <a:latin typeface="Verdana"/>
                        </a:rPr>
                        <a:t>O</a:t>
                      </a:r>
                    </a:p>
                    <a:p>
                      <a:pPr lvl="0" algn="ctr">
                        <a:lnSpc>
                          <a:spcPts val="1126"/>
                        </a:lnSpc>
                        <a:buNone/>
                      </a:pPr>
                      <a:endParaRPr lang="en-US" sz="1400" b="0" i="0" u="none" strike="noStrike">
                        <a:solidFill>
                          <a:srgbClr val="664690"/>
                        </a:solidFill>
                        <a:effectLst/>
                        <a:latin typeface="Verdana"/>
                      </a:endParaRPr>
                    </a:p>
                    <a:p>
                      <a:pPr lvl="0" algn="ctr">
                        <a:lnSpc>
                          <a:spcPts val="1126"/>
                        </a:lnSpc>
                        <a:buNone/>
                      </a:pPr>
                      <a:r>
                        <a:rPr lang="en-US" sz="1400" b="0" i="0" u="none" strike="noStrike">
                          <a:solidFill>
                            <a:srgbClr val="664690"/>
                          </a:solidFill>
                          <a:effectLst/>
                          <a:latin typeface="Verdana"/>
                        </a:rPr>
                        <a:t>A</a:t>
                      </a: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tcPr>
                </a:tc>
                <a:tc>
                  <a:txBody>
                    <a:bodyPr/>
                    <a:lstStyle/>
                    <a:p>
                      <a:pPr algn="ctr" rtl="0" fontAlgn="base">
                        <a:lnSpc>
                          <a:spcPts val="1126"/>
                        </a:lnSpc>
                        <a:buNone/>
                      </a:pPr>
                      <a:r>
                        <a:rPr lang="en-US" sz="1400" b="0" i="0" u="none" strike="noStrike">
                          <a:solidFill>
                            <a:srgbClr val="664690"/>
                          </a:solidFill>
                          <a:effectLst/>
                          <a:latin typeface="Verdana"/>
                        </a:rPr>
                        <a:t>-</a:t>
                      </a:r>
                      <a:endParaRPr lang="en-US" b="0" i="0">
                        <a:solidFill>
                          <a:srgbClr val="664690"/>
                        </a:solidFill>
                        <a:effectLst/>
                        <a:latin typeface="Verdana"/>
                      </a:endParaRPr>
                    </a:p>
                  </a:txBody>
                  <a:tcPr marL="61265" marR="61265" marT="30632" marB="30632">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tcPr>
                </a:tc>
                <a:tc>
                  <a:txBody>
                    <a:bodyPr/>
                    <a:lstStyle/>
                    <a:p>
                      <a:pPr algn="ctr" rtl="0" fontAlgn="base">
                        <a:lnSpc>
                          <a:spcPts val="1126"/>
                        </a:lnSpc>
                        <a:buNone/>
                      </a:pPr>
                      <a:r>
                        <a:rPr lang="en-US" sz="1400" b="0" i="0" u="none" strike="noStrike">
                          <a:solidFill>
                            <a:srgbClr val="664690"/>
                          </a:solidFill>
                          <a:effectLst/>
                          <a:latin typeface="Verdana"/>
                        </a:rPr>
                        <a:t>16. </a:t>
                      </a:r>
                      <a:r>
                        <a:rPr lang="en-US" sz="1400" b="0" i="0" u="none" strike="noStrike" err="1">
                          <a:solidFill>
                            <a:srgbClr val="664690"/>
                          </a:solidFill>
                          <a:effectLst/>
                          <a:latin typeface="Verdana"/>
                        </a:rPr>
                        <a:t>jūnijs</a:t>
                      </a:r>
                    </a:p>
                    <a:p>
                      <a:pPr lvl="0" algn="ctr">
                        <a:lnSpc>
                          <a:spcPts val="1126"/>
                        </a:lnSpc>
                        <a:buNone/>
                      </a:pPr>
                      <a:endParaRPr lang="en-US" sz="1400" b="0" i="0" u="none" strike="noStrike">
                        <a:solidFill>
                          <a:srgbClr val="664690"/>
                        </a:solidFill>
                        <a:effectLst/>
                        <a:latin typeface="Verdana"/>
                      </a:endParaRPr>
                    </a:p>
                    <a:p>
                      <a:pPr lvl="0" algn="ctr">
                        <a:lnSpc>
                          <a:spcPts val="1126"/>
                        </a:lnSpc>
                        <a:buNone/>
                      </a:pPr>
                      <a:r>
                        <a:rPr lang="en-US" sz="1400" b="0" i="0" u="none" strike="noStrike">
                          <a:solidFill>
                            <a:srgbClr val="664690"/>
                          </a:solidFill>
                          <a:effectLst/>
                          <a:latin typeface="Verdana"/>
                        </a:rPr>
                        <a:t>16. </a:t>
                      </a:r>
                      <a:r>
                        <a:rPr lang="en-US" sz="1400" b="0" i="0" u="none" strike="noStrike" err="1">
                          <a:solidFill>
                            <a:srgbClr val="664690"/>
                          </a:solidFill>
                          <a:effectLst/>
                          <a:latin typeface="Verdana"/>
                        </a:rPr>
                        <a:t>jūnijs</a:t>
                      </a: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10968898"/>
                  </a:ext>
                </a:extLst>
              </a:tr>
              <a:tr h="394744">
                <a:tc>
                  <a:txBody>
                    <a:bodyPr/>
                    <a:lstStyle/>
                    <a:p>
                      <a:pPr lvl="0" algn="ctr">
                        <a:lnSpc>
                          <a:spcPts val="1126"/>
                        </a:lnSpc>
                        <a:buNone/>
                      </a:pPr>
                      <a:r>
                        <a:rPr lang="en-US" sz="1400" b="0" i="0" u="none" strike="noStrike">
                          <a:solidFill>
                            <a:srgbClr val="664690"/>
                          </a:solidFill>
                          <a:effectLst/>
                          <a:latin typeface="Verdana"/>
                        </a:rPr>
                        <a:t>4. </a:t>
                      </a:r>
                      <a:r>
                        <a:rPr lang="en-US" sz="1400" b="0" i="0" u="none" strike="noStrike" err="1">
                          <a:solidFill>
                            <a:srgbClr val="664690"/>
                          </a:solidFill>
                          <a:effectLst/>
                          <a:latin typeface="Verdana"/>
                        </a:rPr>
                        <a:t>jūnijs</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l">
                        <a:lnSpc>
                          <a:spcPts val="1126"/>
                        </a:lnSpc>
                        <a:buNone/>
                      </a:pPr>
                      <a:r>
                        <a:rPr lang="en-US" sz="1400" b="0" i="0" u="none" strike="noStrike" err="1">
                          <a:solidFill>
                            <a:srgbClr val="664690"/>
                          </a:solidFill>
                          <a:effectLst/>
                          <a:latin typeface="Verdana"/>
                        </a:rPr>
                        <a:t>Latviešu</a:t>
                      </a:r>
                      <a:r>
                        <a:rPr lang="en-US" sz="1400" b="0" i="0" u="none" strike="noStrike">
                          <a:solidFill>
                            <a:srgbClr val="664690"/>
                          </a:solidFill>
                          <a:effectLst/>
                          <a:latin typeface="Verdana"/>
                        </a:rPr>
                        <a:t> </a:t>
                      </a:r>
                      <a:r>
                        <a:rPr lang="en-US" sz="1400" b="0" i="0" u="none" strike="noStrike" err="1">
                          <a:solidFill>
                            <a:srgbClr val="664690"/>
                          </a:solidFill>
                          <a:effectLst/>
                          <a:latin typeface="Verdana"/>
                        </a:rPr>
                        <a:t>valoda</a:t>
                      </a:r>
                      <a:r>
                        <a:rPr lang="en-US" sz="1400" b="0" i="0" u="none" strike="noStrike">
                          <a:solidFill>
                            <a:srgbClr val="664690"/>
                          </a:solidFill>
                          <a:effectLst/>
                          <a:latin typeface="Verdana"/>
                        </a:rPr>
                        <a:t> (m)</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r>
                        <a:rPr lang="en-US" sz="1400" b="0" i="0" u="none" strike="noStrike">
                          <a:solidFill>
                            <a:srgbClr val="664690"/>
                          </a:solidFill>
                          <a:effectLst/>
                          <a:latin typeface="Verdana"/>
                        </a:rPr>
                        <a:t>O</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endParaRPr lang="en-US" sz="1400" b="0" i="0" u="none" strike="noStrike">
                        <a:solidFill>
                          <a:srgbClr val="664690"/>
                        </a:solidFill>
                        <a:effectLst/>
                        <a:latin typeface="Verdana"/>
                      </a:endParaRPr>
                    </a:p>
                  </a:txBody>
                  <a:tcPr marL="61264" marR="61264" marT="30631" marB="30631">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r>
                        <a:rPr lang="en-US" sz="1400" b="0" i="0" u="none" strike="noStrike" noProof="0">
                          <a:solidFill>
                            <a:srgbClr val="664690"/>
                          </a:solidFill>
                          <a:effectLst/>
                          <a:latin typeface="Verdana"/>
                        </a:rPr>
                        <a:t>16. </a:t>
                      </a:r>
                      <a:r>
                        <a:rPr lang="en-US" sz="1400" b="0" i="0" u="none" strike="noStrike" noProof="0" err="1">
                          <a:solidFill>
                            <a:srgbClr val="664690"/>
                          </a:solidFill>
                          <a:effectLst/>
                          <a:latin typeface="Verdana"/>
                        </a:rPr>
                        <a:t>jūnijs</a:t>
                      </a:r>
                      <a:endParaRPr lang="en-US" err="1"/>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extLst>
                  <a:ext uri="{0D108BD9-81ED-4DB2-BD59-A6C34878D82A}">
                    <a16:rowId xmlns:a16="http://schemas.microsoft.com/office/drawing/2014/main" val="3617348817"/>
                  </a:ext>
                </a:extLst>
              </a:tr>
              <a:tr h="394744">
                <a:tc>
                  <a:txBody>
                    <a:bodyPr/>
                    <a:lstStyle/>
                    <a:p>
                      <a:pPr lvl="0" algn="ctr">
                        <a:lnSpc>
                          <a:spcPts val="1126"/>
                        </a:lnSpc>
                        <a:buNone/>
                      </a:pPr>
                      <a:r>
                        <a:rPr lang="en-US" sz="1400" b="0" i="0" u="none" strike="noStrike">
                          <a:solidFill>
                            <a:srgbClr val="664690"/>
                          </a:solidFill>
                          <a:effectLst/>
                          <a:latin typeface="Verdana"/>
                        </a:rPr>
                        <a:t>5. </a:t>
                      </a:r>
                      <a:r>
                        <a:rPr lang="en-US" sz="1400" b="0" i="0" u="none" strike="noStrike" err="1">
                          <a:solidFill>
                            <a:srgbClr val="664690"/>
                          </a:solidFill>
                          <a:effectLst/>
                          <a:latin typeface="Verdana"/>
                        </a:rPr>
                        <a:t>jūnijs</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tcPr>
                </a:tc>
                <a:tc>
                  <a:txBody>
                    <a:bodyPr/>
                    <a:lstStyle/>
                    <a:p>
                      <a:pPr lvl="0" algn="l">
                        <a:lnSpc>
                          <a:spcPts val="1126"/>
                        </a:lnSpc>
                        <a:buNone/>
                      </a:pPr>
                      <a:r>
                        <a:rPr lang="en-US" sz="1400" b="0" i="0" u="none" strike="noStrike" err="1">
                          <a:solidFill>
                            <a:srgbClr val="664690"/>
                          </a:solidFill>
                          <a:effectLst/>
                          <a:latin typeface="Verdana"/>
                        </a:rPr>
                        <a:t>Latviešu</a:t>
                      </a:r>
                      <a:r>
                        <a:rPr lang="en-US" sz="1400" b="0" i="0" u="none" strike="noStrike">
                          <a:solidFill>
                            <a:srgbClr val="664690"/>
                          </a:solidFill>
                          <a:effectLst/>
                          <a:latin typeface="Verdana"/>
                        </a:rPr>
                        <a:t> </a:t>
                      </a:r>
                      <a:r>
                        <a:rPr lang="en-US" sz="1400" b="0" i="0" u="none" strike="noStrike" err="1">
                          <a:solidFill>
                            <a:srgbClr val="664690"/>
                          </a:solidFill>
                          <a:effectLst/>
                          <a:latin typeface="Verdana"/>
                        </a:rPr>
                        <a:t>valoda</a:t>
                      </a:r>
                      <a:r>
                        <a:rPr lang="en-US" sz="1400" b="0" i="0" u="none" strike="noStrike">
                          <a:solidFill>
                            <a:srgbClr val="664690"/>
                          </a:solidFill>
                          <a:effectLst/>
                          <a:latin typeface="Verdana"/>
                        </a:rPr>
                        <a:t> (m)</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tcPr>
                </a:tc>
                <a:tc>
                  <a:txBody>
                    <a:bodyPr/>
                    <a:lstStyle/>
                    <a:p>
                      <a:pPr lvl="0" algn="ctr">
                        <a:lnSpc>
                          <a:spcPts val="1126"/>
                        </a:lnSpc>
                        <a:buNone/>
                      </a:pPr>
                      <a:r>
                        <a:rPr lang="en-US" sz="1400" b="0" i="0" u="none" strike="noStrike">
                          <a:solidFill>
                            <a:srgbClr val="664690"/>
                          </a:solidFill>
                          <a:effectLst/>
                          <a:latin typeface="Verdana"/>
                        </a:rPr>
                        <a:t>O</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tcPr>
                </a:tc>
                <a:tc>
                  <a:txBody>
                    <a:bodyPr/>
                    <a:lstStyle/>
                    <a:p>
                      <a:pPr lvl="0" algn="ctr">
                        <a:lnSpc>
                          <a:spcPts val="1126"/>
                        </a:lnSpc>
                        <a:buNone/>
                      </a:pPr>
                      <a:endParaRPr lang="en-US" sz="1400" b="0" i="0" u="none" strike="noStrike">
                        <a:solidFill>
                          <a:srgbClr val="664690"/>
                        </a:solidFill>
                        <a:effectLst/>
                        <a:latin typeface="Verdana"/>
                      </a:endParaRPr>
                    </a:p>
                  </a:txBody>
                  <a:tcPr marL="61264" marR="61264" marT="30631" marB="30631">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tcPr>
                </a:tc>
                <a:tc>
                  <a:txBody>
                    <a:bodyPr/>
                    <a:lstStyle/>
                    <a:p>
                      <a:pPr lvl="0" algn="ctr">
                        <a:lnSpc>
                          <a:spcPts val="1126"/>
                        </a:lnSpc>
                        <a:buNone/>
                      </a:pPr>
                      <a:r>
                        <a:rPr lang="en-US" sz="1400" b="0" i="0" u="none" strike="noStrike" noProof="0">
                          <a:solidFill>
                            <a:srgbClr val="664690"/>
                          </a:solidFill>
                          <a:effectLst/>
                          <a:latin typeface="Verdana"/>
                        </a:rPr>
                        <a:t>16. </a:t>
                      </a:r>
                      <a:r>
                        <a:rPr lang="en-US" sz="1400" b="0" i="0" u="none" strike="noStrike" noProof="0" err="1">
                          <a:solidFill>
                            <a:srgbClr val="664690"/>
                          </a:solidFill>
                          <a:effectLst/>
                          <a:latin typeface="Verdana"/>
                        </a:rPr>
                        <a:t>jūnijs</a:t>
                      </a:r>
                      <a:endParaRPr lang="en-US" err="1"/>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996706097"/>
                  </a:ext>
                </a:extLst>
              </a:tr>
              <a:tr h="394744">
                <a:tc>
                  <a:txBody>
                    <a:bodyPr/>
                    <a:lstStyle/>
                    <a:p>
                      <a:pPr lvl="0" algn="ctr">
                        <a:lnSpc>
                          <a:spcPts val="1126"/>
                        </a:lnSpc>
                        <a:buNone/>
                      </a:pPr>
                      <a:r>
                        <a:rPr lang="en-US" sz="1400" b="0" i="0" u="none" strike="noStrike">
                          <a:solidFill>
                            <a:srgbClr val="664690"/>
                          </a:solidFill>
                          <a:effectLst/>
                          <a:latin typeface="Verdana"/>
                        </a:rPr>
                        <a:t>8. </a:t>
                      </a:r>
                      <a:r>
                        <a:rPr lang="en-US" sz="1400" b="0" i="0" u="none" strike="noStrike" err="1">
                          <a:solidFill>
                            <a:srgbClr val="664690"/>
                          </a:solidFill>
                          <a:effectLst/>
                          <a:latin typeface="Verdana"/>
                        </a:rPr>
                        <a:t>jūnijs</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l">
                        <a:lnSpc>
                          <a:spcPts val="1126"/>
                        </a:lnSpc>
                        <a:buNone/>
                      </a:pPr>
                      <a:r>
                        <a:rPr lang="en-US" sz="1400" b="0" i="0" u="none" strike="noStrike" err="1">
                          <a:solidFill>
                            <a:srgbClr val="664690"/>
                          </a:solidFill>
                          <a:effectLst/>
                          <a:latin typeface="Verdana"/>
                        </a:rPr>
                        <a:t>Kultūra</a:t>
                      </a:r>
                      <a:r>
                        <a:rPr lang="en-US" sz="1400" b="0" i="0" u="none" strike="noStrike">
                          <a:solidFill>
                            <a:srgbClr val="664690"/>
                          </a:solidFill>
                          <a:effectLst/>
                          <a:latin typeface="Verdana"/>
                        </a:rPr>
                        <a:t> un </a:t>
                      </a:r>
                      <a:r>
                        <a:rPr lang="en-US" sz="1400" b="0" i="0" u="none" strike="noStrike" err="1">
                          <a:solidFill>
                            <a:srgbClr val="664690"/>
                          </a:solidFill>
                          <a:effectLst/>
                          <a:latin typeface="Verdana"/>
                        </a:rPr>
                        <a:t>māksla</a:t>
                      </a:r>
                      <a:endParaRPr lang="en-US" sz="1400" b="0" i="0" u="none" strike="noStrike">
                        <a:solidFill>
                          <a:srgbClr val="664690"/>
                        </a:solidFill>
                        <a:effectLst/>
                        <a:latin typeface="Verdana"/>
                      </a:endParaRP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r>
                        <a:rPr lang="en-US" sz="1400" b="0" i="0" u="none" strike="noStrike">
                          <a:solidFill>
                            <a:srgbClr val="664690"/>
                          </a:solidFill>
                          <a:effectLst/>
                          <a:latin typeface="Verdana"/>
                        </a:rPr>
                        <a:t>A</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marL="0" lvl="0" indent="0" algn="ctr">
                        <a:lnSpc>
                          <a:spcPts val="1126"/>
                        </a:lnSpc>
                        <a:buNone/>
                      </a:pPr>
                      <a:r>
                        <a:rPr lang="lv-LV" sz="1400" b="0" i="0" u="none" strike="noStrike">
                          <a:solidFill>
                            <a:srgbClr val="664690"/>
                          </a:solidFill>
                          <a:effectLst/>
                          <a:latin typeface="Verdana"/>
                        </a:rPr>
                        <a:t>1.</a:t>
                      </a:r>
                      <a:r>
                        <a:rPr lang="lv-LV" sz="1400" b="0" i="0" u="none" strike="noStrike" baseline="0">
                          <a:solidFill>
                            <a:srgbClr val="664690"/>
                          </a:solidFill>
                          <a:effectLst/>
                          <a:latin typeface="Verdana"/>
                        </a:rPr>
                        <a:t> </a:t>
                      </a:r>
                      <a:r>
                        <a:rPr lang="en-US" sz="1400" b="0" i="0" u="none" strike="noStrike">
                          <a:solidFill>
                            <a:srgbClr val="664690"/>
                          </a:solidFill>
                          <a:effectLst/>
                          <a:latin typeface="Verdana"/>
                        </a:rPr>
                        <a:t>un 2.daļa</a:t>
                      </a:r>
                      <a:endParaRPr lang="en-US" sz="1400" b="0" i="0" u="none" strike="noStrike" err="1">
                        <a:solidFill>
                          <a:srgbClr val="664690"/>
                        </a:solidFill>
                        <a:effectLst/>
                        <a:latin typeface="Verdana"/>
                      </a:endParaRP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marL="0" lvl="0" indent="0" algn="ctr">
                        <a:lnSpc>
                          <a:spcPts val="1126"/>
                        </a:lnSpc>
                        <a:buNone/>
                      </a:pPr>
                      <a:r>
                        <a:rPr lang="en-US" b="0" i="0">
                          <a:solidFill>
                            <a:srgbClr val="664690"/>
                          </a:solidFill>
                          <a:effectLst/>
                        </a:rPr>
                        <a:t>1. </a:t>
                      </a:r>
                      <a:r>
                        <a:rPr lang="en-US" b="0" i="0" err="1">
                          <a:solidFill>
                            <a:srgbClr val="664690"/>
                          </a:solidFill>
                          <a:effectLst/>
                        </a:rPr>
                        <a:t>jūlijs</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extLst>
                  <a:ext uri="{0D108BD9-81ED-4DB2-BD59-A6C34878D82A}">
                    <a16:rowId xmlns:a16="http://schemas.microsoft.com/office/drawing/2014/main" val="816680570"/>
                  </a:ext>
                </a:extLst>
              </a:tr>
              <a:tr h="394744">
                <a:tc>
                  <a:txBody>
                    <a:bodyPr/>
                    <a:lstStyle/>
                    <a:p>
                      <a:pPr lvl="0" algn="ctr">
                        <a:lnSpc>
                          <a:spcPts val="1126"/>
                        </a:lnSpc>
                        <a:buNone/>
                      </a:pPr>
                      <a:r>
                        <a:rPr lang="en-US" sz="1400" b="0" i="0" u="none" strike="noStrike">
                          <a:solidFill>
                            <a:srgbClr val="664690"/>
                          </a:solidFill>
                          <a:effectLst/>
                          <a:latin typeface="Verdana"/>
                        </a:rPr>
                        <a:t>10. </a:t>
                      </a:r>
                      <a:r>
                        <a:rPr lang="en-US" sz="1400" b="0" i="0" u="none" strike="noStrike" err="1">
                          <a:solidFill>
                            <a:srgbClr val="664690"/>
                          </a:solidFill>
                          <a:effectLst/>
                          <a:latin typeface="Verdana"/>
                        </a:rPr>
                        <a:t>jūnijs</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tcPr>
                </a:tc>
                <a:tc>
                  <a:txBody>
                    <a:bodyPr/>
                    <a:lstStyle/>
                    <a:p>
                      <a:pPr lvl="0" algn="l">
                        <a:lnSpc>
                          <a:spcPts val="1126"/>
                        </a:lnSpc>
                        <a:buNone/>
                      </a:pPr>
                      <a:r>
                        <a:rPr lang="en-US" sz="1400" b="0" i="0" u="none" strike="noStrike" err="1">
                          <a:solidFill>
                            <a:srgbClr val="664690"/>
                          </a:solidFill>
                          <a:effectLst/>
                          <a:latin typeface="Verdana"/>
                        </a:rPr>
                        <a:t>Programmēšana</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tcPr>
                </a:tc>
                <a:tc>
                  <a:txBody>
                    <a:bodyPr/>
                    <a:lstStyle/>
                    <a:p>
                      <a:pPr lvl="0" algn="ctr">
                        <a:lnSpc>
                          <a:spcPts val="1126"/>
                        </a:lnSpc>
                        <a:buNone/>
                      </a:pPr>
                      <a:r>
                        <a:rPr lang="en-US" sz="1400" b="0" i="0" u="none" strike="noStrike">
                          <a:solidFill>
                            <a:srgbClr val="664690"/>
                          </a:solidFill>
                          <a:effectLst/>
                          <a:latin typeface="Verdana"/>
                        </a:rPr>
                        <a:t>A</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tcPr>
                </a:tc>
                <a:tc>
                  <a:txBody>
                    <a:bodyPr/>
                    <a:lstStyle/>
                    <a:p>
                      <a:pPr marL="0" lvl="0" indent="0" algn="ctr">
                        <a:lnSpc>
                          <a:spcPts val="1126"/>
                        </a:lnSpc>
                        <a:buNone/>
                      </a:pPr>
                      <a:r>
                        <a:rPr lang="en-US" sz="1400" b="0" i="0" u="none" strike="noStrike">
                          <a:solidFill>
                            <a:srgbClr val="664690"/>
                          </a:solidFill>
                          <a:effectLst/>
                          <a:latin typeface="Verdana"/>
                        </a:rPr>
                        <a:t>1.-4.daļa</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tcPr>
                </a:tc>
                <a:tc>
                  <a:txBody>
                    <a:bodyPr/>
                    <a:lstStyle/>
                    <a:p>
                      <a:pPr lvl="0" algn="ctr">
                        <a:lnSpc>
                          <a:spcPts val="1126"/>
                        </a:lnSpc>
                        <a:buNone/>
                      </a:pPr>
                      <a:r>
                        <a:rPr lang="en-US" b="0" i="0">
                          <a:solidFill>
                            <a:srgbClr val="664690"/>
                          </a:solidFill>
                          <a:effectLst/>
                        </a:rPr>
                        <a:t>30. </a:t>
                      </a:r>
                      <a:r>
                        <a:rPr lang="en-US" b="0" i="0" err="1">
                          <a:solidFill>
                            <a:srgbClr val="664690"/>
                          </a:solidFill>
                          <a:effectLst/>
                        </a:rPr>
                        <a:t>jūnijs</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77316893"/>
                  </a:ext>
                </a:extLst>
              </a:tr>
              <a:tr h="1111129">
                <a:tc>
                  <a:txBody>
                    <a:bodyPr/>
                    <a:lstStyle/>
                    <a:p>
                      <a:pPr lvl="0" algn="ctr">
                        <a:lnSpc>
                          <a:spcPts val="1126"/>
                        </a:lnSpc>
                        <a:buNone/>
                      </a:pPr>
                      <a:r>
                        <a:rPr lang="en-US" sz="1400" b="0" i="0" u="none" strike="noStrike">
                          <a:solidFill>
                            <a:srgbClr val="664690"/>
                          </a:solidFill>
                          <a:effectLst/>
                          <a:latin typeface="Verdana"/>
                        </a:rPr>
                        <a:t>12. </a:t>
                      </a:r>
                      <a:r>
                        <a:rPr lang="en-US" sz="1400" b="0" i="0" u="none" strike="noStrike" err="1">
                          <a:solidFill>
                            <a:srgbClr val="664690"/>
                          </a:solidFill>
                          <a:effectLst/>
                          <a:latin typeface="Verdana"/>
                        </a:rPr>
                        <a:t>jūnijs</a:t>
                      </a:r>
                    </a:p>
                  </a:txBody>
                  <a:tcPr marL="61264" marR="61264" marT="30631" marB="30631" anchor="ctr">
                    <a:lnL w="8506">
                      <a:solidFill>
                        <a:srgbClr val="FFFFFF"/>
                      </a:solidFill>
                    </a:lnL>
                    <a:lnR w="8506">
                      <a:solidFill>
                        <a:srgbClr val="FFFFFF"/>
                      </a:solidFill>
                    </a:lnR>
                    <a:lnT w="8506">
                      <a:solidFill>
                        <a:srgbClr val="FFFFFF"/>
                      </a:solidFill>
                    </a:lnT>
                    <a:lnB w="8506">
                      <a:solidFill>
                        <a:srgbClr val="FFFFFF"/>
                      </a:solidFill>
                    </a:lnB>
                    <a:solidFill>
                      <a:srgbClr val="EAE9EE"/>
                    </a:solidFill>
                  </a:tcPr>
                </a:tc>
                <a:tc>
                  <a:txBody>
                    <a:bodyPr/>
                    <a:lstStyle/>
                    <a:p>
                      <a:pPr lvl="0" algn="l">
                        <a:lnSpc>
                          <a:spcPts val="1126"/>
                        </a:lnSpc>
                        <a:buNone/>
                      </a:pPr>
                      <a:r>
                        <a:rPr lang="en-US" sz="1400" b="0" i="0" u="none" strike="noStrike" err="1">
                          <a:solidFill>
                            <a:srgbClr val="664690"/>
                          </a:solidFill>
                          <a:effectLst/>
                          <a:latin typeface="Verdana"/>
                        </a:rPr>
                        <a:t>Ģeogrāfija</a:t>
                      </a:r>
                    </a:p>
                  </a:txBody>
                  <a:tcPr marL="61264" marR="61264" marT="30631" marB="30631" anchor="ctr">
                    <a:lnL w="8506">
                      <a:solidFill>
                        <a:srgbClr val="FFFFFF"/>
                      </a:solidFill>
                    </a:lnL>
                    <a:lnR w="8506">
                      <a:solidFill>
                        <a:srgbClr val="FFFFFF"/>
                      </a:solidFill>
                    </a:lnR>
                    <a:lnT w="8506">
                      <a:solidFill>
                        <a:srgbClr val="FFFFFF"/>
                      </a:solidFill>
                    </a:lnT>
                    <a:lnB w="8506">
                      <a:solidFill>
                        <a:srgbClr val="FFFFFF"/>
                      </a:solidFill>
                    </a:lnB>
                    <a:solidFill>
                      <a:srgbClr val="EAE9EE"/>
                    </a:solidFill>
                  </a:tcPr>
                </a:tc>
                <a:tc>
                  <a:txBody>
                    <a:bodyPr/>
                    <a:lstStyle/>
                    <a:p>
                      <a:pPr lvl="0" algn="ctr">
                        <a:lnSpc>
                          <a:spcPts val="1126"/>
                        </a:lnSpc>
                        <a:buNone/>
                      </a:pPr>
                      <a:r>
                        <a:rPr lang="en-US" sz="1400" b="0" i="0" u="none" strike="noStrike">
                          <a:solidFill>
                            <a:srgbClr val="664690"/>
                          </a:solidFill>
                          <a:effectLst/>
                          <a:latin typeface="Verdana"/>
                        </a:rPr>
                        <a:t>A</a:t>
                      </a:r>
                    </a:p>
                  </a:txBody>
                  <a:tcPr marL="61264" marR="61264" marT="30631" marB="30631" anchor="ctr">
                    <a:lnL w="8506">
                      <a:solidFill>
                        <a:srgbClr val="FFFFFF"/>
                      </a:solidFill>
                    </a:lnL>
                    <a:lnR w="8506">
                      <a:solidFill>
                        <a:srgbClr val="FFFFFF"/>
                      </a:solidFill>
                    </a:lnR>
                    <a:lnT w="8506">
                      <a:solidFill>
                        <a:srgbClr val="FFFFFF"/>
                      </a:solidFill>
                    </a:lnT>
                    <a:lnB w="8506">
                      <a:solidFill>
                        <a:srgbClr val="FFFFFF"/>
                      </a:solidFill>
                    </a:lnB>
                    <a:solidFill>
                      <a:srgbClr val="EAE9EE"/>
                    </a:solidFill>
                  </a:tcPr>
                </a:tc>
                <a:tc>
                  <a:txBody>
                    <a:bodyPr/>
                    <a:lstStyle/>
                    <a:p>
                      <a:pPr lvl="0" algn="ctr">
                        <a:lnSpc>
                          <a:spcPct val="150000"/>
                        </a:lnSpc>
                        <a:buNone/>
                      </a:pPr>
                      <a:r>
                        <a:rPr lang="en-US" sz="1400" b="0" i="0" u="none" strike="noStrike">
                          <a:solidFill>
                            <a:srgbClr val="664690"/>
                          </a:solidFill>
                          <a:effectLst/>
                          <a:latin typeface="Verdana"/>
                        </a:rPr>
                        <a:t>1.-3.daļa</a:t>
                      </a:r>
                    </a:p>
                    <a:p>
                      <a:pPr lvl="0" algn="ctr">
                        <a:lnSpc>
                          <a:spcPct val="150000"/>
                        </a:lnSpc>
                        <a:buNone/>
                      </a:pPr>
                      <a:r>
                        <a:rPr lang="en-US" sz="1400" b="0" i="0" u="none" strike="noStrike" err="1">
                          <a:solidFill>
                            <a:srgbClr val="664690"/>
                          </a:solidFill>
                          <a:effectLst/>
                          <a:latin typeface="Verdana"/>
                        </a:rPr>
                        <a:t>Nepieciešama</a:t>
                      </a:r>
                      <a:r>
                        <a:rPr lang="en-US" sz="1400" b="0" i="0" u="none" strike="noStrike">
                          <a:solidFill>
                            <a:srgbClr val="664690"/>
                          </a:solidFill>
                          <a:effectLst/>
                          <a:latin typeface="Verdana"/>
                        </a:rPr>
                        <a:t> Arc</a:t>
                      </a:r>
                      <a:r>
                        <a:rPr lang="en-US" sz="1400" b="0" i="1" u="none" strike="noStrike">
                          <a:solidFill>
                            <a:srgbClr val="664690"/>
                          </a:solidFill>
                          <a:effectLst/>
                          <a:latin typeface="Verdana"/>
                        </a:rPr>
                        <a:t>GIS</a:t>
                      </a:r>
                    </a:p>
                  </a:txBody>
                  <a:tcPr marL="61264" marR="61264" marT="30631" marB="30631" anchor="ctr">
                    <a:lnL w="8506">
                      <a:solidFill>
                        <a:srgbClr val="FFFFFF"/>
                      </a:solidFill>
                    </a:lnL>
                    <a:lnR w="8506">
                      <a:solidFill>
                        <a:srgbClr val="FFFFFF"/>
                      </a:solidFill>
                    </a:lnR>
                    <a:lnT w="8506">
                      <a:solidFill>
                        <a:srgbClr val="FFFFFF"/>
                      </a:solidFill>
                    </a:lnT>
                    <a:lnB w="8506">
                      <a:solidFill>
                        <a:srgbClr val="FFFFFF"/>
                      </a:solidFill>
                    </a:lnB>
                    <a:solidFill>
                      <a:srgbClr val="EAE9EE"/>
                    </a:solidFill>
                  </a:tcPr>
                </a:tc>
                <a:tc>
                  <a:txBody>
                    <a:bodyPr/>
                    <a:lstStyle/>
                    <a:p>
                      <a:pPr lvl="0" algn="ctr">
                        <a:lnSpc>
                          <a:spcPts val="1126"/>
                        </a:lnSpc>
                        <a:buNone/>
                      </a:pPr>
                      <a:r>
                        <a:rPr lang="en-US" b="0" i="0">
                          <a:solidFill>
                            <a:srgbClr val="664690"/>
                          </a:solidFill>
                          <a:effectLst/>
                        </a:rPr>
                        <a:t>6. </a:t>
                      </a:r>
                      <a:r>
                        <a:rPr lang="en-US" b="0" i="0" err="1">
                          <a:solidFill>
                            <a:srgbClr val="664690"/>
                          </a:solidFill>
                          <a:effectLst/>
                        </a:rPr>
                        <a:t>jūlijs</a:t>
                      </a:r>
                    </a:p>
                  </a:txBody>
                  <a:tcPr marL="61264" marR="61264" marT="30631" marB="30631" anchor="ctr">
                    <a:lnL w="8506">
                      <a:solidFill>
                        <a:srgbClr val="FFFFFF"/>
                      </a:solidFill>
                    </a:lnL>
                    <a:lnR w="8506">
                      <a:solidFill>
                        <a:srgbClr val="FFFFFF"/>
                      </a:solidFill>
                    </a:lnR>
                    <a:lnT w="8506">
                      <a:solidFill>
                        <a:srgbClr val="FFFFFF"/>
                      </a:solidFill>
                    </a:lnT>
                    <a:lnB w="8506">
                      <a:solidFill>
                        <a:srgbClr val="FFFFFF"/>
                      </a:solidFill>
                    </a:lnB>
                    <a:solidFill>
                      <a:srgbClr val="EAE9EE"/>
                    </a:solidFill>
                  </a:tcPr>
                </a:tc>
                <a:extLst>
                  <a:ext uri="{0D108BD9-81ED-4DB2-BD59-A6C34878D82A}">
                    <a16:rowId xmlns:a16="http://schemas.microsoft.com/office/drawing/2014/main" val="1588423145"/>
                  </a:ext>
                </a:extLst>
              </a:tr>
            </a:tbl>
          </a:graphicData>
        </a:graphic>
      </p:graphicFrame>
      <p:sp>
        <p:nvSpPr>
          <p:cNvPr id="11" name="Oval 10">
            <a:extLst>
              <a:ext uri="{FF2B5EF4-FFF2-40B4-BE49-F238E27FC236}">
                <a16:creationId xmlns:a16="http://schemas.microsoft.com/office/drawing/2014/main" id="{85B586FC-E32A-F8DA-4AAA-7196E3264424}"/>
              </a:ext>
            </a:extLst>
          </p:cNvPr>
          <p:cNvSpPr/>
          <p:nvPr/>
        </p:nvSpPr>
        <p:spPr>
          <a:xfrm>
            <a:off x="9375350" y="2287167"/>
            <a:ext cx="2328728" cy="220766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ea typeface="Verdana"/>
            </a:endParaRPr>
          </a:p>
        </p:txBody>
      </p:sp>
      <p:sp>
        <p:nvSpPr>
          <p:cNvPr id="13" name="TextBox 12">
            <a:extLst>
              <a:ext uri="{FF2B5EF4-FFF2-40B4-BE49-F238E27FC236}">
                <a16:creationId xmlns:a16="http://schemas.microsoft.com/office/drawing/2014/main" id="{816FA0A7-DF19-5E56-3304-B55DB3932E28}"/>
              </a:ext>
            </a:extLst>
          </p:cNvPr>
          <p:cNvSpPr txBox="1"/>
          <p:nvPr/>
        </p:nvSpPr>
        <p:spPr>
          <a:xfrm>
            <a:off x="9375350" y="2865164"/>
            <a:ext cx="2328728"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solidFill>
                  <a:srgbClr val="FFFFFF"/>
                </a:solidFill>
                <a:latin typeface="Verdana"/>
                <a:ea typeface="Verdana"/>
              </a:rPr>
              <a:t>Centralizētais</a:t>
            </a:r>
            <a:r>
              <a:rPr lang="en-US">
                <a:solidFill>
                  <a:srgbClr val="FFFFFF"/>
                </a:solidFill>
                <a:latin typeface="Verdana"/>
                <a:ea typeface="Verdana"/>
              </a:rPr>
              <a:t> </a:t>
            </a:r>
            <a:endParaRPr lang="en-US">
              <a:solidFill>
                <a:srgbClr val="664690"/>
              </a:solidFill>
              <a:latin typeface="Verdana"/>
              <a:ea typeface="Verdana"/>
            </a:endParaRPr>
          </a:p>
          <a:p>
            <a:pPr algn="ctr"/>
            <a:r>
              <a:rPr lang="en-US" err="1">
                <a:solidFill>
                  <a:srgbClr val="FFFFFF"/>
                </a:solidFill>
                <a:latin typeface="Verdana"/>
                <a:ea typeface="Verdana"/>
              </a:rPr>
              <a:t>eksāmens</a:t>
            </a:r>
            <a:r>
              <a:rPr lang="en-US">
                <a:solidFill>
                  <a:srgbClr val="FFFFFF"/>
                </a:solidFill>
                <a:latin typeface="Verdana"/>
                <a:ea typeface="Verdana"/>
              </a:rPr>
              <a:t> </a:t>
            </a:r>
            <a:r>
              <a:rPr lang="en-US" err="1">
                <a:solidFill>
                  <a:srgbClr val="FFFFFF"/>
                </a:solidFill>
                <a:latin typeface="Verdana"/>
                <a:ea typeface="Verdana"/>
              </a:rPr>
              <a:t>nokārtots</a:t>
            </a:r>
            <a:r>
              <a:rPr lang="en-US">
                <a:solidFill>
                  <a:srgbClr val="FFFFFF"/>
                </a:solidFill>
                <a:latin typeface="Verdana"/>
                <a:ea typeface="Verdana"/>
              </a:rPr>
              <a:t>, </a:t>
            </a:r>
            <a:endParaRPr lang="en-US">
              <a:solidFill>
                <a:srgbClr val="664690"/>
              </a:solidFill>
              <a:latin typeface="Verdana"/>
              <a:ea typeface="Verdana"/>
            </a:endParaRPr>
          </a:p>
          <a:p>
            <a:pPr algn="ctr"/>
            <a:r>
              <a:rPr lang="en-US">
                <a:solidFill>
                  <a:srgbClr val="FFFFFF"/>
                </a:solidFill>
                <a:latin typeface="Verdana"/>
                <a:ea typeface="Verdana"/>
              </a:rPr>
              <a:t>ja </a:t>
            </a:r>
            <a:r>
              <a:rPr lang="en-US" err="1">
                <a:solidFill>
                  <a:srgbClr val="FFFFFF"/>
                </a:solidFill>
                <a:latin typeface="Verdana"/>
                <a:ea typeface="Verdana"/>
              </a:rPr>
              <a:t>iegūts</a:t>
            </a:r>
            <a:r>
              <a:rPr lang="en-US">
                <a:solidFill>
                  <a:srgbClr val="FFFFFF"/>
                </a:solidFill>
                <a:latin typeface="Verdana"/>
                <a:ea typeface="Verdana"/>
              </a:rPr>
              <a:t> </a:t>
            </a:r>
            <a:r>
              <a:rPr lang="en-US" err="1">
                <a:solidFill>
                  <a:srgbClr val="FFFFFF"/>
                </a:solidFill>
                <a:latin typeface="Verdana"/>
                <a:ea typeface="Verdana"/>
              </a:rPr>
              <a:t>vērtējums</a:t>
            </a:r>
            <a:endParaRPr lang="en-US">
              <a:solidFill>
                <a:srgbClr val="664690"/>
              </a:solidFill>
              <a:latin typeface="Verdana"/>
              <a:ea typeface="Verdana"/>
            </a:endParaRPr>
          </a:p>
          <a:p>
            <a:pPr algn="ctr"/>
            <a:r>
              <a:rPr lang="en-US" sz="2000" b="1" err="1">
                <a:solidFill>
                  <a:schemeClr val="bg2"/>
                </a:solidFill>
                <a:latin typeface="Verdana"/>
                <a:ea typeface="Verdana"/>
              </a:rPr>
              <a:t>vismaz</a:t>
            </a:r>
            <a:r>
              <a:rPr lang="en-US" sz="2000" b="1">
                <a:solidFill>
                  <a:schemeClr val="bg2"/>
                </a:solidFill>
                <a:latin typeface="Verdana"/>
                <a:ea typeface="Verdana"/>
              </a:rPr>
              <a:t> 20%</a:t>
            </a:r>
          </a:p>
        </p:txBody>
      </p:sp>
      <p:sp>
        <p:nvSpPr>
          <p:cNvPr id="15" name="TextBox 14">
            <a:extLst>
              <a:ext uri="{FF2B5EF4-FFF2-40B4-BE49-F238E27FC236}">
                <a16:creationId xmlns:a16="http://schemas.microsoft.com/office/drawing/2014/main" id="{2203EF42-631E-7B64-4168-5A466A83B14D}"/>
              </a:ext>
            </a:extLst>
          </p:cNvPr>
          <p:cNvSpPr txBox="1"/>
          <p:nvPr/>
        </p:nvSpPr>
        <p:spPr>
          <a:xfrm>
            <a:off x="705028" y="1100272"/>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baseline="0" err="1">
                <a:solidFill>
                  <a:srgbClr val="664790"/>
                </a:solidFill>
                <a:latin typeface="Verdana"/>
              </a:rPr>
              <a:t>Ministru</a:t>
            </a:r>
            <a:r>
              <a:rPr lang="en-US" sz="1600" i="1" baseline="0">
                <a:solidFill>
                  <a:srgbClr val="664790"/>
                </a:solidFill>
                <a:latin typeface="Verdana"/>
              </a:rPr>
              <a:t> </a:t>
            </a:r>
            <a:r>
              <a:rPr lang="en-US" sz="1600" i="1" baseline="0" err="1">
                <a:solidFill>
                  <a:srgbClr val="664790"/>
                </a:solidFill>
                <a:latin typeface="Verdana"/>
              </a:rPr>
              <a:t>kabineta</a:t>
            </a:r>
            <a:r>
              <a:rPr lang="en-US" sz="1600" i="1">
                <a:solidFill>
                  <a:srgbClr val="664790"/>
                </a:solidFill>
                <a:latin typeface="Verdana"/>
              </a:rPr>
              <a:t> 2025. gada 4. </a:t>
            </a:r>
            <a:r>
              <a:rPr lang="en-US" sz="1600" i="1" err="1">
                <a:solidFill>
                  <a:srgbClr val="664790"/>
                </a:solidFill>
                <a:latin typeface="Verdana"/>
              </a:rPr>
              <a:t>novembra</a:t>
            </a:r>
            <a:r>
              <a:rPr lang="en-US" sz="1600" i="1">
                <a:solidFill>
                  <a:srgbClr val="664790"/>
                </a:solidFill>
                <a:latin typeface="Verdana"/>
              </a:rPr>
              <a:t> </a:t>
            </a:r>
            <a:r>
              <a:rPr lang="en-US" sz="1600" i="1" baseline="0" err="1">
                <a:solidFill>
                  <a:srgbClr val="664790"/>
                </a:solidFill>
                <a:latin typeface="Verdana"/>
              </a:rPr>
              <a:t>noteikumi</a:t>
            </a:r>
            <a:r>
              <a:rPr lang="en-US" sz="1600" i="1" baseline="0">
                <a:solidFill>
                  <a:srgbClr val="664790"/>
                </a:solidFill>
                <a:latin typeface="Verdana"/>
              </a:rPr>
              <a:t> Nr. </a:t>
            </a:r>
            <a:r>
              <a:rPr lang="en-US" sz="1600" i="1">
                <a:solidFill>
                  <a:srgbClr val="664790"/>
                </a:solidFill>
                <a:latin typeface="Verdana"/>
              </a:rPr>
              <a:t>656</a:t>
            </a:r>
            <a:endParaRPr lang="en-US" sz="1600" i="1"/>
          </a:p>
        </p:txBody>
      </p:sp>
      <p:sp>
        <p:nvSpPr>
          <p:cNvPr id="6" name="Oval 5">
            <a:extLst>
              <a:ext uri="{FF2B5EF4-FFF2-40B4-BE49-F238E27FC236}">
                <a16:creationId xmlns:a16="http://schemas.microsoft.com/office/drawing/2014/main" id="{119F4FFC-9740-1155-3953-990B525B07AC}"/>
              </a:ext>
            </a:extLst>
          </p:cNvPr>
          <p:cNvSpPr/>
          <p:nvPr/>
        </p:nvSpPr>
        <p:spPr>
          <a:xfrm>
            <a:off x="9375350" y="4494830"/>
            <a:ext cx="2328728" cy="220766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err="1">
                <a:ea typeface="Verdana"/>
              </a:rPr>
              <a:t>Sertifikāti</a:t>
            </a:r>
            <a:r>
              <a:rPr lang="en-US" sz="2200">
                <a:ea typeface="Verdana"/>
              </a:rPr>
              <a:t> </a:t>
            </a:r>
          </a:p>
          <a:p>
            <a:pPr algn="ctr"/>
            <a:r>
              <a:rPr lang="en-US" sz="2400">
                <a:ea typeface="Verdana"/>
              </a:rPr>
              <a:t>3.jūlijā</a:t>
            </a:r>
          </a:p>
          <a:p>
            <a:pPr algn="ctr"/>
            <a:endParaRPr lang="en-US" sz="2400">
              <a:ea typeface="Verdana"/>
            </a:endParaRPr>
          </a:p>
          <a:p>
            <a:pPr algn="ctr"/>
            <a:r>
              <a:rPr lang="en-US" sz="1800">
                <a:ea typeface="Verdana"/>
              </a:rPr>
              <a:t>(ppt-17.07.)</a:t>
            </a:r>
          </a:p>
        </p:txBody>
      </p:sp>
    </p:spTree>
    <p:extLst>
      <p:ext uri="{BB962C8B-B14F-4D97-AF65-F5344CB8AC3E}">
        <p14:creationId xmlns:p14="http://schemas.microsoft.com/office/powerpoint/2010/main" val="267233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46C113F-FA4D-4727-9E81-6923BFB7EDD7}"/>
              </a:ext>
            </a:extLst>
          </p:cNvPr>
          <p:cNvSpPr/>
          <p:nvPr/>
        </p:nvSpPr>
        <p:spPr>
          <a:xfrm>
            <a:off x="811850" y="1752864"/>
            <a:ext cx="10102767" cy="13307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C250B71-2D75-AC47-E73B-8181CB8656A9}"/>
              </a:ext>
            </a:extLst>
          </p:cNvPr>
          <p:cNvSpPr>
            <a:spLocks noGrp="1"/>
          </p:cNvSpPr>
          <p:nvPr>
            <p:ph type="sldNum" idx="12"/>
          </p:nvPr>
        </p:nvSpPr>
        <p:spPr/>
        <p:txBody>
          <a:bodyPr/>
          <a:lstStyle/>
          <a:p>
            <a:fld id="{00000000-1234-1234-1234-123412341234}" type="slidenum">
              <a:rPr lang="lv-LV" smtClean="0"/>
              <a:pPr/>
              <a:t>18</a:t>
            </a:fld>
            <a:endParaRPr lang="lv-LV"/>
          </a:p>
        </p:txBody>
      </p:sp>
      <p:sp>
        <p:nvSpPr>
          <p:cNvPr id="3" name="Title 2">
            <a:extLst>
              <a:ext uri="{FF2B5EF4-FFF2-40B4-BE49-F238E27FC236}">
                <a16:creationId xmlns:a16="http://schemas.microsoft.com/office/drawing/2014/main" id="{17503F7E-1DF6-E2B5-C6EE-66A6429CA5F8}"/>
              </a:ext>
            </a:extLst>
          </p:cNvPr>
          <p:cNvSpPr>
            <a:spLocks noGrp="1"/>
          </p:cNvSpPr>
          <p:nvPr>
            <p:ph type="title"/>
          </p:nvPr>
        </p:nvSpPr>
        <p:spPr>
          <a:xfrm>
            <a:off x="878236" y="357248"/>
            <a:ext cx="9274863" cy="1142815"/>
          </a:xfrm>
        </p:spPr>
        <p:txBody>
          <a:bodyPr/>
          <a:lstStyle/>
          <a:p>
            <a:pPr algn="ctr"/>
            <a:r>
              <a:rPr lang="en-US" err="1">
                <a:solidFill>
                  <a:srgbClr val="5D4878"/>
                </a:solidFill>
              </a:rPr>
              <a:t>Centralizētais</a:t>
            </a:r>
            <a:r>
              <a:rPr lang="en-US">
                <a:solidFill>
                  <a:srgbClr val="5D4878"/>
                </a:solidFill>
              </a:rPr>
              <a:t> </a:t>
            </a:r>
            <a:r>
              <a:rPr lang="en-US" err="1">
                <a:solidFill>
                  <a:srgbClr val="5D4878"/>
                </a:solidFill>
              </a:rPr>
              <a:t>eksāmens</a:t>
            </a:r>
            <a:r>
              <a:rPr lang="en-US" b="0">
                <a:solidFill>
                  <a:srgbClr val="5D4878"/>
                </a:solidFill>
              </a:rPr>
              <a:t> </a:t>
            </a:r>
            <a:r>
              <a:rPr lang="en-US" b="0" err="1">
                <a:solidFill>
                  <a:srgbClr val="5D4878"/>
                </a:solidFill>
              </a:rPr>
              <a:t>bioloģijā</a:t>
            </a:r>
            <a:r>
              <a:rPr lang="en-US" b="0">
                <a:solidFill>
                  <a:srgbClr val="5D4878"/>
                </a:solidFill>
              </a:rPr>
              <a:t>, </a:t>
            </a:r>
            <a:r>
              <a:rPr lang="en-US" b="0" err="1">
                <a:solidFill>
                  <a:srgbClr val="5D4878"/>
                </a:solidFill>
              </a:rPr>
              <a:t>fizikā</a:t>
            </a:r>
            <a:r>
              <a:rPr lang="en-US" b="0">
                <a:solidFill>
                  <a:srgbClr val="5D4878"/>
                </a:solidFill>
              </a:rPr>
              <a:t> </a:t>
            </a:r>
            <a:r>
              <a:rPr lang="en-US" b="0" err="1">
                <a:solidFill>
                  <a:srgbClr val="5D4878"/>
                </a:solidFill>
              </a:rPr>
              <a:t>vai</a:t>
            </a:r>
            <a:r>
              <a:rPr lang="en-US" b="0">
                <a:solidFill>
                  <a:srgbClr val="5D4878"/>
                </a:solidFill>
              </a:rPr>
              <a:t> </a:t>
            </a:r>
            <a:r>
              <a:rPr lang="en-US" b="0" err="1">
                <a:solidFill>
                  <a:srgbClr val="5D4878"/>
                </a:solidFill>
              </a:rPr>
              <a:t>ķīmijā</a:t>
            </a:r>
            <a:r>
              <a:rPr lang="en-US" b="0">
                <a:solidFill>
                  <a:srgbClr val="5D4878"/>
                </a:solidFill>
              </a:rPr>
              <a:t> </a:t>
            </a:r>
            <a:r>
              <a:rPr lang="en-US" err="1">
                <a:solidFill>
                  <a:srgbClr val="5D4878"/>
                </a:solidFill>
              </a:rPr>
              <a:t>optimālajā</a:t>
            </a:r>
            <a:r>
              <a:rPr lang="en-US">
                <a:solidFill>
                  <a:srgbClr val="5D4878"/>
                </a:solidFill>
              </a:rPr>
              <a:t> </a:t>
            </a:r>
            <a:r>
              <a:rPr lang="en-US" b="0" err="1">
                <a:solidFill>
                  <a:srgbClr val="5D4878"/>
                </a:solidFill>
              </a:rPr>
              <a:t>mācību</a:t>
            </a:r>
            <a:r>
              <a:rPr lang="en-US" b="0">
                <a:solidFill>
                  <a:srgbClr val="5D4878"/>
                </a:solidFill>
              </a:rPr>
              <a:t> </a:t>
            </a:r>
            <a:r>
              <a:rPr lang="en-US" b="0" err="1">
                <a:solidFill>
                  <a:srgbClr val="5D4878"/>
                </a:solidFill>
              </a:rPr>
              <a:t>satura</a:t>
            </a:r>
            <a:r>
              <a:rPr lang="en-US" b="0">
                <a:solidFill>
                  <a:srgbClr val="5D4878"/>
                </a:solidFill>
              </a:rPr>
              <a:t> </a:t>
            </a:r>
            <a:r>
              <a:rPr lang="en-US" b="0" err="1">
                <a:solidFill>
                  <a:srgbClr val="5D4878"/>
                </a:solidFill>
              </a:rPr>
              <a:t>apguves</a:t>
            </a:r>
            <a:r>
              <a:rPr lang="en-US" b="0">
                <a:solidFill>
                  <a:srgbClr val="5D4878"/>
                </a:solidFill>
              </a:rPr>
              <a:t> </a:t>
            </a:r>
            <a:r>
              <a:rPr lang="en-US" b="0" err="1">
                <a:solidFill>
                  <a:srgbClr val="5D4878"/>
                </a:solidFill>
              </a:rPr>
              <a:t>līmenī</a:t>
            </a:r>
            <a:r>
              <a:rPr lang="en-US" b="0">
                <a:solidFill>
                  <a:srgbClr val="5D4878"/>
                </a:solidFill>
              </a:rPr>
              <a:t> </a:t>
            </a:r>
            <a:br>
              <a:rPr lang="en-US" b="0"/>
            </a:br>
            <a:r>
              <a:rPr lang="en-US" b="0" err="1">
                <a:solidFill>
                  <a:srgbClr val="5D4878"/>
                </a:solidFill>
              </a:rPr>
              <a:t>vai</a:t>
            </a:r>
            <a:r>
              <a:rPr lang="en-US" b="0">
                <a:solidFill>
                  <a:srgbClr val="5D4878"/>
                </a:solidFill>
              </a:rPr>
              <a:t> </a:t>
            </a:r>
            <a:r>
              <a:rPr lang="en-US" b="0" err="1">
                <a:solidFill>
                  <a:srgbClr val="5D4878"/>
                </a:solidFill>
              </a:rPr>
              <a:t>dabaszinībās</a:t>
            </a:r>
            <a:r>
              <a:rPr lang="en-US" b="0">
                <a:solidFill>
                  <a:srgbClr val="5D4878"/>
                </a:solidFill>
              </a:rPr>
              <a:t> </a:t>
            </a:r>
            <a:r>
              <a:rPr lang="en-US" err="1">
                <a:solidFill>
                  <a:srgbClr val="5D4878"/>
                </a:solidFill>
              </a:rPr>
              <a:t>vispārīgajā</a:t>
            </a:r>
            <a:r>
              <a:rPr lang="en-US" b="0">
                <a:solidFill>
                  <a:srgbClr val="5D4878"/>
                </a:solidFill>
              </a:rPr>
              <a:t> </a:t>
            </a:r>
            <a:r>
              <a:rPr lang="en-US" b="0" err="1">
                <a:solidFill>
                  <a:srgbClr val="5D4878"/>
                </a:solidFill>
              </a:rPr>
              <a:t>mācību</a:t>
            </a:r>
            <a:r>
              <a:rPr lang="en-US" b="0">
                <a:solidFill>
                  <a:srgbClr val="5D4878"/>
                </a:solidFill>
              </a:rPr>
              <a:t> </a:t>
            </a:r>
            <a:r>
              <a:rPr lang="en-US" b="0" err="1">
                <a:solidFill>
                  <a:srgbClr val="5D4878"/>
                </a:solidFill>
              </a:rPr>
              <a:t>satura</a:t>
            </a:r>
            <a:r>
              <a:rPr lang="en-US" b="0">
                <a:solidFill>
                  <a:srgbClr val="5D4878"/>
                </a:solidFill>
              </a:rPr>
              <a:t> </a:t>
            </a:r>
            <a:r>
              <a:rPr lang="en-US" b="0" err="1">
                <a:solidFill>
                  <a:srgbClr val="5D4878"/>
                </a:solidFill>
              </a:rPr>
              <a:t>apguves</a:t>
            </a:r>
            <a:r>
              <a:rPr lang="en-US" b="0">
                <a:solidFill>
                  <a:srgbClr val="5D4878"/>
                </a:solidFill>
              </a:rPr>
              <a:t> </a:t>
            </a:r>
            <a:r>
              <a:rPr lang="en-US" b="0" err="1">
                <a:solidFill>
                  <a:srgbClr val="5D4878"/>
                </a:solidFill>
              </a:rPr>
              <a:t>līmenī</a:t>
            </a:r>
            <a:endParaRPr lang="en-US"/>
          </a:p>
        </p:txBody>
      </p:sp>
      <p:sp>
        <p:nvSpPr>
          <p:cNvPr id="4" name="TextBox 3">
            <a:extLst>
              <a:ext uri="{FF2B5EF4-FFF2-40B4-BE49-F238E27FC236}">
                <a16:creationId xmlns:a16="http://schemas.microsoft.com/office/drawing/2014/main" id="{20255CB7-F179-ECC7-2188-1017E56FCE44}"/>
              </a:ext>
            </a:extLst>
          </p:cNvPr>
          <p:cNvSpPr txBox="1"/>
          <p:nvPr/>
        </p:nvSpPr>
        <p:spPr>
          <a:xfrm>
            <a:off x="164687" y="3094385"/>
            <a:ext cx="115704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i="1" kern="1200">
                <a:solidFill>
                  <a:schemeClr val="tx1"/>
                </a:solidFill>
                <a:latin typeface="Verdana"/>
                <a:ea typeface="Verdana"/>
                <a:cs typeface="+mn-cs"/>
              </a:rPr>
              <a:t>Šāds valsts pārbaudes darbs noteikts ar 2022. gada 27. septembrī Ministru kabinetā pieņemtiem grozījumiem </a:t>
            </a:r>
            <a:br>
              <a:rPr lang="lv-LV" sz="1600" i="1" kern="1200">
                <a:latin typeface="Verdana"/>
                <a:ea typeface="+mn-ea"/>
                <a:cs typeface="+mn-cs"/>
              </a:rPr>
            </a:br>
            <a:r>
              <a:rPr lang="lv-LV" sz="1600" i="1" kern="1200">
                <a:solidFill>
                  <a:schemeClr val="tx1"/>
                </a:solidFill>
                <a:latin typeface="Verdana"/>
                <a:ea typeface="Verdana"/>
                <a:cs typeface="+mn-cs"/>
              </a:rPr>
              <a:t>2019. gada 3. septembra noteikumos Nr. 416 "Noteikumi par valsts vispārējās vidējās izglītības standartu un vispārējās vidējās izglītības programmu paraugiem", papildinot tos ar 21.4. apakšpunktu un 25.</a:t>
            </a:r>
            <a:r>
              <a:rPr lang="lv-LV" sz="1600" i="1" kern="1200" baseline="30000">
                <a:solidFill>
                  <a:schemeClr val="tx1"/>
                </a:solidFill>
                <a:latin typeface="Verdana"/>
                <a:ea typeface="Verdana"/>
                <a:cs typeface="+mn-cs"/>
              </a:rPr>
              <a:t>2</a:t>
            </a:r>
            <a:r>
              <a:rPr lang="lv-LV" sz="1600" i="1" kern="1200">
                <a:solidFill>
                  <a:schemeClr val="tx1"/>
                </a:solidFill>
                <a:latin typeface="Verdana"/>
                <a:ea typeface="Verdana"/>
                <a:cs typeface="+mn-cs"/>
              </a:rPr>
              <a:t> punktu.</a:t>
            </a:r>
            <a:endParaRPr lang="lv-LV" sz="1600" i="1" kern="1200">
              <a:solidFill>
                <a:schemeClr val="tx1"/>
              </a:solidFill>
              <a:latin typeface="Verdana"/>
              <a:ea typeface="Verdana"/>
              <a:cs typeface="Calibri"/>
            </a:endParaRPr>
          </a:p>
        </p:txBody>
      </p:sp>
      <p:sp>
        <p:nvSpPr>
          <p:cNvPr id="5" name="TextBox 4">
            <a:extLst>
              <a:ext uri="{FF2B5EF4-FFF2-40B4-BE49-F238E27FC236}">
                <a16:creationId xmlns:a16="http://schemas.microsoft.com/office/drawing/2014/main" id="{9D8A764A-323F-9716-13D1-9E4A3B3C436D}"/>
              </a:ext>
            </a:extLst>
          </p:cNvPr>
          <p:cNvSpPr txBox="1"/>
          <p:nvPr/>
        </p:nvSpPr>
        <p:spPr>
          <a:xfrm>
            <a:off x="970414" y="1749508"/>
            <a:ext cx="9796993" cy="11904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lv-LV" sz="1600" kern="1200">
                <a:solidFill>
                  <a:schemeClr val="tx1"/>
                </a:solidFill>
                <a:latin typeface="Verdana"/>
                <a:ea typeface="Verdana"/>
                <a:cs typeface="+mn-cs"/>
              </a:rPr>
              <a:t>No 2025./2026.mācību gada </a:t>
            </a:r>
            <a:r>
              <a:rPr lang="lv-LV" sz="1600" b="1" kern="1200">
                <a:solidFill>
                  <a:schemeClr val="tx1"/>
                </a:solidFill>
                <a:latin typeface="Verdana"/>
                <a:ea typeface="Verdana"/>
                <a:cs typeface="+mn-cs"/>
              </a:rPr>
              <a:t>mainās</a:t>
            </a:r>
            <a:r>
              <a:rPr lang="lv-LV" sz="1600" kern="1200">
                <a:solidFill>
                  <a:schemeClr val="tx1"/>
                </a:solidFill>
                <a:latin typeface="Verdana"/>
                <a:ea typeface="Verdana"/>
                <a:cs typeface="+mn-cs"/>
              </a:rPr>
              <a:t> šī valsts pārbaudes darba </a:t>
            </a:r>
            <a:r>
              <a:rPr lang="lv-LV" sz="1600" b="1" kern="1200">
                <a:solidFill>
                  <a:schemeClr val="tx1"/>
                </a:solidFill>
                <a:latin typeface="Verdana"/>
                <a:ea typeface="Verdana"/>
                <a:cs typeface="+mn-cs"/>
              </a:rPr>
              <a:t>forma</a:t>
            </a:r>
            <a:r>
              <a:rPr lang="lv-LV" sz="1600" kern="1200">
                <a:solidFill>
                  <a:schemeClr val="tx1"/>
                </a:solidFill>
                <a:latin typeface="Verdana"/>
                <a:ea typeface="Verdana"/>
                <a:cs typeface="+mn-cs"/>
              </a:rPr>
              <a:t>: </a:t>
            </a:r>
            <a:endParaRPr lang="lv-LV" sz="1600" kern="1200">
              <a:solidFill>
                <a:schemeClr val="tx1"/>
              </a:solidFill>
              <a:latin typeface="Verdana"/>
              <a:ea typeface="Verdana"/>
              <a:cs typeface="Calibri"/>
            </a:endParaRPr>
          </a:p>
          <a:p>
            <a:pPr marL="742950" indent="-285750">
              <a:lnSpc>
                <a:spcPct val="150000"/>
              </a:lnSpc>
              <a:buChar char="•"/>
            </a:pPr>
            <a:r>
              <a:rPr lang="lv-LV" sz="1600" b="1" kern="1200">
                <a:solidFill>
                  <a:schemeClr val="tx1"/>
                </a:solidFill>
                <a:latin typeface="Verdana"/>
                <a:ea typeface="Verdana"/>
                <a:cs typeface="+mn-cs"/>
              </a:rPr>
              <a:t>2023./2024. un 2024./2025</a:t>
            </a:r>
            <a:r>
              <a:rPr lang="lv-LV" sz="1600" kern="1200">
                <a:solidFill>
                  <a:schemeClr val="tx1"/>
                </a:solidFill>
                <a:latin typeface="Verdana"/>
                <a:ea typeface="Verdana"/>
                <a:cs typeface="+mn-cs"/>
              </a:rPr>
              <a:t>. mācību gadā tika īstenots kā </a:t>
            </a:r>
            <a:r>
              <a:rPr lang="lv-LV" sz="1600" b="1" kern="1200">
                <a:solidFill>
                  <a:schemeClr val="tx1"/>
                </a:solidFill>
                <a:latin typeface="Verdana"/>
                <a:ea typeface="Verdana"/>
                <a:cs typeface="+mn-cs"/>
              </a:rPr>
              <a:t>monitoringa darbs</a:t>
            </a:r>
            <a:r>
              <a:rPr lang="lv-LV" sz="1600" kern="1200">
                <a:solidFill>
                  <a:schemeClr val="tx1"/>
                </a:solidFill>
                <a:latin typeface="Verdana"/>
                <a:ea typeface="Verdana"/>
                <a:cs typeface="+mn-cs"/>
              </a:rPr>
              <a:t>;</a:t>
            </a:r>
            <a:endParaRPr lang="lv-LV" sz="1600" kern="1200">
              <a:solidFill>
                <a:schemeClr val="tx1"/>
              </a:solidFill>
              <a:latin typeface="Verdana"/>
              <a:ea typeface="Verdana"/>
              <a:cs typeface="Calibri"/>
            </a:endParaRPr>
          </a:p>
          <a:p>
            <a:pPr marL="742950" indent="-285750">
              <a:lnSpc>
                <a:spcPct val="150000"/>
              </a:lnSpc>
              <a:buChar char="•"/>
            </a:pPr>
            <a:r>
              <a:rPr lang="lv-LV" sz="1600" kern="1200">
                <a:solidFill>
                  <a:schemeClr val="tx1"/>
                </a:solidFill>
                <a:latin typeface="Verdana"/>
                <a:ea typeface="Verdana"/>
                <a:cs typeface="+mn-cs"/>
              </a:rPr>
              <a:t>no </a:t>
            </a:r>
            <a:r>
              <a:rPr lang="lv-LV" sz="1600" b="1" kern="1200">
                <a:solidFill>
                  <a:schemeClr val="tx1"/>
                </a:solidFill>
                <a:latin typeface="Verdana"/>
                <a:ea typeface="Verdana"/>
                <a:cs typeface="+mn-cs"/>
              </a:rPr>
              <a:t>2025./2026</a:t>
            </a:r>
            <a:r>
              <a:rPr lang="lv-LV" sz="1600" kern="1200">
                <a:solidFill>
                  <a:schemeClr val="tx1"/>
                </a:solidFill>
                <a:latin typeface="Verdana"/>
                <a:ea typeface="Verdana"/>
                <a:cs typeface="+mn-cs"/>
              </a:rPr>
              <a:t>. </a:t>
            </a:r>
            <a:r>
              <a:rPr lang="lv-LV" sz="1800" kern="1200">
                <a:solidFill>
                  <a:schemeClr val="tx1"/>
                </a:solidFill>
                <a:latin typeface="Verdana"/>
                <a:ea typeface="Verdana"/>
                <a:cs typeface="+mn-cs"/>
              </a:rPr>
              <a:t>mācību gada kā </a:t>
            </a:r>
            <a:r>
              <a:rPr lang="lv-LV" sz="1800" b="1" kern="1200">
                <a:solidFill>
                  <a:schemeClr val="tx1"/>
                </a:solidFill>
                <a:latin typeface="Verdana"/>
                <a:ea typeface="Verdana"/>
                <a:cs typeface="+mn-cs"/>
              </a:rPr>
              <a:t>centralizētais eksāmens</a:t>
            </a:r>
            <a:r>
              <a:rPr lang="lv-LV" sz="1800" kern="1200">
                <a:solidFill>
                  <a:schemeClr val="tx1"/>
                </a:solidFill>
                <a:latin typeface="Verdana"/>
                <a:ea typeface="Verdana"/>
                <a:cs typeface="+mn-cs"/>
              </a:rPr>
              <a:t>. </a:t>
            </a:r>
            <a:endParaRPr lang="lv-LV" sz="1800" kern="1200">
              <a:solidFill>
                <a:schemeClr val="tx1"/>
              </a:solidFill>
              <a:latin typeface="Verdana"/>
              <a:ea typeface="Verdana"/>
              <a:cs typeface="Calibri"/>
            </a:endParaRPr>
          </a:p>
        </p:txBody>
      </p:sp>
      <p:sp>
        <p:nvSpPr>
          <p:cNvPr id="6" name="TextBox 5">
            <a:extLst>
              <a:ext uri="{FF2B5EF4-FFF2-40B4-BE49-F238E27FC236}">
                <a16:creationId xmlns:a16="http://schemas.microsoft.com/office/drawing/2014/main" id="{CE4E5FE9-AAAC-8C69-2E32-3F7B8973A685}"/>
              </a:ext>
            </a:extLst>
          </p:cNvPr>
          <p:cNvSpPr txBox="1"/>
          <p:nvPr/>
        </p:nvSpPr>
        <p:spPr>
          <a:xfrm>
            <a:off x="811850" y="4037686"/>
            <a:ext cx="1027611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kern="1200">
                <a:solidFill>
                  <a:schemeClr val="tx1"/>
                </a:solidFill>
                <a:latin typeface="Verdana"/>
                <a:ea typeface="Verdana"/>
                <a:cs typeface="+mn-cs"/>
              </a:rPr>
              <a:t>Skolēniem, kuri ir </a:t>
            </a:r>
            <a:r>
              <a:rPr lang="lv-LV" sz="1600" b="1" kern="1200">
                <a:solidFill>
                  <a:schemeClr val="tx1"/>
                </a:solidFill>
                <a:latin typeface="Verdana"/>
                <a:ea typeface="Verdana"/>
                <a:cs typeface="+mn-cs"/>
              </a:rPr>
              <a:t>saņēmuši vērtējumu monitoringa </a:t>
            </a:r>
            <a:r>
              <a:rPr lang="lv-LV" sz="1600" kern="1200">
                <a:solidFill>
                  <a:schemeClr val="tx1"/>
                </a:solidFill>
                <a:latin typeface="Verdana"/>
                <a:ea typeface="Verdana"/>
                <a:cs typeface="+mn-cs"/>
              </a:rPr>
              <a:t>darbā pārejas posmā, tiek dota </a:t>
            </a:r>
            <a:r>
              <a:rPr lang="lv-LV" sz="1600" b="1" kern="1200">
                <a:solidFill>
                  <a:schemeClr val="tx1"/>
                </a:solidFill>
                <a:latin typeface="Verdana"/>
                <a:ea typeface="Verdana"/>
                <a:cs typeface="+mn-cs"/>
              </a:rPr>
              <a:t>izvēle</a:t>
            </a:r>
            <a:r>
              <a:rPr lang="lv-LV" sz="1600" kern="1200">
                <a:solidFill>
                  <a:schemeClr val="tx1"/>
                </a:solidFill>
                <a:latin typeface="Verdana"/>
                <a:ea typeface="Verdana"/>
                <a:cs typeface="+mn-cs"/>
              </a:rPr>
              <a:t> – kārtot vai nekārtot centralizēto eksāmenu minētajos mācību priekšmetos.</a:t>
            </a:r>
            <a:endParaRPr lang="lv-LV" sz="1600" kern="1200">
              <a:solidFill>
                <a:schemeClr val="tx1"/>
              </a:solidFill>
              <a:latin typeface="Verdana"/>
              <a:ea typeface="Verdana"/>
              <a:cs typeface="Calibri"/>
            </a:endParaRPr>
          </a:p>
          <a:p>
            <a:endParaRPr lang="lv-LV" sz="1600">
              <a:solidFill>
                <a:schemeClr val="tx1"/>
              </a:solidFill>
              <a:latin typeface="Verdana"/>
            </a:endParaRPr>
          </a:p>
          <a:p>
            <a:r>
              <a:rPr lang="lv-LV" sz="1600" kern="1200">
                <a:solidFill>
                  <a:schemeClr val="tx1"/>
                </a:solidFill>
                <a:latin typeface="Verdana"/>
                <a:ea typeface="Verdana"/>
                <a:cs typeface="+mn-cs"/>
              </a:rPr>
              <a:t>12. klases skolēni 2025./2026. mācību gadā </a:t>
            </a:r>
            <a:r>
              <a:rPr lang="lv-LV" sz="1600" b="1" kern="1200">
                <a:solidFill>
                  <a:srgbClr val="C00000"/>
                </a:solidFill>
                <a:latin typeface="Verdana"/>
                <a:ea typeface="Verdana"/>
                <a:cs typeface="+mn-cs"/>
              </a:rPr>
              <a:t>var nekārtot</a:t>
            </a:r>
            <a:r>
              <a:rPr lang="lv-LV" sz="1600" b="1" kern="1200">
                <a:solidFill>
                  <a:schemeClr val="tx1"/>
                </a:solidFill>
                <a:latin typeface="Verdana"/>
                <a:ea typeface="Verdana"/>
                <a:cs typeface="+mn-cs"/>
              </a:rPr>
              <a:t> </a:t>
            </a:r>
            <a:r>
              <a:rPr lang="lv-LV" sz="1600" kern="1200">
                <a:solidFill>
                  <a:schemeClr val="tx1"/>
                </a:solidFill>
                <a:latin typeface="Verdana"/>
                <a:ea typeface="Verdana"/>
                <a:cs typeface="+mn-cs"/>
              </a:rPr>
              <a:t>šo centralizēto eksāmenu, ja:</a:t>
            </a:r>
            <a:endParaRPr lang="lv-LV" sz="1600" kern="1200">
              <a:solidFill>
                <a:schemeClr val="tx1"/>
              </a:solidFill>
              <a:latin typeface="Verdana"/>
              <a:ea typeface="Verdana"/>
              <a:cs typeface="Calibri"/>
            </a:endParaRPr>
          </a:p>
          <a:p>
            <a:pPr marL="742950" indent="-285750">
              <a:buChar char="•"/>
            </a:pPr>
            <a:r>
              <a:rPr lang="lv-LV" sz="1600" kern="1200">
                <a:solidFill>
                  <a:schemeClr val="tx1"/>
                </a:solidFill>
                <a:latin typeface="Verdana"/>
                <a:ea typeface="Verdana"/>
                <a:cs typeface="+mn-cs"/>
              </a:rPr>
              <a:t>2023./2024. vai 2024./2025. mācību gadā ir nokārtots monitoringa darbs;</a:t>
            </a:r>
            <a:endParaRPr lang="lv-LV" sz="1600" kern="1200">
              <a:solidFill>
                <a:schemeClr val="tx1"/>
              </a:solidFill>
              <a:latin typeface="Verdana"/>
              <a:ea typeface="Verdana"/>
              <a:cs typeface="Calibri"/>
            </a:endParaRPr>
          </a:p>
          <a:p>
            <a:pPr marL="742950" indent="-285750">
              <a:buChar char="•"/>
            </a:pPr>
            <a:r>
              <a:rPr lang="lv-LV" sz="1600" kern="1200">
                <a:solidFill>
                  <a:schemeClr val="tx1"/>
                </a:solidFill>
                <a:latin typeface="Verdana"/>
                <a:ea typeface="Verdana"/>
                <a:cs typeface="+mn-cs"/>
              </a:rPr>
              <a:t>skolēns ir izvēlējies kārtot augstākā mācību satura apguves līmeņa centralizēto eksāmenu bioloģijā vai fizikā, vai ķīmijā.</a:t>
            </a:r>
            <a:endParaRPr lang="lv-LV" sz="1600" kern="1200">
              <a:solidFill>
                <a:schemeClr val="tx1"/>
              </a:solidFill>
              <a:latin typeface="Verdana"/>
              <a:ea typeface="Verdana"/>
              <a:cs typeface="Calibri"/>
            </a:endParaRPr>
          </a:p>
        </p:txBody>
      </p:sp>
      <p:sp>
        <p:nvSpPr>
          <p:cNvPr id="8" name="Rectangle 7"/>
          <p:cNvSpPr/>
          <p:nvPr/>
        </p:nvSpPr>
        <p:spPr>
          <a:xfrm>
            <a:off x="878236" y="5965872"/>
            <a:ext cx="10856891" cy="338554"/>
          </a:xfrm>
          <a:prstGeom prst="rect">
            <a:avLst/>
          </a:prstGeom>
          <a:ln>
            <a:solidFill>
              <a:schemeClr val="tx1"/>
            </a:solidFill>
          </a:ln>
        </p:spPr>
        <p:txBody>
          <a:bodyPr wrap="square">
            <a:spAutoFit/>
          </a:bodyPr>
          <a:lstStyle/>
          <a:p>
            <a:r>
              <a:rPr lang="lv-LV" sz="1600">
                <a:solidFill>
                  <a:srgbClr val="FF0000"/>
                </a:solidFill>
                <a:latin typeface="+mn-lt"/>
              </a:rPr>
              <a:t>!</a:t>
            </a:r>
            <a:r>
              <a:rPr lang="lv-LV" sz="1600">
                <a:solidFill>
                  <a:schemeClr val="tx1"/>
                </a:solidFill>
                <a:latin typeface="+mn-lt"/>
              </a:rPr>
              <a:t>Valsts pārbaudes darbs dabaszinātņu jomā </a:t>
            </a:r>
            <a:r>
              <a:rPr lang="lv-LV" sz="1600" b="1">
                <a:solidFill>
                  <a:srgbClr val="FF0000"/>
                </a:solidFill>
                <a:latin typeface="+mn-lt"/>
              </a:rPr>
              <a:t>nav jākārto </a:t>
            </a:r>
            <a:r>
              <a:rPr lang="lv-LV" sz="1600">
                <a:solidFill>
                  <a:schemeClr val="tx1"/>
                </a:solidFill>
                <a:latin typeface="+mn-lt"/>
              </a:rPr>
              <a:t>profesionālās izglītības iestāžu audzēkņiem</a:t>
            </a:r>
            <a:r>
              <a:rPr lang="lv-LV" sz="1600">
                <a:solidFill>
                  <a:srgbClr val="FF0000"/>
                </a:solidFill>
                <a:latin typeface="+mn-lt"/>
              </a:rPr>
              <a:t>!</a:t>
            </a:r>
          </a:p>
        </p:txBody>
      </p:sp>
    </p:spTree>
    <p:extLst>
      <p:ext uri="{BB962C8B-B14F-4D97-AF65-F5344CB8AC3E}">
        <p14:creationId xmlns:p14="http://schemas.microsoft.com/office/powerpoint/2010/main" val="231276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871CB-9586-B1C5-2B26-8A7E45277F6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B1ED71-D112-BA79-F666-7B72D5886E68}"/>
              </a:ext>
            </a:extLst>
          </p:cNvPr>
          <p:cNvSpPr>
            <a:spLocks noGrp="1"/>
          </p:cNvSpPr>
          <p:nvPr>
            <p:ph type="sldNum" idx="12"/>
          </p:nvPr>
        </p:nvSpPr>
        <p:spPr/>
        <p:txBody>
          <a:bodyPr/>
          <a:lstStyle/>
          <a:p>
            <a:fld id="{00000000-1234-1234-1234-123412341234}" type="slidenum">
              <a:rPr lang="lv-LV" smtClean="0"/>
              <a:pPr/>
              <a:t>19</a:t>
            </a:fld>
            <a:endParaRPr lang="lv-LV"/>
          </a:p>
        </p:txBody>
      </p:sp>
      <p:sp>
        <p:nvSpPr>
          <p:cNvPr id="3" name="Title 2">
            <a:extLst>
              <a:ext uri="{FF2B5EF4-FFF2-40B4-BE49-F238E27FC236}">
                <a16:creationId xmlns:a16="http://schemas.microsoft.com/office/drawing/2014/main" id="{5D8BBA57-B3EB-923A-C311-63F60C93F25F}"/>
              </a:ext>
            </a:extLst>
          </p:cNvPr>
          <p:cNvSpPr>
            <a:spLocks noGrp="1"/>
          </p:cNvSpPr>
          <p:nvPr>
            <p:ph type="title"/>
          </p:nvPr>
        </p:nvSpPr>
        <p:spPr>
          <a:xfrm>
            <a:off x="710242" y="253881"/>
            <a:ext cx="6727904" cy="1236760"/>
          </a:xfrm>
        </p:spPr>
        <p:txBody>
          <a:bodyPr/>
          <a:lstStyle/>
          <a:p>
            <a:r>
              <a:rPr lang="en-US" sz="1800" err="1">
                <a:solidFill>
                  <a:srgbClr val="5D4878"/>
                </a:solidFill>
              </a:rPr>
              <a:t>Centralizētais</a:t>
            </a:r>
            <a:r>
              <a:rPr lang="en-US" sz="1800">
                <a:solidFill>
                  <a:srgbClr val="5D4878"/>
                </a:solidFill>
              </a:rPr>
              <a:t> </a:t>
            </a:r>
            <a:r>
              <a:rPr lang="en-US" sz="1800" err="1">
                <a:solidFill>
                  <a:srgbClr val="5D4878"/>
                </a:solidFill>
              </a:rPr>
              <a:t>eksāmens</a:t>
            </a:r>
            <a:r>
              <a:rPr lang="en-US" sz="1800" b="0">
                <a:solidFill>
                  <a:srgbClr val="5D4878"/>
                </a:solidFill>
              </a:rPr>
              <a:t> </a:t>
            </a:r>
            <a:br>
              <a:rPr lang="en-US" sz="1800" b="0"/>
            </a:br>
            <a:r>
              <a:rPr lang="en-US" sz="1800" b="0" err="1">
                <a:solidFill>
                  <a:srgbClr val="5D4878"/>
                </a:solidFill>
              </a:rPr>
              <a:t>bioloģijā</a:t>
            </a:r>
            <a:r>
              <a:rPr lang="en-US" sz="1800" b="0">
                <a:solidFill>
                  <a:srgbClr val="5D4878"/>
                </a:solidFill>
              </a:rPr>
              <a:t>, </a:t>
            </a:r>
            <a:r>
              <a:rPr lang="en-US" sz="1800" b="0" err="1">
                <a:solidFill>
                  <a:srgbClr val="5D4878"/>
                </a:solidFill>
              </a:rPr>
              <a:t>fizikā</a:t>
            </a:r>
            <a:r>
              <a:rPr lang="en-US" sz="1800" b="0">
                <a:solidFill>
                  <a:srgbClr val="5D4878"/>
                </a:solidFill>
              </a:rPr>
              <a:t> </a:t>
            </a:r>
            <a:r>
              <a:rPr lang="en-US" sz="1800" b="0" err="1">
                <a:solidFill>
                  <a:srgbClr val="5D4878"/>
                </a:solidFill>
              </a:rPr>
              <a:t>vai</a:t>
            </a:r>
            <a:r>
              <a:rPr lang="en-US" sz="1800" b="0">
                <a:solidFill>
                  <a:srgbClr val="5D4878"/>
                </a:solidFill>
              </a:rPr>
              <a:t> </a:t>
            </a:r>
            <a:r>
              <a:rPr lang="en-US" sz="1800" b="0" err="1">
                <a:solidFill>
                  <a:srgbClr val="5D4878"/>
                </a:solidFill>
              </a:rPr>
              <a:t>ķīmijā</a:t>
            </a:r>
            <a:r>
              <a:rPr lang="en-US" sz="1800" b="0">
                <a:solidFill>
                  <a:srgbClr val="5D4878"/>
                </a:solidFill>
              </a:rPr>
              <a:t> </a:t>
            </a:r>
            <a:br>
              <a:rPr lang="en-US" sz="1800" b="0">
                <a:solidFill>
                  <a:srgbClr val="5D4878"/>
                </a:solidFill>
              </a:rPr>
            </a:br>
            <a:r>
              <a:rPr lang="en-US" sz="1800" err="1">
                <a:solidFill>
                  <a:srgbClr val="5D4878"/>
                </a:solidFill>
              </a:rPr>
              <a:t>optimālajā</a:t>
            </a:r>
            <a:r>
              <a:rPr lang="en-US" sz="1800">
                <a:solidFill>
                  <a:srgbClr val="5D4878"/>
                </a:solidFill>
              </a:rPr>
              <a:t> </a:t>
            </a:r>
            <a:r>
              <a:rPr lang="en-US" sz="1800" b="0" err="1">
                <a:solidFill>
                  <a:srgbClr val="5D4878"/>
                </a:solidFill>
              </a:rPr>
              <a:t>mācību</a:t>
            </a:r>
            <a:r>
              <a:rPr lang="en-US" sz="1800" b="0">
                <a:solidFill>
                  <a:srgbClr val="5D4878"/>
                </a:solidFill>
              </a:rPr>
              <a:t> </a:t>
            </a:r>
            <a:r>
              <a:rPr lang="en-US" sz="1800" b="0" err="1">
                <a:solidFill>
                  <a:srgbClr val="5D4878"/>
                </a:solidFill>
              </a:rPr>
              <a:t>satura</a:t>
            </a:r>
            <a:r>
              <a:rPr lang="en-US" sz="1800" b="0">
                <a:solidFill>
                  <a:srgbClr val="5D4878"/>
                </a:solidFill>
              </a:rPr>
              <a:t> </a:t>
            </a:r>
            <a:r>
              <a:rPr lang="en-US" sz="1800" b="0" err="1">
                <a:solidFill>
                  <a:srgbClr val="5D4878"/>
                </a:solidFill>
              </a:rPr>
              <a:t>apguves</a:t>
            </a:r>
            <a:r>
              <a:rPr lang="en-US" sz="1800" b="0">
                <a:solidFill>
                  <a:srgbClr val="5D4878"/>
                </a:solidFill>
              </a:rPr>
              <a:t> </a:t>
            </a:r>
            <a:r>
              <a:rPr lang="en-US" sz="1800" b="0" err="1">
                <a:solidFill>
                  <a:srgbClr val="5D4878"/>
                </a:solidFill>
              </a:rPr>
              <a:t>līmenī</a:t>
            </a:r>
            <a:r>
              <a:rPr lang="en-US" sz="1800" b="0">
                <a:solidFill>
                  <a:srgbClr val="5D4878"/>
                </a:solidFill>
              </a:rPr>
              <a:t> </a:t>
            </a:r>
            <a:br>
              <a:rPr lang="en-US" sz="1800" b="0"/>
            </a:br>
            <a:r>
              <a:rPr lang="en-US" sz="1800" b="0" err="1">
                <a:solidFill>
                  <a:srgbClr val="5D4878"/>
                </a:solidFill>
              </a:rPr>
              <a:t>vai</a:t>
            </a:r>
            <a:r>
              <a:rPr lang="en-US" sz="1800" b="0">
                <a:solidFill>
                  <a:srgbClr val="5D4878"/>
                </a:solidFill>
              </a:rPr>
              <a:t> </a:t>
            </a:r>
            <a:r>
              <a:rPr lang="en-US" sz="1800" b="0" err="1">
                <a:solidFill>
                  <a:srgbClr val="5D4878"/>
                </a:solidFill>
              </a:rPr>
              <a:t>dabaszinībās</a:t>
            </a:r>
            <a:r>
              <a:rPr lang="en-US" sz="1800" b="0">
                <a:solidFill>
                  <a:srgbClr val="5D4878"/>
                </a:solidFill>
              </a:rPr>
              <a:t> </a:t>
            </a:r>
            <a:br>
              <a:rPr lang="en-US" sz="1800" b="0"/>
            </a:br>
            <a:r>
              <a:rPr lang="en-US" sz="1800" err="1">
                <a:solidFill>
                  <a:srgbClr val="5D4878"/>
                </a:solidFill>
              </a:rPr>
              <a:t>vispārīgajā</a:t>
            </a:r>
            <a:r>
              <a:rPr lang="en-US" sz="1800" b="0">
                <a:solidFill>
                  <a:srgbClr val="5D4878"/>
                </a:solidFill>
              </a:rPr>
              <a:t> </a:t>
            </a:r>
            <a:r>
              <a:rPr lang="en-US" sz="1800" b="0" err="1">
                <a:solidFill>
                  <a:srgbClr val="5D4878"/>
                </a:solidFill>
              </a:rPr>
              <a:t>mācību</a:t>
            </a:r>
            <a:r>
              <a:rPr lang="en-US" sz="1800" b="0">
                <a:solidFill>
                  <a:srgbClr val="5D4878"/>
                </a:solidFill>
              </a:rPr>
              <a:t> </a:t>
            </a:r>
            <a:r>
              <a:rPr lang="en-US" sz="1800" b="0" err="1">
                <a:solidFill>
                  <a:srgbClr val="5D4878"/>
                </a:solidFill>
              </a:rPr>
              <a:t>satura</a:t>
            </a:r>
            <a:r>
              <a:rPr lang="en-US" sz="1800" b="0">
                <a:solidFill>
                  <a:srgbClr val="5D4878"/>
                </a:solidFill>
              </a:rPr>
              <a:t> </a:t>
            </a:r>
            <a:r>
              <a:rPr lang="en-US" sz="1800" b="0" err="1">
                <a:solidFill>
                  <a:srgbClr val="5D4878"/>
                </a:solidFill>
              </a:rPr>
              <a:t>apguves</a:t>
            </a:r>
            <a:r>
              <a:rPr lang="en-US" sz="1800" b="0">
                <a:solidFill>
                  <a:srgbClr val="5D4878"/>
                </a:solidFill>
              </a:rPr>
              <a:t> </a:t>
            </a:r>
            <a:r>
              <a:rPr lang="en-US" sz="1800" b="0" err="1">
                <a:solidFill>
                  <a:srgbClr val="5D4878"/>
                </a:solidFill>
              </a:rPr>
              <a:t>līmenī</a:t>
            </a:r>
            <a:endParaRPr lang="en-US" sz="1800"/>
          </a:p>
        </p:txBody>
      </p:sp>
      <p:pic>
        <p:nvPicPr>
          <p:cNvPr id="10" name="Picture 9" descr="A screenshot of a document&#10;&#10;AI-generated content may be incorrect.">
            <a:extLst>
              <a:ext uri="{FF2B5EF4-FFF2-40B4-BE49-F238E27FC236}">
                <a16:creationId xmlns:a16="http://schemas.microsoft.com/office/drawing/2014/main" id="{A308E5EA-CF73-F6B4-B7D0-B11971B222CA}"/>
              </a:ext>
            </a:extLst>
          </p:cNvPr>
          <p:cNvPicPr>
            <a:picLocks noChangeAspect="1"/>
          </p:cNvPicPr>
          <p:nvPr/>
        </p:nvPicPr>
        <p:blipFill>
          <a:blip r:embed="rId2"/>
          <a:stretch>
            <a:fillRect/>
          </a:stretch>
        </p:blipFill>
        <p:spPr>
          <a:xfrm>
            <a:off x="7224053" y="-1"/>
            <a:ext cx="4967947" cy="6857583"/>
          </a:xfrm>
          <a:prstGeom prst="rect">
            <a:avLst/>
          </a:prstGeom>
        </p:spPr>
      </p:pic>
      <p:sp>
        <p:nvSpPr>
          <p:cNvPr id="11" name="TextBox 10">
            <a:extLst>
              <a:ext uri="{FF2B5EF4-FFF2-40B4-BE49-F238E27FC236}">
                <a16:creationId xmlns:a16="http://schemas.microsoft.com/office/drawing/2014/main" id="{CD263E70-B76D-AFE4-18F4-78C1FD06DFA2}"/>
              </a:ext>
            </a:extLst>
          </p:cNvPr>
          <p:cNvSpPr txBox="1"/>
          <p:nvPr/>
        </p:nvSpPr>
        <p:spPr>
          <a:xfrm>
            <a:off x="235973" y="1832049"/>
            <a:ext cx="6988079" cy="4770537"/>
          </a:xfrm>
          <a:prstGeom prst="rect">
            <a:avLst/>
          </a:prstGeom>
          <a:noFill/>
        </p:spPr>
        <p:txBody>
          <a:bodyPr wrap="square" lIns="91440" tIns="45720" rIns="91440" bIns="45720" rtlCol="0" anchor="t">
            <a:spAutoFit/>
          </a:bodyPr>
          <a:lstStyle/>
          <a:p>
            <a:r>
              <a:rPr lang="en-GB" sz="1600" kern="1200" err="1">
                <a:solidFill>
                  <a:schemeClr val="tx1"/>
                </a:solidFill>
                <a:latin typeface="Verdana"/>
                <a:ea typeface="Verdana"/>
                <a:cs typeface="+mn-cs"/>
              </a:rPr>
              <a:t>Izglītības</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iestādēm</a:t>
            </a:r>
            <a:r>
              <a:rPr lang="en-GB" sz="1600" kern="1200">
                <a:solidFill>
                  <a:schemeClr val="tx1"/>
                </a:solidFill>
                <a:latin typeface="Verdana"/>
                <a:ea typeface="Verdana"/>
                <a:cs typeface="+mn-cs"/>
              </a:rPr>
              <a:t> 5. </a:t>
            </a:r>
            <a:r>
              <a:rPr lang="en-GB" sz="1600" kern="1200" err="1">
                <a:solidFill>
                  <a:schemeClr val="tx1"/>
                </a:solidFill>
                <a:latin typeface="Verdana"/>
                <a:ea typeface="Verdana"/>
                <a:cs typeface="+mn-cs"/>
              </a:rPr>
              <a:t>februārī</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nosūtīta</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vēstule</a:t>
            </a:r>
            <a:r>
              <a:rPr lang="en-GB" sz="1600" kern="1200">
                <a:solidFill>
                  <a:schemeClr val="tx1"/>
                </a:solidFill>
                <a:latin typeface="Verdana"/>
                <a:ea typeface="Verdana"/>
                <a:cs typeface="+mn-cs"/>
              </a:rPr>
              <a:t> par </a:t>
            </a:r>
            <a:r>
              <a:rPr lang="en-GB" sz="1600" kern="1200" err="1">
                <a:solidFill>
                  <a:schemeClr val="tx1"/>
                </a:solidFill>
                <a:latin typeface="Verdana"/>
                <a:ea typeface="Verdana"/>
                <a:cs typeface="+mn-cs"/>
              </a:rPr>
              <a:t>ieteikumiem</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gatavojoties</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valsts</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pārbaudes</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darbiem</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dabaszinātņu</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jomas</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priekšmetos</a:t>
            </a:r>
            <a:r>
              <a:rPr lang="en-GB" sz="1600" kern="1200">
                <a:solidFill>
                  <a:schemeClr val="tx1"/>
                </a:solidFill>
                <a:latin typeface="Verdana"/>
                <a:ea typeface="Verdana"/>
                <a:cs typeface="+mn-cs"/>
              </a:rPr>
              <a:t>!</a:t>
            </a:r>
          </a:p>
          <a:p>
            <a:endParaRPr lang="en-GB" sz="1600" kern="1200">
              <a:solidFill>
                <a:schemeClr val="tx1"/>
              </a:solidFill>
              <a:latin typeface="Verdana"/>
              <a:ea typeface="Verdana"/>
              <a:cs typeface="+mn-cs"/>
            </a:endParaRPr>
          </a:p>
          <a:p>
            <a:r>
              <a:rPr lang="en-GB" sz="1600" kern="1200">
                <a:solidFill>
                  <a:schemeClr val="tx1"/>
                </a:solidFill>
                <a:latin typeface="Verdana"/>
                <a:ea typeface="Verdana"/>
                <a:cs typeface="+mn-cs"/>
              </a:rPr>
              <a:t>VIAA </a:t>
            </a:r>
            <a:r>
              <a:rPr lang="en-GB" sz="1600" kern="1200" err="1">
                <a:solidFill>
                  <a:schemeClr val="tx1"/>
                </a:solidFill>
                <a:latin typeface="Verdana"/>
                <a:ea typeface="Verdana"/>
                <a:cs typeface="+mn-cs"/>
              </a:rPr>
              <a:t>tīmekļvietnē</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pieejami</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metodiskie</a:t>
            </a:r>
            <a:r>
              <a:rPr lang="en-GB" sz="1600" kern="1200">
                <a:solidFill>
                  <a:schemeClr val="tx1"/>
                </a:solidFill>
                <a:latin typeface="Verdana"/>
                <a:ea typeface="Verdana"/>
                <a:cs typeface="+mn-cs"/>
              </a:rPr>
              <a:t> </a:t>
            </a:r>
            <a:r>
              <a:rPr lang="en-GB" sz="1600" kern="1200" err="1">
                <a:solidFill>
                  <a:schemeClr val="tx1"/>
                </a:solidFill>
                <a:latin typeface="Verdana"/>
                <a:ea typeface="Verdana"/>
                <a:cs typeface="+mn-cs"/>
              </a:rPr>
              <a:t>materiāli</a:t>
            </a:r>
            <a:r>
              <a:rPr lang="en-GB" sz="1600" kern="1200">
                <a:solidFill>
                  <a:schemeClr val="tx1"/>
                </a:solidFill>
                <a:latin typeface="Verdana"/>
                <a:ea typeface="Verdana"/>
                <a:cs typeface="+mn-cs"/>
              </a:rPr>
              <a:t>:</a:t>
            </a:r>
          </a:p>
          <a:p>
            <a:r>
              <a:rPr lang="en-GB">
                <a:hlinkClick r:id="rId3"/>
              </a:rPr>
              <a:t>https://www.viaa.gov.lv/lv/jaunums/publiceti-metodiskie-materiali-gatavojoties-valsts-parbaudes-darbiem</a:t>
            </a:r>
            <a:r>
              <a:rPr lang="en-GB"/>
              <a:t> </a:t>
            </a:r>
          </a:p>
          <a:p>
            <a:endParaRPr lang="en-GB"/>
          </a:p>
          <a:p>
            <a:pPr fontAlgn="base"/>
            <a:r>
              <a:rPr lang="lv-LV" b="1">
                <a:solidFill>
                  <a:schemeClr val="tx1"/>
                </a:solidFill>
              </a:rPr>
              <a:t>Iespēja Skolo.lv digitāli izpildīt</a:t>
            </a:r>
            <a:r>
              <a:rPr lang="lv-LV">
                <a:solidFill>
                  <a:schemeClr val="tx1"/>
                </a:solidFill>
              </a:rPr>
              <a:t> 2023./2024. un 2024./2025. mācību gada monitoringa darbu tiešsaistes daļas</a:t>
            </a:r>
            <a:r>
              <a:rPr lang="en-GB">
                <a:solidFill>
                  <a:schemeClr val="tx1"/>
                </a:solidFill>
              </a:rPr>
              <a:t>.</a:t>
            </a:r>
            <a:r>
              <a:rPr lang="en-US">
                <a:solidFill>
                  <a:schemeClr val="tx1"/>
                </a:solidFill>
              </a:rPr>
              <a:t>​</a:t>
            </a:r>
          </a:p>
          <a:p>
            <a:pPr fontAlgn="base"/>
            <a:endParaRPr lang="en-GB" b="1">
              <a:solidFill>
                <a:schemeClr val="tx1"/>
              </a:solidFill>
            </a:endParaRPr>
          </a:p>
          <a:p>
            <a:pPr fontAlgn="base"/>
            <a:r>
              <a:rPr lang="lv-LV" b="1">
                <a:solidFill>
                  <a:schemeClr val="tx1"/>
                </a:solidFill>
              </a:rPr>
              <a:t>Iespēja pārbaudīt savas zināšanas, izpildot diagnosticējošo darbu Skolo.lv</a:t>
            </a:r>
            <a:r>
              <a:rPr lang="en-US">
                <a:solidFill>
                  <a:schemeClr val="tx1"/>
                </a:solidFill>
              </a:rPr>
              <a:t>​</a:t>
            </a:r>
          </a:p>
          <a:p>
            <a:pPr fontAlgn="base"/>
            <a:r>
              <a:rPr lang="lv-LV">
                <a:solidFill>
                  <a:schemeClr val="tx1"/>
                </a:solidFill>
              </a:rPr>
              <a:t>Pieejami diagnosticējošie darbi fizikā, ķīmijā, bioloģijā un </a:t>
            </a:r>
            <a:r>
              <a:rPr lang="lv-LV" err="1">
                <a:solidFill>
                  <a:schemeClr val="tx1"/>
                </a:solidFill>
              </a:rPr>
              <a:t>dabaszinībās</a:t>
            </a:r>
            <a:r>
              <a:rPr lang="en-US">
                <a:solidFill>
                  <a:schemeClr val="tx1"/>
                </a:solidFill>
              </a:rPr>
              <a:t>​</a:t>
            </a:r>
          </a:p>
          <a:p>
            <a:pPr fontAlgn="base"/>
            <a:endParaRPr lang="en-GB" b="1">
              <a:solidFill>
                <a:schemeClr val="tx1"/>
              </a:solidFill>
            </a:endParaRPr>
          </a:p>
          <a:p>
            <a:pPr fontAlgn="base"/>
            <a:r>
              <a:rPr lang="lv-LV">
                <a:solidFill>
                  <a:schemeClr val="tx1"/>
                </a:solidFill>
              </a:rPr>
              <a:t>Pēc darba izpildes skolēns operatīvi iegūs atgriezenisko saiti par sasniegto rezultātu. </a:t>
            </a:r>
            <a:r>
              <a:rPr lang="en-US">
                <a:solidFill>
                  <a:schemeClr val="tx1"/>
                </a:solidFill>
              </a:rPr>
              <a:t>​</a:t>
            </a:r>
          </a:p>
          <a:p>
            <a:pPr fontAlgn="base"/>
            <a:endParaRPr lang="en-GB" b="1">
              <a:solidFill>
                <a:schemeClr val="tx1"/>
              </a:solidFill>
            </a:endParaRPr>
          </a:p>
          <a:p>
            <a:pPr fontAlgn="base"/>
            <a:r>
              <a:rPr lang="lv-LV" b="1">
                <a:solidFill>
                  <a:schemeClr val="tx1"/>
                </a:solidFill>
              </a:rPr>
              <a:t>Video lekcijas</a:t>
            </a:r>
            <a:r>
              <a:rPr lang="lv-LV">
                <a:solidFill>
                  <a:schemeClr val="tx1"/>
                </a:solidFill>
              </a:rPr>
              <a:t> par eksāmena uzdevumos iekļautajām prasmēm - zināšanas, skaidrošana, pētniecība.</a:t>
            </a:r>
            <a:endParaRPr lang="en-US">
              <a:solidFill>
                <a:schemeClr val="tx1"/>
              </a:solidFill>
            </a:endParaRPr>
          </a:p>
          <a:p>
            <a:endParaRPr lang="en-GB"/>
          </a:p>
          <a:p>
            <a:endParaRPr lang="en-GB"/>
          </a:p>
          <a:p>
            <a:endParaRPr lang="en-GB"/>
          </a:p>
        </p:txBody>
      </p:sp>
    </p:spTree>
    <p:extLst>
      <p:ext uri="{BB962C8B-B14F-4D97-AF65-F5344CB8AC3E}">
        <p14:creationId xmlns:p14="http://schemas.microsoft.com/office/powerpoint/2010/main" val="387839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E5D39-7132-7D32-AD90-00D8CD08A4B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6CA42A-E833-4A46-AC8A-2062A5F4C4E9}"/>
              </a:ext>
            </a:extLst>
          </p:cNvPr>
          <p:cNvSpPr>
            <a:spLocks noGrp="1"/>
          </p:cNvSpPr>
          <p:nvPr>
            <p:ph type="sldNum" idx="12"/>
          </p:nvPr>
        </p:nvSpPr>
        <p:spPr/>
        <p:txBody>
          <a:bodyPr/>
          <a:lstStyle/>
          <a:p>
            <a:r>
              <a:rPr lang="lv-LV"/>
              <a:t>4</a:t>
            </a:r>
          </a:p>
        </p:txBody>
      </p:sp>
      <p:sp>
        <p:nvSpPr>
          <p:cNvPr id="3" name="Title 2">
            <a:extLst>
              <a:ext uri="{FF2B5EF4-FFF2-40B4-BE49-F238E27FC236}">
                <a16:creationId xmlns:a16="http://schemas.microsoft.com/office/drawing/2014/main" id="{C4ABF9D1-CE1E-9E16-4555-A1F36907DE3D}"/>
              </a:ext>
            </a:extLst>
          </p:cNvPr>
          <p:cNvSpPr>
            <a:spLocks noGrp="1"/>
          </p:cNvSpPr>
          <p:nvPr>
            <p:ph type="title"/>
          </p:nvPr>
        </p:nvSpPr>
        <p:spPr>
          <a:xfrm>
            <a:off x="1244328" y="548001"/>
            <a:ext cx="10327725" cy="725281"/>
          </a:xfrm>
        </p:spPr>
        <p:txBody>
          <a:bodyPr/>
          <a:lstStyle/>
          <a:p>
            <a:r>
              <a:rPr lang="lv-LV"/>
              <a:t>Ikdienas mācīšanās un valsts pārbaudes darbi</a:t>
            </a:r>
            <a:r>
              <a:rPr lang="lv-LV" b="0"/>
              <a:t>​</a:t>
            </a:r>
            <a:endParaRPr lang="en-US" sz="2400"/>
          </a:p>
        </p:txBody>
      </p:sp>
      <p:sp>
        <p:nvSpPr>
          <p:cNvPr id="4" name="TextBox 3">
            <a:extLst>
              <a:ext uri="{FF2B5EF4-FFF2-40B4-BE49-F238E27FC236}">
                <a16:creationId xmlns:a16="http://schemas.microsoft.com/office/drawing/2014/main" id="{F492DDD7-E695-6573-503D-5DA01DAD28F5}"/>
              </a:ext>
            </a:extLst>
          </p:cNvPr>
          <p:cNvSpPr txBox="1"/>
          <p:nvPr/>
        </p:nvSpPr>
        <p:spPr>
          <a:xfrm>
            <a:off x="1113802" y="2232996"/>
            <a:ext cx="9731828" cy="35090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fontAlgn="base">
              <a:lnSpc>
                <a:spcPts val="2700"/>
              </a:lnSpc>
            </a:pPr>
            <a:r>
              <a:rPr lang="lv-LV" sz="2000" b="1" i="0" u="none" strike="noStrike">
                <a:solidFill>
                  <a:srgbClr val="664790"/>
                </a:solidFill>
                <a:effectLst/>
                <a:latin typeface="Verdana" panose="020B0604030504040204" pitchFamily="34" charset="0"/>
              </a:rPr>
              <a:t>Skolēns mācās ikdienā</a:t>
            </a:r>
            <a:r>
              <a:rPr lang="lv-LV" sz="2000" b="0" i="0" u="none" strike="noStrike">
                <a:solidFill>
                  <a:srgbClr val="664790"/>
                </a:solidFill>
                <a:effectLst/>
                <a:latin typeface="Verdana" panose="020B0604030504040204" pitchFamily="34" charset="0"/>
              </a:rPr>
              <a:t> - apgūst zināšanas un prasmes atbilstoši valsts standartos noteiktiem sasniedzamiem rezultātiem</a:t>
            </a:r>
            <a:r>
              <a:rPr lang="en-US" sz="2000" b="0" i="0">
                <a:solidFill>
                  <a:srgbClr val="664690"/>
                </a:solidFill>
                <a:effectLst/>
                <a:latin typeface="Verdana" panose="020B0604030504040204" pitchFamily="34" charset="0"/>
              </a:rPr>
              <a:t>​</a:t>
            </a:r>
            <a:endParaRPr lang="en-US" sz="2000" b="0" i="0">
              <a:solidFill>
                <a:srgbClr val="664690"/>
              </a:solidFill>
              <a:effectLst/>
              <a:latin typeface="Segoe UI" panose="020B0502040204020203" pitchFamily="34" charset="0"/>
            </a:endParaRPr>
          </a:p>
          <a:p>
            <a:pPr algn="just" rtl="0" fontAlgn="base">
              <a:lnSpc>
                <a:spcPts val="2700"/>
              </a:lnSpc>
            </a:pPr>
            <a:endParaRPr lang="en-GB" sz="2000" b="1" i="0" u="none" strike="noStrike">
              <a:solidFill>
                <a:srgbClr val="664790"/>
              </a:solidFill>
              <a:effectLst/>
              <a:latin typeface="Verdana" panose="020B0604030504040204" pitchFamily="34" charset="0"/>
            </a:endParaRPr>
          </a:p>
          <a:p>
            <a:pPr algn="just" rtl="0" fontAlgn="base">
              <a:lnSpc>
                <a:spcPts val="2700"/>
              </a:lnSpc>
            </a:pPr>
            <a:r>
              <a:rPr lang="lv-LV" sz="2000" b="1" i="0" u="none" strike="noStrike">
                <a:solidFill>
                  <a:srgbClr val="664790"/>
                </a:solidFill>
                <a:effectLst/>
                <a:latin typeface="Verdana" panose="020B0604030504040204" pitchFamily="34" charset="0"/>
              </a:rPr>
              <a:t>Valsts pārbaudes darbi:</a:t>
            </a:r>
            <a:r>
              <a:rPr lang="lv-LV" sz="2000" b="0" i="0" u="none" strike="noStrike">
                <a:solidFill>
                  <a:srgbClr val="664790"/>
                </a:solidFill>
                <a:effectLst/>
                <a:latin typeface="Verdana" panose="020B0604030504040204" pitchFamily="34" charset="0"/>
              </a:rPr>
              <a:t> </a:t>
            </a:r>
            <a:r>
              <a:rPr lang="en-US" sz="2000" b="0" i="0">
                <a:solidFill>
                  <a:srgbClr val="664690"/>
                </a:solidFill>
                <a:effectLst/>
                <a:latin typeface="Verdana" panose="020B0604030504040204" pitchFamily="34" charset="0"/>
              </a:rPr>
              <a:t>​</a:t>
            </a:r>
            <a:endParaRPr lang="en-US" sz="2000" b="0" i="0">
              <a:solidFill>
                <a:srgbClr val="664690"/>
              </a:solidFill>
              <a:effectLst/>
              <a:latin typeface="Segoe UI" panose="020B0502040204020203" pitchFamily="34" charset="0"/>
            </a:endParaRPr>
          </a:p>
          <a:p>
            <a:pPr marL="342900" indent="-342900" algn="just" rtl="0" fontAlgn="base">
              <a:lnSpc>
                <a:spcPts val="2700"/>
              </a:lnSpc>
              <a:buFont typeface="Wingdings" panose="05000000000000000000" pitchFamily="2" charset="2"/>
              <a:buChar char="Ø"/>
            </a:pPr>
            <a:r>
              <a:rPr lang="lv-LV" sz="2000" b="0" i="0" u="none" strike="noStrike">
                <a:solidFill>
                  <a:srgbClr val="664790"/>
                </a:solidFill>
                <a:effectLst/>
                <a:latin typeface="Verdana" panose="020B0604030504040204" pitchFamily="34" charset="0"/>
              </a:rPr>
              <a:t>Standartizēti pārbaudījumi, lai objektīvi novērtētu attiecīgajā izglītības posmā apgūtās zināšanas un prasmes un to atbilstību valsts izglītības standartiem </a:t>
            </a:r>
            <a:r>
              <a:rPr lang="en-US" sz="2000" b="0" i="0">
                <a:solidFill>
                  <a:srgbClr val="664690"/>
                </a:solidFill>
                <a:effectLst/>
                <a:latin typeface="Verdana" panose="020B0604030504040204" pitchFamily="34" charset="0"/>
              </a:rPr>
              <a:t>​</a:t>
            </a:r>
            <a:endParaRPr lang="en-US" sz="2000" b="0" i="0">
              <a:solidFill>
                <a:srgbClr val="664690"/>
              </a:solidFill>
              <a:effectLst/>
              <a:latin typeface="Arial" panose="020B0604020202020204" pitchFamily="34" charset="0"/>
            </a:endParaRPr>
          </a:p>
          <a:p>
            <a:pPr marL="342900" indent="-342900" algn="just" rtl="0" fontAlgn="base">
              <a:lnSpc>
                <a:spcPts val="2700"/>
              </a:lnSpc>
              <a:buFont typeface="Wingdings" panose="05000000000000000000" pitchFamily="2" charset="2"/>
              <a:buChar char="Ø"/>
            </a:pPr>
            <a:r>
              <a:rPr lang="lv-LV" sz="2000" b="0" i="0" u="none" strike="noStrike">
                <a:solidFill>
                  <a:srgbClr val="664790"/>
                </a:solidFill>
                <a:effectLst/>
                <a:latin typeface="Verdana" panose="020B0604030504040204" pitchFamily="34" charset="0"/>
              </a:rPr>
              <a:t>Pamats izglītības dokumenta izsniegšanai</a:t>
            </a:r>
            <a:r>
              <a:rPr lang="en-US" sz="2000" b="0" i="0">
                <a:solidFill>
                  <a:srgbClr val="664690"/>
                </a:solidFill>
                <a:effectLst/>
                <a:latin typeface="Verdana" panose="020B0604030504040204" pitchFamily="34" charset="0"/>
              </a:rPr>
              <a:t>​</a:t>
            </a:r>
            <a:endParaRPr lang="en-US" sz="2000" b="0" i="0">
              <a:solidFill>
                <a:srgbClr val="664690"/>
              </a:solidFill>
              <a:effectLst/>
              <a:latin typeface="Arial" panose="020B0604020202020204" pitchFamily="34" charset="0"/>
            </a:endParaRPr>
          </a:p>
          <a:p>
            <a:pPr marL="342900" indent="-342900" algn="just" rtl="0" fontAlgn="base">
              <a:lnSpc>
                <a:spcPts val="2700"/>
              </a:lnSpc>
              <a:buFont typeface="Wingdings" panose="05000000000000000000" pitchFamily="2" charset="2"/>
              <a:buChar char="Ø"/>
            </a:pPr>
            <a:r>
              <a:rPr lang="lv-LV" sz="2000" b="0" i="0" u="none" strike="noStrike">
                <a:solidFill>
                  <a:srgbClr val="664790"/>
                </a:solidFill>
                <a:effectLst/>
                <a:latin typeface="Verdana" panose="020B0604030504040204" pitchFamily="34" charset="0"/>
              </a:rPr>
              <a:t>Pamats tālākam izglītības ceļam</a:t>
            </a:r>
            <a:r>
              <a:rPr lang="en-US" sz="2000" b="0" i="0">
                <a:solidFill>
                  <a:srgbClr val="664690"/>
                </a:solidFill>
                <a:effectLst/>
                <a:latin typeface="Verdana" panose="020B0604030504040204" pitchFamily="34" charset="0"/>
              </a:rPr>
              <a:t>​</a:t>
            </a:r>
            <a:endParaRPr lang="en-US" sz="2000" b="0" i="0">
              <a:solidFill>
                <a:srgbClr val="664690"/>
              </a:solidFill>
              <a:effectLst/>
              <a:latin typeface="Arial" panose="020B0604020202020204" pitchFamily="34" charset="0"/>
            </a:endParaRPr>
          </a:p>
          <a:p>
            <a:pPr algn="l" rtl="0" fontAlgn="base">
              <a:lnSpc>
                <a:spcPts val="2700"/>
              </a:lnSpc>
              <a:buNone/>
            </a:pPr>
            <a:r>
              <a:rPr lang="lv-LV" sz="1400" b="0" i="0">
                <a:solidFill>
                  <a:srgbClr val="664690"/>
                </a:solidFill>
                <a:effectLst/>
                <a:latin typeface="Verdana" panose="020B0604030504040204" pitchFamily="34" charset="0"/>
              </a:rPr>
              <a:t>​</a:t>
            </a:r>
            <a:endParaRPr lang="lv-LV" b="0" i="0">
              <a:solidFill>
                <a:srgbClr val="664690"/>
              </a:solidFill>
              <a:effectLst/>
              <a:latin typeface="Segoe UI" panose="020B0502040204020203" pitchFamily="34" charset="0"/>
            </a:endParaRPr>
          </a:p>
        </p:txBody>
      </p:sp>
    </p:spTree>
    <p:extLst>
      <p:ext uri="{BB962C8B-B14F-4D97-AF65-F5344CB8AC3E}">
        <p14:creationId xmlns:p14="http://schemas.microsoft.com/office/powerpoint/2010/main" val="1009385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0B6DCD-192E-CA71-9527-B1E8E29540CF}"/>
              </a:ext>
            </a:extLst>
          </p:cNvPr>
          <p:cNvSpPr>
            <a:spLocks noGrp="1"/>
          </p:cNvSpPr>
          <p:nvPr>
            <p:ph type="sldNum" idx="12"/>
          </p:nvPr>
        </p:nvSpPr>
        <p:spPr/>
        <p:txBody>
          <a:bodyPr/>
          <a:lstStyle/>
          <a:p>
            <a:fld id="{00000000-1234-1234-1234-123412341234}" type="slidenum">
              <a:rPr lang="lv-LV" smtClean="0"/>
              <a:pPr/>
              <a:t>20</a:t>
            </a:fld>
            <a:endParaRPr lang="lv-LV"/>
          </a:p>
        </p:txBody>
      </p:sp>
      <p:sp>
        <p:nvSpPr>
          <p:cNvPr id="3" name="Title 2">
            <a:extLst>
              <a:ext uri="{FF2B5EF4-FFF2-40B4-BE49-F238E27FC236}">
                <a16:creationId xmlns:a16="http://schemas.microsoft.com/office/drawing/2014/main" id="{BD37E8F5-96BF-F263-A51F-FC9666F73FE8}"/>
              </a:ext>
            </a:extLst>
          </p:cNvPr>
          <p:cNvSpPr>
            <a:spLocks noGrp="1"/>
          </p:cNvSpPr>
          <p:nvPr>
            <p:ph type="title"/>
          </p:nvPr>
        </p:nvSpPr>
        <p:spPr>
          <a:xfrm>
            <a:off x="911587" y="378612"/>
            <a:ext cx="8908274" cy="1142815"/>
          </a:xfrm>
        </p:spPr>
        <p:txBody>
          <a:bodyPr/>
          <a:lstStyle/>
          <a:p>
            <a:r>
              <a:rPr lang="en-US" sz="2400" err="1"/>
              <a:t>Matemātikas</a:t>
            </a:r>
            <a:r>
              <a:rPr lang="en-US" sz="2400"/>
              <a:t> </a:t>
            </a:r>
            <a:br>
              <a:rPr lang="en-US" sz="2400"/>
            </a:br>
            <a:r>
              <a:rPr lang="en-US" sz="2400" err="1"/>
              <a:t>augstākā</a:t>
            </a:r>
            <a:r>
              <a:rPr lang="en-US" sz="2400"/>
              <a:t> </a:t>
            </a:r>
            <a:r>
              <a:rPr lang="en-US" sz="2400" err="1"/>
              <a:t>mācību</a:t>
            </a:r>
            <a:r>
              <a:rPr lang="en-US" sz="2400"/>
              <a:t> </a:t>
            </a:r>
            <a:r>
              <a:rPr lang="en-US" sz="2400" err="1"/>
              <a:t>satura</a:t>
            </a:r>
            <a:r>
              <a:rPr lang="en-US" sz="2400"/>
              <a:t> </a:t>
            </a:r>
            <a:br>
              <a:rPr lang="en-US" sz="2400"/>
            </a:br>
            <a:r>
              <a:rPr lang="en-US" sz="2400" err="1"/>
              <a:t>apguves</a:t>
            </a:r>
            <a:r>
              <a:rPr lang="en-US" sz="2400"/>
              <a:t> </a:t>
            </a:r>
            <a:r>
              <a:rPr lang="en-US" sz="2400" err="1"/>
              <a:t>līmeņa</a:t>
            </a:r>
            <a:r>
              <a:rPr lang="en-US" sz="2400"/>
              <a:t> </a:t>
            </a:r>
            <a:r>
              <a:rPr lang="en-US" sz="2400" err="1"/>
              <a:t>eksāmens</a:t>
            </a:r>
            <a:endParaRPr lang="en-US" sz="2400"/>
          </a:p>
        </p:txBody>
      </p:sp>
      <p:sp>
        <p:nvSpPr>
          <p:cNvPr id="5" name="TextBox 4">
            <a:extLst>
              <a:ext uri="{FF2B5EF4-FFF2-40B4-BE49-F238E27FC236}">
                <a16:creationId xmlns:a16="http://schemas.microsoft.com/office/drawing/2014/main" id="{3F26B78A-F607-39D0-A2D0-8FE3DC85AF74}"/>
              </a:ext>
            </a:extLst>
          </p:cNvPr>
          <p:cNvSpPr txBox="1"/>
          <p:nvPr/>
        </p:nvSpPr>
        <p:spPr>
          <a:xfrm>
            <a:off x="814192" y="1831932"/>
            <a:ext cx="4613754"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baseline="0">
                <a:solidFill>
                  <a:schemeClr val="bg2"/>
                </a:solidFill>
                <a:latin typeface="Verdana"/>
              </a:rPr>
              <a:t>V</a:t>
            </a:r>
            <a:r>
              <a:rPr lang="lv-LV" sz="1600" b="1" baseline="0" err="1">
                <a:solidFill>
                  <a:schemeClr val="bg2"/>
                </a:solidFill>
                <a:latin typeface="Verdana"/>
              </a:rPr>
              <a:t>iena</a:t>
            </a:r>
            <a:r>
              <a:rPr lang="lv-LV" sz="1600" b="1" baseline="0">
                <a:solidFill>
                  <a:schemeClr val="bg2"/>
                </a:solidFill>
                <a:latin typeface="Verdana"/>
              </a:rPr>
              <a:t> diena – 2026.</a:t>
            </a:r>
            <a:r>
              <a:rPr lang="lv-LV" sz="1600" b="1">
                <a:solidFill>
                  <a:schemeClr val="bg2"/>
                </a:solidFill>
                <a:latin typeface="Verdana"/>
              </a:rPr>
              <a:t> </a:t>
            </a:r>
            <a:r>
              <a:rPr lang="lv-LV" sz="1600" b="1" baseline="0">
                <a:solidFill>
                  <a:schemeClr val="bg2"/>
                </a:solidFill>
                <a:latin typeface="Verdana"/>
              </a:rPr>
              <a:t>gada 1.</a:t>
            </a:r>
            <a:r>
              <a:rPr lang="lv-LV" sz="1600" b="1">
                <a:solidFill>
                  <a:schemeClr val="bg2"/>
                </a:solidFill>
                <a:latin typeface="Verdana"/>
              </a:rPr>
              <a:t> </a:t>
            </a:r>
            <a:r>
              <a:rPr lang="lv-LV" sz="1600" b="1" baseline="0">
                <a:solidFill>
                  <a:schemeClr val="bg2"/>
                </a:solidFill>
                <a:latin typeface="Verdana"/>
              </a:rPr>
              <a:t>jūnijā</a:t>
            </a:r>
            <a:endParaRPr lang="en-GB" sz="1600" b="1" baseline="0">
              <a:solidFill>
                <a:schemeClr val="bg2"/>
              </a:solidFill>
              <a:latin typeface="Verdana"/>
            </a:endParaRPr>
          </a:p>
          <a:p>
            <a:endParaRPr lang="en-GB" sz="1600" b="1">
              <a:solidFill>
                <a:schemeClr val="bg2"/>
              </a:solidFill>
              <a:latin typeface="Verdana"/>
            </a:endParaRPr>
          </a:p>
          <a:p>
            <a:endParaRPr lang="en-GB" sz="1600" b="1">
              <a:solidFill>
                <a:schemeClr val="bg2"/>
              </a:solidFill>
              <a:latin typeface="Verdana"/>
            </a:endParaRPr>
          </a:p>
          <a:p>
            <a:endParaRPr lang="en-GB" sz="1600" b="1">
              <a:solidFill>
                <a:schemeClr val="bg2"/>
              </a:solidFill>
              <a:latin typeface="Verdana"/>
            </a:endParaRPr>
          </a:p>
          <a:p>
            <a:r>
              <a:rPr lang="lv-LV" sz="1600" b="1">
                <a:hlinkClick r:id="rId2"/>
              </a:rPr>
              <a:t>Publicēts matemātikas augstākā līmeņa centralizētā eksāmena paraugs</a:t>
            </a:r>
            <a:r>
              <a:rPr lang="en-GB" sz="1600" b="1"/>
              <a:t>  </a:t>
            </a:r>
            <a:r>
              <a:rPr lang="en-GB" sz="1600">
                <a:solidFill>
                  <a:schemeClr val="tx1"/>
                </a:solidFill>
              </a:rPr>
              <a:t>(4.12.2025.)</a:t>
            </a:r>
          </a:p>
          <a:p>
            <a:endParaRPr lang="en-GB" sz="1600"/>
          </a:p>
          <a:p>
            <a:r>
              <a:rPr lang="en-GB" sz="1600" err="1">
                <a:solidFill>
                  <a:schemeClr val="tx1"/>
                </a:solidFill>
              </a:rPr>
              <a:t>Publicēta</a:t>
            </a:r>
            <a:r>
              <a:rPr lang="en-GB" sz="1600">
                <a:solidFill>
                  <a:schemeClr val="tx1"/>
                </a:solidFill>
              </a:rPr>
              <a:t> </a:t>
            </a:r>
            <a:r>
              <a:rPr lang="en-GB" sz="1600" err="1">
                <a:solidFill>
                  <a:schemeClr val="tx1"/>
                </a:solidFill>
              </a:rPr>
              <a:t>ekāmena</a:t>
            </a:r>
            <a:r>
              <a:rPr lang="en-GB" sz="1600">
                <a:solidFill>
                  <a:schemeClr val="tx1"/>
                </a:solidFill>
              </a:rPr>
              <a:t> </a:t>
            </a:r>
            <a:r>
              <a:rPr lang="en-GB" sz="1600" err="1">
                <a:solidFill>
                  <a:schemeClr val="tx1"/>
                </a:solidFill>
              </a:rPr>
              <a:t>programma</a:t>
            </a:r>
            <a:r>
              <a:rPr lang="en-GB" sz="1600"/>
              <a:t> </a:t>
            </a:r>
            <a:r>
              <a:rPr lang="en-GB" sz="1600">
                <a:hlinkClick r:id="rId3"/>
              </a:rPr>
              <a:t>https://www.viaa.gov.lv/lv/media/48017/download?attachment</a:t>
            </a:r>
            <a:r>
              <a:rPr lang="en-GB" sz="1600"/>
              <a:t> </a:t>
            </a:r>
            <a:r>
              <a:rPr lang="en-GB" sz="1600">
                <a:solidFill>
                  <a:schemeClr val="tx1"/>
                </a:solidFill>
              </a:rPr>
              <a:t>(5.01.2026.)</a:t>
            </a:r>
          </a:p>
          <a:p>
            <a:endParaRPr lang="en-GB" sz="1600"/>
          </a:p>
          <a:p>
            <a:r>
              <a:rPr lang="en-GB" sz="1600" err="1">
                <a:solidFill>
                  <a:schemeClr val="tx1"/>
                </a:solidFill>
              </a:rPr>
              <a:t>Formulu</a:t>
            </a:r>
            <a:r>
              <a:rPr lang="en-GB" sz="1600">
                <a:solidFill>
                  <a:schemeClr val="tx1"/>
                </a:solidFill>
              </a:rPr>
              <a:t> </a:t>
            </a:r>
            <a:r>
              <a:rPr lang="en-GB" sz="1600" err="1">
                <a:solidFill>
                  <a:schemeClr val="tx1"/>
                </a:solidFill>
              </a:rPr>
              <a:t>lapas</a:t>
            </a:r>
            <a:r>
              <a:rPr lang="en-GB" sz="1600"/>
              <a:t> </a:t>
            </a:r>
            <a:r>
              <a:rPr lang="en-GB" sz="1600">
                <a:hlinkClick r:id="rId4"/>
              </a:rPr>
              <a:t>https://www.viaa.gov.lv/lv/media/47927/download?attachment</a:t>
            </a:r>
            <a:r>
              <a:rPr lang="en-GB" sz="1600"/>
              <a:t> </a:t>
            </a:r>
            <a:r>
              <a:rPr lang="en-GB" sz="1600">
                <a:solidFill>
                  <a:schemeClr val="tx1"/>
                </a:solidFill>
              </a:rPr>
              <a:t>(5.01.2026.)</a:t>
            </a:r>
          </a:p>
          <a:p>
            <a:endParaRPr lang="en-GB" sz="1600"/>
          </a:p>
          <a:p>
            <a:endParaRPr lang="lv-LV" sz="1600"/>
          </a:p>
          <a:p>
            <a:endParaRPr lang="en-US" sz="1600" b="1">
              <a:solidFill>
                <a:schemeClr val="bg2"/>
              </a:solidFill>
            </a:endParaRPr>
          </a:p>
        </p:txBody>
      </p:sp>
      <p:pic>
        <p:nvPicPr>
          <p:cNvPr id="7" name="Picture 6" descr="A poster with a hand holding a pencil&#10;&#10;AI-generated content may be incorrect.">
            <a:extLst>
              <a:ext uri="{FF2B5EF4-FFF2-40B4-BE49-F238E27FC236}">
                <a16:creationId xmlns:a16="http://schemas.microsoft.com/office/drawing/2014/main" id="{367FDC6F-B34B-0521-E433-2B9CE31D8A72}"/>
              </a:ext>
            </a:extLst>
          </p:cNvPr>
          <p:cNvPicPr>
            <a:picLocks noChangeAspect="1"/>
          </p:cNvPicPr>
          <p:nvPr/>
        </p:nvPicPr>
        <p:blipFill>
          <a:blip r:embed="rId5"/>
          <a:stretch>
            <a:fillRect/>
          </a:stretch>
        </p:blipFill>
        <p:spPr>
          <a:xfrm>
            <a:off x="5891131" y="0"/>
            <a:ext cx="5235394" cy="6758609"/>
          </a:xfrm>
          <a:prstGeom prst="rect">
            <a:avLst/>
          </a:prstGeom>
        </p:spPr>
      </p:pic>
    </p:spTree>
    <p:extLst>
      <p:ext uri="{BB962C8B-B14F-4D97-AF65-F5344CB8AC3E}">
        <p14:creationId xmlns:p14="http://schemas.microsoft.com/office/powerpoint/2010/main" val="21970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09A92-9B83-3BB7-003C-C028974CAF4A}"/>
              </a:ext>
            </a:extLst>
          </p:cNvPr>
          <p:cNvSpPr>
            <a:spLocks noGrp="1"/>
          </p:cNvSpPr>
          <p:nvPr>
            <p:ph type="sldNum" idx="12"/>
          </p:nvPr>
        </p:nvSpPr>
        <p:spPr/>
        <p:txBody>
          <a:bodyPr/>
          <a:lstStyle/>
          <a:p>
            <a:fld id="{00000000-1234-1234-1234-123412341234}" type="slidenum">
              <a:rPr lang="lv-LV" smtClean="0"/>
              <a:pPr/>
              <a:t>21</a:t>
            </a:fld>
            <a:endParaRPr lang="lv-LV"/>
          </a:p>
        </p:txBody>
      </p:sp>
      <p:sp>
        <p:nvSpPr>
          <p:cNvPr id="3" name="Title 2">
            <a:extLst>
              <a:ext uri="{FF2B5EF4-FFF2-40B4-BE49-F238E27FC236}">
                <a16:creationId xmlns:a16="http://schemas.microsoft.com/office/drawing/2014/main" id="{EFE95DA6-DEE3-F80F-E3C5-2FC15D3A6DFE}"/>
              </a:ext>
            </a:extLst>
          </p:cNvPr>
          <p:cNvSpPr>
            <a:spLocks noGrp="1"/>
          </p:cNvSpPr>
          <p:nvPr>
            <p:ph type="title"/>
          </p:nvPr>
        </p:nvSpPr>
        <p:spPr>
          <a:xfrm>
            <a:off x="818481" y="347194"/>
            <a:ext cx="10697839" cy="1142815"/>
          </a:xfrm>
        </p:spPr>
        <p:txBody>
          <a:bodyPr/>
          <a:lstStyle/>
          <a:p>
            <a:r>
              <a:rPr lang="en-US" sz="2000" err="1"/>
              <a:t>Noteikumi</a:t>
            </a:r>
            <a:r>
              <a:rPr lang="en-US" sz="2000"/>
              <a:t> par </a:t>
            </a:r>
            <a:r>
              <a:rPr lang="en-US" sz="2000" err="1"/>
              <a:t>svešvalodas</a:t>
            </a:r>
            <a:r>
              <a:rPr lang="en-US" sz="2000"/>
              <a:t> </a:t>
            </a:r>
            <a:r>
              <a:rPr lang="en-US" sz="2000" err="1"/>
              <a:t>centralizētā</a:t>
            </a:r>
            <a:r>
              <a:rPr lang="en-US" sz="2000"/>
              <a:t> </a:t>
            </a:r>
            <a:r>
              <a:rPr lang="en-US" sz="2000" err="1"/>
              <a:t>eksāmena</a:t>
            </a:r>
            <a:r>
              <a:rPr lang="en-US" sz="2000"/>
              <a:t> </a:t>
            </a:r>
            <a:r>
              <a:rPr lang="en-US" sz="2000" err="1"/>
              <a:t>vispārējās</a:t>
            </a:r>
            <a:r>
              <a:rPr lang="en-US" sz="2000"/>
              <a:t> </a:t>
            </a:r>
            <a:r>
              <a:rPr lang="en-US" sz="2000" err="1"/>
              <a:t>vidējās</a:t>
            </a:r>
            <a:r>
              <a:rPr lang="en-US" sz="2000"/>
              <a:t> </a:t>
            </a:r>
            <a:r>
              <a:rPr lang="en-US" sz="2000" err="1"/>
              <a:t>izglītības</a:t>
            </a:r>
            <a:r>
              <a:rPr lang="en-US" sz="2000"/>
              <a:t> </a:t>
            </a:r>
            <a:r>
              <a:rPr lang="en-US" sz="2000" err="1"/>
              <a:t>programmā</a:t>
            </a:r>
            <a:r>
              <a:rPr lang="en-US" sz="2000"/>
              <a:t> </a:t>
            </a:r>
            <a:r>
              <a:rPr lang="en-US" sz="2000" err="1"/>
              <a:t>aizstāšanu</a:t>
            </a:r>
            <a:r>
              <a:rPr lang="en-US" sz="2000"/>
              <a:t> </a:t>
            </a:r>
            <a:r>
              <a:rPr lang="en-US" sz="2000" err="1"/>
              <a:t>ar</a:t>
            </a:r>
            <a:r>
              <a:rPr lang="en-US" sz="2000"/>
              <a:t> </a:t>
            </a:r>
            <a:r>
              <a:rPr lang="en-US" sz="2000" err="1"/>
              <a:t>starptautiskas</a:t>
            </a:r>
            <a:r>
              <a:rPr lang="en-US" sz="2000"/>
              <a:t> </a:t>
            </a:r>
            <a:r>
              <a:rPr lang="en-US" sz="2000" err="1"/>
              <a:t>testēšanas</a:t>
            </a:r>
            <a:r>
              <a:rPr lang="en-US" sz="2000"/>
              <a:t> </a:t>
            </a:r>
            <a:r>
              <a:rPr lang="en-US" sz="2000" err="1"/>
              <a:t>institūcijas</a:t>
            </a:r>
            <a:r>
              <a:rPr lang="en-US" sz="2000"/>
              <a:t> </a:t>
            </a:r>
            <a:r>
              <a:rPr lang="en-US" sz="2000" err="1"/>
              <a:t>pārbaudījumu</a:t>
            </a:r>
            <a:r>
              <a:rPr lang="en-US" sz="2000"/>
              <a:t> </a:t>
            </a:r>
            <a:r>
              <a:rPr lang="en-US" sz="2000" err="1"/>
              <a:t>svešvalodā</a:t>
            </a:r>
            <a:r>
              <a:rPr lang="en-US" b="0"/>
              <a:t> </a:t>
            </a:r>
            <a:endParaRPr lang="en-US" sz="2400"/>
          </a:p>
        </p:txBody>
      </p:sp>
      <p:sp>
        <p:nvSpPr>
          <p:cNvPr id="4" name="TextBox 3">
            <a:extLst>
              <a:ext uri="{FF2B5EF4-FFF2-40B4-BE49-F238E27FC236}">
                <a16:creationId xmlns:a16="http://schemas.microsoft.com/office/drawing/2014/main" id="{73CDCA2E-586E-3E87-70EB-0980A546D953}"/>
              </a:ext>
            </a:extLst>
          </p:cNvPr>
          <p:cNvSpPr txBox="1"/>
          <p:nvPr/>
        </p:nvSpPr>
        <p:spPr>
          <a:xfrm>
            <a:off x="812423" y="1761034"/>
            <a:ext cx="10287000"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kern="1200" err="1">
                <a:solidFill>
                  <a:schemeClr val="tx1"/>
                </a:solidFill>
                <a:latin typeface="Verdana"/>
                <a:ea typeface="Verdana"/>
                <a:cs typeface="+mn-cs"/>
              </a:rPr>
              <a:t>Svešvalodas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eksāmenu</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optimālajā</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vai</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augstākajā</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mācību</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satura</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apguves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līmenī</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ir</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tiesības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aizstāt</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ar</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institūcijas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pārbaudījumu</a:t>
            </a:r>
            <a:r>
              <a:rPr lang="en-US" sz="1600" kern="1200">
                <a:solidFill>
                  <a:schemeClr val="tx1"/>
                </a:solidFill>
                <a:latin typeface="Verdana"/>
                <a:ea typeface="Verdana"/>
                <a:cs typeface="+mn-cs"/>
              </a:rPr>
              <a:t>, ja:</a:t>
            </a:r>
          </a:p>
          <a:p>
            <a:endParaRPr lang="en-US" sz="1600">
              <a:latin typeface="Verdana"/>
            </a:endParaRPr>
          </a:p>
          <a:p>
            <a:r>
              <a:rPr lang="en-US" sz="1600" kern="1200">
                <a:solidFill>
                  <a:schemeClr val="tx1"/>
                </a:solidFill>
                <a:latin typeface="Verdana"/>
                <a:ea typeface="Verdana"/>
                <a:cs typeface="+mn-cs"/>
              </a:rPr>
              <a:t>2.1. </a:t>
            </a:r>
            <a:r>
              <a:rPr lang="en-US" sz="1600" kern="1200" err="1">
                <a:solidFill>
                  <a:schemeClr val="tx1"/>
                </a:solidFill>
                <a:latin typeface="Verdana"/>
                <a:ea typeface="Verdana"/>
                <a:cs typeface="+mn-cs"/>
              </a:rPr>
              <a:t>ir</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nokārtots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šo</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noteikumu</a:t>
            </a:r>
            <a:r>
              <a:rPr lang="en-US" sz="1600" kern="1200">
                <a:solidFill>
                  <a:schemeClr val="tx1"/>
                </a:solidFill>
                <a:latin typeface="Verdana"/>
                <a:ea typeface="Verdana"/>
                <a:cs typeface="+mn-cs"/>
              </a:rPr>
              <a:t> </a:t>
            </a:r>
            <a:r>
              <a:rPr lang="en-US" sz="1600" kern="1200">
                <a:solidFill>
                  <a:schemeClr val="accent2"/>
                </a:solidFill>
                <a:latin typeface="Verdana"/>
                <a:ea typeface="Verdana"/>
                <a:cs typeface="+mn-cs"/>
              </a:rPr>
              <a:t>​</a:t>
            </a:r>
            <a:r>
              <a:rPr lang="en-US" sz="1600" kern="1200">
                <a:solidFill>
                  <a:schemeClr val="accent2"/>
                </a:solidFill>
                <a:latin typeface="Verdana"/>
                <a:ea typeface="Verdana"/>
                <a:cs typeface="+mn-cs"/>
                <a:hlinkClick r:id="rId2">
                  <a:extLst>
                    <a:ext uri="{A12FA001-AC4F-418D-AE19-62706E023703}">
                      <ahyp:hlinkClr xmlns:ahyp="http://schemas.microsoft.com/office/drawing/2018/hyperlinkcolor" val="tx"/>
                    </a:ext>
                  </a:extLst>
                </a:hlinkClick>
              </a:rPr>
              <a:t>​</a:t>
            </a:r>
            <a:r>
              <a:rPr lang="en-US" sz="1600" kern="1200" err="1">
                <a:solidFill>
                  <a:schemeClr val="accent2"/>
                </a:solidFill>
                <a:latin typeface="Verdana"/>
                <a:ea typeface="Verdana"/>
                <a:cs typeface="+mn-cs"/>
                <a:hlinkClick r:id="rId2">
                  <a:extLst>
                    <a:ext uri="{A12FA001-AC4F-418D-AE19-62706E023703}">
                      <ahyp:hlinkClr xmlns:ahyp="http://schemas.microsoft.com/office/drawing/2018/hyperlinkcolor" val="tx"/>
                    </a:ext>
                  </a:extLst>
                </a:hlinkClick>
              </a:rPr>
              <a:t>pielikumā</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minētās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institūcijas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pārbaudījums</a:t>
            </a:r>
            <a:r>
              <a:rPr lang="en-US" sz="1600" kern="1200">
                <a:solidFill>
                  <a:schemeClr val="tx1"/>
                </a:solidFill>
                <a:latin typeface="Verdana"/>
                <a:ea typeface="Verdana"/>
                <a:cs typeface="+mn-cs"/>
              </a:rPr>
              <a:t> un </a:t>
            </a:r>
            <a:r>
              <a:rPr lang="en-US" sz="1600" kern="1200" err="1">
                <a:solidFill>
                  <a:schemeClr val="tx1"/>
                </a:solidFill>
                <a:latin typeface="Verdana"/>
                <a:ea typeface="Verdana"/>
                <a:cs typeface="+mn-cs"/>
              </a:rPr>
              <a:t>ir</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izpildītas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šo</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noteikumu</a:t>
            </a:r>
            <a:r>
              <a:rPr lang="en-US" sz="1600" kern="1200">
                <a:solidFill>
                  <a:schemeClr val="accent2"/>
                </a:solidFill>
                <a:latin typeface="Verdana"/>
                <a:ea typeface="Verdana"/>
                <a:cs typeface="+mn-cs"/>
              </a:rPr>
              <a:t> </a:t>
            </a:r>
            <a:r>
              <a:rPr lang="en-US" sz="1600" kern="1200">
                <a:solidFill>
                  <a:schemeClr val="accent2"/>
                </a:solidFill>
                <a:latin typeface="Verdana"/>
                <a:ea typeface="Verdana"/>
                <a:cs typeface="+mn-cs"/>
                <a:hlinkClick r:id="rId2">
                  <a:extLst>
                    <a:ext uri="{A12FA001-AC4F-418D-AE19-62706E023703}">
                      <ahyp:hlinkClr xmlns:ahyp="http://schemas.microsoft.com/office/drawing/2018/hyperlinkcolor" val="tx"/>
                    </a:ext>
                  </a:extLst>
                </a:hlinkClick>
              </a:rPr>
              <a:t>​</a:t>
            </a:r>
            <a:r>
              <a:rPr lang="en-US" sz="1600" kern="1200" err="1">
                <a:solidFill>
                  <a:schemeClr val="accent2"/>
                </a:solidFill>
                <a:latin typeface="Verdana"/>
                <a:ea typeface="Verdana"/>
                <a:cs typeface="+mn-cs"/>
                <a:hlinkClick r:id="rId2">
                  <a:extLst>
                    <a:ext uri="{A12FA001-AC4F-418D-AE19-62706E023703}">
                      <ahyp:hlinkClr xmlns:ahyp="http://schemas.microsoft.com/office/drawing/2018/hyperlinkcolor" val="tx"/>
                    </a:ext>
                  </a:extLst>
                </a:hlinkClick>
              </a:rPr>
              <a:t>pielikumā</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attiecīgajam</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mācību</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satura</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apguves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līmenim</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noteiktās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minimālās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prasības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iegūtajam</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vērtējumam</a:t>
            </a:r>
            <a:r>
              <a:rPr lang="en-US" sz="1600" kern="1200">
                <a:solidFill>
                  <a:schemeClr val="tx1"/>
                </a:solidFill>
                <a:latin typeface="Verdana"/>
                <a:ea typeface="Verdana"/>
                <a:cs typeface="+mn-cs"/>
              </a:rPr>
              <a:t>;</a:t>
            </a:r>
          </a:p>
          <a:p>
            <a:endParaRPr lang="en-US" sz="1600" kern="1200">
              <a:solidFill>
                <a:schemeClr val="tx1"/>
              </a:solidFill>
              <a:latin typeface="Verdana"/>
              <a:ea typeface="Verdana"/>
              <a:cs typeface="+mn-cs"/>
            </a:endParaRPr>
          </a:p>
          <a:p>
            <a:r>
              <a:rPr lang="en-US" sz="1600" kern="1200">
                <a:solidFill>
                  <a:schemeClr val="tx1"/>
                </a:solidFill>
                <a:latin typeface="Verdana"/>
                <a:ea typeface="Verdana"/>
                <a:cs typeface="+mn-cs"/>
              </a:rPr>
              <a:t>2.2. </a:t>
            </a:r>
            <a:r>
              <a:rPr lang="en-US" sz="1600" kern="1200" err="1">
                <a:solidFill>
                  <a:schemeClr val="tx1"/>
                </a:solidFill>
                <a:latin typeface="Verdana"/>
                <a:ea typeface="Verdana"/>
                <a:cs typeface="+mn-cs"/>
              </a:rPr>
              <a:t>pārbaudījumā</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iegūtais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vērtējums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atbilstoši</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Eiropas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kopīgajās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pamatnostādnēs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valodu</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apguvei</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noteiktajiem</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valodas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prasmes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līmeņiem</a:t>
            </a:r>
            <a:r>
              <a:rPr lang="en-US" sz="1600" kern="1200">
                <a:solidFill>
                  <a:schemeClr val="tx1"/>
                </a:solidFill>
                <a:latin typeface="Verdana"/>
                <a:ea typeface="Verdana"/>
                <a:cs typeface="+mn-cs"/>
              </a:rPr>
              <a:t> nav </a:t>
            </a:r>
            <a:r>
              <a:rPr lang="en-US" sz="1600" kern="1200" err="1">
                <a:solidFill>
                  <a:schemeClr val="tx1"/>
                </a:solidFill>
                <a:latin typeface="Verdana"/>
                <a:ea typeface="Verdana"/>
                <a:cs typeface="+mn-cs"/>
              </a:rPr>
              <a:t>zemāks</a:t>
            </a:r>
            <a:r>
              <a:rPr lang="en-US" sz="1600" kern="1200">
                <a:solidFill>
                  <a:schemeClr val="tx1"/>
                </a:solidFill>
                <a:latin typeface="Verdana"/>
                <a:ea typeface="Verdana"/>
                <a:cs typeface="+mn-cs"/>
              </a:rPr>
              <a:t> par B2 </a:t>
            </a:r>
            <a:r>
              <a:rPr lang="en-US" sz="1600" kern="1200" err="1">
                <a:solidFill>
                  <a:schemeClr val="tx1"/>
                </a:solidFill>
                <a:latin typeface="Verdana"/>
                <a:ea typeface="Verdana"/>
                <a:cs typeface="+mn-cs"/>
              </a:rPr>
              <a:t>līmeni</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aizstājot</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optimālā</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mācību</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satura</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apguves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līmeņa</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eksāmenu</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vai</a:t>
            </a:r>
            <a:r>
              <a:rPr lang="en-US" sz="1600" kern="1200">
                <a:solidFill>
                  <a:schemeClr val="tx1"/>
                </a:solidFill>
                <a:latin typeface="Verdana"/>
                <a:ea typeface="Verdana"/>
                <a:cs typeface="+mn-cs"/>
              </a:rPr>
              <a:t> C1, </a:t>
            </a:r>
            <a:r>
              <a:rPr lang="en-US" sz="1600" kern="1200" err="1">
                <a:solidFill>
                  <a:schemeClr val="tx1"/>
                </a:solidFill>
                <a:latin typeface="Verdana"/>
                <a:ea typeface="Verdana"/>
                <a:cs typeface="+mn-cs"/>
              </a:rPr>
              <a:t>aizstājot</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augstākā</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mācību</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satura</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apguves</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līmeņa</a:t>
            </a:r>
            <a:r>
              <a:rPr lang="en-US" sz="1600" kern="1200">
                <a:solidFill>
                  <a:schemeClr val="tx1"/>
                </a:solidFill>
                <a:latin typeface="Verdana"/>
                <a:ea typeface="Verdana"/>
                <a:cs typeface="+mn-cs"/>
              </a:rPr>
              <a:t> </a:t>
            </a:r>
            <a:r>
              <a:rPr lang="en-US" sz="1600" kern="1200" err="1">
                <a:solidFill>
                  <a:schemeClr val="tx1"/>
                </a:solidFill>
                <a:latin typeface="Verdana"/>
                <a:ea typeface="Verdana"/>
                <a:cs typeface="+mn-cs"/>
              </a:rPr>
              <a:t>eksāmenu</a:t>
            </a:r>
            <a:r>
              <a:rPr lang="en-US" sz="1600" kern="1200">
                <a:solidFill>
                  <a:schemeClr val="tx1"/>
                </a:solidFill>
                <a:latin typeface="Verdana"/>
                <a:ea typeface="Verdana"/>
                <a:cs typeface="+mn-cs"/>
              </a:rPr>
              <a:t>.</a:t>
            </a:r>
            <a:endParaRPr lang="en-US"/>
          </a:p>
        </p:txBody>
      </p:sp>
      <p:sp>
        <p:nvSpPr>
          <p:cNvPr id="5" name="Rectangle 4">
            <a:extLst>
              <a:ext uri="{FF2B5EF4-FFF2-40B4-BE49-F238E27FC236}">
                <a16:creationId xmlns:a16="http://schemas.microsoft.com/office/drawing/2014/main" id="{E62E9651-1CC9-288D-95A5-CF5F9E38C995}"/>
              </a:ext>
            </a:extLst>
          </p:cNvPr>
          <p:cNvSpPr/>
          <p:nvPr/>
        </p:nvSpPr>
        <p:spPr>
          <a:xfrm>
            <a:off x="1008071" y="4730456"/>
            <a:ext cx="1502865" cy="7245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ea typeface="Verdana"/>
              </a:rPr>
              <a:t>Optimālais</a:t>
            </a:r>
            <a:r>
              <a:rPr lang="en-US">
                <a:ea typeface="Verdana"/>
              </a:rPr>
              <a:t> </a:t>
            </a:r>
            <a:r>
              <a:rPr lang="en-US" err="1">
                <a:ea typeface="Verdana"/>
              </a:rPr>
              <a:t>līmenis</a:t>
            </a:r>
            <a:endParaRPr lang="en-US"/>
          </a:p>
        </p:txBody>
      </p:sp>
      <p:sp>
        <p:nvSpPr>
          <p:cNvPr id="8" name="Rectangle 7">
            <a:extLst>
              <a:ext uri="{FF2B5EF4-FFF2-40B4-BE49-F238E27FC236}">
                <a16:creationId xmlns:a16="http://schemas.microsoft.com/office/drawing/2014/main" id="{57DD0D47-EFF8-71FA-C1A1-25C452A2ACCD}"/>
              </a:ext>
            </a:extLst>
          </p:cNvPr>
          <p:cNvSpPr/>
          <p:nvPr/>
        </p:nvSpPr>
        <p:spPr>
          <a:xfrm>
            <a:off x="4045418" y="4749493"/>
            <a:ext cx="1502865" cy="7245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Verdana"/>
              </a:rPr>
              <a:t>B2</a:t>
            </a:r>
            <a:endParaRPr lang="en-US"/>
          </a:p>
        </p:txBody>
      </p:sp>
      <p:sp>
        <p:nvSpPr>
          <p:cNvPr id="9" name="Rectangle 8">
            <a:extLst>
              <a:ext uri="{FF2B5EF4-FFF2-40B4-BE49-F238E27FC236}">
                <a16:creationId xmlns:a16="http://schemas.microsoft.com/office/drawing/2014/main" id="{652C916E-B0A2-2AA0-6373-399BEA0999E0}"/>
              </a:ext>
            </a:extLst>
          </p:cNvPr>
          <p:cNvSpPr/>
          <p:nvPr/>
        </p:nvSpPr>
        <p:spPr>
          <a:xfrm>
            <a:off x="1008070" y="5786210"/>
            <a:ext cx="1502865" cy="7245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ea typeface="Verdana"/>
              </a:rPr>
              <a:t>Augstākais</a:t>
            </a:r>
            <a:r>
              <a:rPr lang="en-US">
                <a:ea typeface="Verdana"/>
              </a:rPr>
              <a:t> </a:t>
            </a:r>
            <a:endParaRPr lang="en-US" err="1">
              <a:ea typeface="Verdana"/>
            </a:endParaRPr>
          </a:p>
          <a:p>
            <a:pPr algn="ctr"/>
            <a:r>
              <a:rPr lang="en-US">
                <a:ea typeface="Verdana"/>
              </a:rPr>
              <a:t> </a:t>
            </a:r>
            <a:r>
              <a:rPr lang="en-US" err="1">
                <a:ea typeface="Verdana"/>
              </a:rPr>
              <a:t>līmenis</a:t>
            </a:r>
          </a:p>
        </p:txBody>
      </p:sp>
      <p:sp>
        <p:nvSpPr>
          <p:cNvPr id="10" name="Rectangle 9">
            <a:extLst>
              <a:ext uri="{FF2B5EF4-FFF2-40B4-BE49-F238E27FC236}">
                <a16:creationId xmlns:a16="http://schemas.microsoft.com/office/drawing/2014/main" id="{95378432-01F2-9174-6289-FF9CA7775FE7}"/>
              </a:ext>
            </a:extLst>
          </p:cNvPr>
          <p:cNvSpPr/>
          <p:nvPr/>
        </p:nvSpPr>
        <p:spPr>
          <a:xfrm>
            <a:off x="4045418" y="5786209"/>
            <a:ext cx="1502865" cy="7245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Verdana"/>
              </a:rPr>
              <a:t>C1</a:t>
            </a:r>
            <a:endParaRPr lang="en-US"/>
          </a:p>
        </p:txBody>
      </p:sp>
      <p:sp>
        <p:nvSpPr>
          <p:cNvPr id="6" name="TextBox 5">
            <a:extLst>
              <a:ext uri="{FF2B5EF4-FFF2-40B4-BE49-F238E27FC236}">
                <a16:creationId xmlns:a16="http://schemas.microsoft.com/office/drawing/2014/main" id="{B5AACDFF-A9C8-191A-7B4D-9EF624BF2C59}"/>
              </a:ext>
            </a:extLst>
          </p:cNvPr>
          <p:cNvSpPr txBox="1"/>
          <p:nvPr/>
        </p:nvSpPr>
        <p:spPr>
          <a:xfrm>
            <a:off x="2600066" y="4891822"/>
            <a:ext cx="164007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2"/>
                </a:solidFill>
                <a:latin typeface="Verdana"/>
              </a:rPr>
              <a:t>Ne </a:t>
            </a:r>
            <a:r>
              <a:rPr lang="en-US" b="1" err="1">
                <a:solidFill>
                  <a:schemeClr val="accent2"/>
                </a:solidFill>
                <a:latin typeface="Verdana"/>
              </a:rPr>
              <a:t>zemāk</a:t>
            </a:r>
            <a:r>
              <a:rPr lang="en-US" b="1">
                <a:solidFill>
                  <a:schemeClr val="accent2"/>
                </a:solidFill>
                <a:latin typeface="Verdana"/>
              </a:rPr>
              <a:t> </a:t>
            </a:r>
            <a:r>
              <a:rPr lang="en-US" b="1" err="1">
                <a:solidFill>
                  <a:schemeClr val="accent2"/>
                </a:solidFill>
                <a:latin typeface="Verdana"/>
              </a:rPr>
              <a:t>kā</a:t>
            </a:r>
            <a:r>
              <a:rPr lang="en-US" b="1">
                <a:latin typeface="Verdana"/>
              </a:rPr>
              <a:t> </a:t>
            </a:r>
          </a:p>
        </p:txBody>
      </p:sp>
      <p:sp>
        <p:nvSpPr>
          <p:cNvPr id="7" name="TextBox 6">
            <a:extLst>
              <a:ext uri="{FF2B5EF4-FFF2-40B4-BE49-F238E27FC236}">
                <a16:creationId xmlns:a16="http://schemas.microsoft.com/office/drawing/2014/main" id="{6FE0C2C2-4F1A-FED0-042E-1CB5BE987A3E}"/>
              </a:ext>
            </a:extLst>
          </p:cNvPr>
          <p:cNvSpPr txBox="1"/>
          <p:nvPr/>
        </p:nvSpPr>
        <p:spPr>
          <a:xfrm>
            <a:off x="2600066" y="5994619"/>
            <a:ext cx="164007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2"/>
                </a:solidFill>
                <a:latin typeface="Verdana"/>
              </a:rPr>
              <a:t>Ne </a:t>
            </a:r>
            <a:r>
              <a:rPr lang="en-US" b="1" err="1">
                <a:solidFill>
                  <a:schemeClr val="accent2"/>
                </a:solidFill>
                <a:latin typeface="Verdana"/>
              </a:rPr>
              <a:t>zemāk</a:t>
            </a:r>
            <a:r>
              <a:rPr lang="en-US" b="1">
                <a:solidFill>
                  <a:schemeClr val="accent2"/>
                </a:solidFill>
                <a:latin typeface="Verdana"/>
              </a:rPr>
              <a:t> </a:t>
            </a:r>
            <a:r>
              <a:rPr lang="en-US" b="1" err="1">
                <a:solidFill>
                  <a:schemeClr val="accent2"/>
                </a:solidFill>
                <a:latin typeface="Verdana"/>
              </a:rPr>
              <a:t>kā</a:t>
            </a:r>
            <a:r>
              <a:rPr lang="en-US" b="1">
                <a:latin typeface="Verdana"/>
              </a:rPr>
              <a:t> </a:t>
            </a:r>
          </a:p>
        </p:txBody>
      </p:sp>
      <p:sp>
        <p:nvSpPr>
          <p:cNvPr id="12" name="TextBox 11">
            <a:extLst>
              <a:ext uri="{FF2B5EF4-FFF2-40B4-BE49-F238E27FC236}">
                <a16:creationId xmlns:a16="http://schemas.microsoft.com/office/drawing/2014/main" id="{0DA7C582-9C83-8F2B-DFAC-660E4D95E7F0}"/>
              </a:ext>
            </a:extLst>
          </p:cNvPr>
          <p:cNvSpPr txBox="1"/>
          <p:nvPr/>
        </p:nvSpPr>
        <p:spPr>
          <a:xfrm>
            <a:off x="4626908" y="1150406"/>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solidFill>
                  <a:srgbClr val="664790"/>
                </a:solidFill>
                <a:latin typeface="Verdana"/>
              </a:rPr>
              <a:t>Ministru</a:t>
            </a:r>
            <a:r>
              <a:rPr lang="en-US" sz="1600" i="1">
                <a:solidFill>
                  <a:srgbClr val="664790"/>
                </a:solidFill>
                <a:latin typeface="Verdana"/>
              </a:rPr>
              <a:t> </a:t>
            </a:r>
            <a:r>
              <a:rPr lang="en-US" sz="1600" i="1" err="1">
                <a:solidFill>
                  <a:srgbClr val="664790"/>
                </a:solidFill>
                <a:latin typeface="Verdana"/>
              </a:rPr>
              <a:t>kabineta</a:t>
            </a:r>
            <a:r>
              <a:rPr lang="en-US" sz="1600" i="1">
                <a:solidFill>
                  <a:srgbClr val="664790"/>
                </a:solidFill>
                <a:latin typeface="Verdana"/>
              </a:rPr>
              <a:t> </a:t>
            </a:r>
            <a:r>
              <a:rPr lang="en-US" sz="1600" i="1" err="1">
                <a:solidFill>
                  <a:srgbClr val="664790"/>
                </a:solidFill>
                <a:latin typeface="Verdana"/>
              </a:rPr>
              <a:t>noteikumi</a:t>
            </a:r>
            <a:r>
              <a:rPr lang="en-US" sz="1600" i="1">
                <a:solidFill>
                  <a:srgbClr val="664790"/>
                </a:solidFill>
                <a:latin typeface="Verdana"/>
              </a:rPr>
              <a:t> Nr. 795 </a:t>
            </a:r>
          </a:p>
        </p:txBody>
      </p:sp>
      <p:sp>
        <p:nvSpPr>
          <p:cNvPr id="11" name="TextBox 10">
            <a:extLst>
              <a:ext uri="{FF2B5EF4-FFF2-40B4-BE49-F238E27FC236}">
                <a16:creationId xmlns:a16="http://schemas.microsoft.com/office/drawing/2014/main" id="{F5C0EA09-BB74-B182-2E35-AB9B83AADFD4}"/>
              </a:ext>
            </a:extLst>
          </p:cNvPr>
          <p:cNvSpPr txBox="1"/>
          <p:nvPr/>
        </p:nvSpPr>
        <p:spPr>
          <a:xfrm>
            <a:off x="6371303" y="4578196"/>
            <a:ext cx="4708243" cy="1600438"/>
          </a:xfrm>
          <a:prstGeom prst="rect">
            <a:avLst/>
          </a:prstGeom>
          <a:noFill/>
        </p:spPr>
        <p:txBody>
          <a:bodyPr wrap="square" lIns="91440" tIns="45720" rIns="91440" bIns="45720" rtlCol="0" anchor="t">
            <a:spAutoFit/>
          </a:bodyPr>
          <a:lstStyle/>
          <a:p>
            <a:r>
              <a:rPr lang="en-GB" err="1"/>
              <a:t>I</a:t>
            </a:r>
            <a:r>
              <a:rPr lang="en-GB" err="1">
                <a:solidFill>
                  <a:schemeClr val="tx1"/>
                </a:solidFill>
              </a:rPr>
              <a:t>esniegumu</a:t>
            </a:r>
            <a:r>
              <a:rPr lang="en-GB">
                <a:solidFill>
                  <a:schemeClr val="tx1"/>
                </a:solidFill>
              </a:rPr>
              <a:t> </a:t>
            </a:r>
            <a:r>
              <a:rPr lang="en-GB" err="1">
                <a:solidFill>
                  <a:schemeClr val="tx1"/>
                </a:solidFill>
              </a:rPr>
              <a:t>iesniedz</a:t>
            </a:r>
            <a:r>
              <a:rPr lang="en-GB">
                <a:solidFill>
                  <a:schemeClr val="tx1"/>
                </a:solidFill>
              </a:rPr>
              <a:t>,</a:t>
            </a:r>
            <a:r>
              <a:rPr lang="lv-LV">
                <a:solidFill>
                  <a:schemeClr val="tx1"/>
                </a:solidFill>
              </a:rPr>
              <a:t> sākot no 1. februāra, bet ne vēlāk kā astoņas nedēļas pirms</a:t>
            </a:r>
            <a:r>
              <a:rPr lang="en-GB">
                <a:solidFill>
                  <a:schemeClr val="tx1"/>
                </a:solidFill>
              </a:rPr>
              <a:t> </a:t>
            </a:r>
            <a:r>
              <a:rPr lang="lv-LV">
                <a:solidFill>
                  <a:schemeClr val="tx1"/>
                </a:solidFill>
              </a:rPr>
              <a:t>svešvalodas eksāmena</a:t>
            </a:r>
            <a:r>
              <a:rPr lang="en-GB">
                <a:solidFill>
                  <a:schemeClr val="tx1"/>
                </a:solidFill>
              </a:rPr>
              <a:t> (30.marts).</a:t>
            </a:r>
          </a:p>
          <a:p>
            <a:endParaRPr lang="en-GB">
              <a:solidFill>
                <a:schemeClr val="tx1"/>
              </a:solidFill>
            </a:endParaRPr>
          </a:p>
          <a:p>
            <a:pPr algn="just"/>
            <a:r>
              <a:rPr lang="en-GB">
                <a:solidFill>
                  <a:schemeClr val="tx1"/>
                </a:solidFill>
              </a:rPr>
              <a:t>Par </a:t>
            </a:r>
            <a:r>
              <a:rPr lang="en-US" err="1">
                <a:solidFill>
                  <a:schemeClr val="tx1"/>
                </a:solidFill>
              </a:rPr>
              <a:t>starptautiskas</a:t>
            </a:r>
            <a:r>
              <a:rPr lang="en-US">
                <a:solidFill>
                  <a:schemeClr val="tx1"/>
                </a:solidFill>
              </a:rPr>
              <a:t> </a:t>
            </a:r>
            <a:r>
              <a:rPr lang="en-US" err="1">
                <a:solidFill>
                  <a:schemeClr val="tx1"/>
                </a:solidFill>
              </a:rPr>
              <a:t>testēšanas</a:t>
            </a:r>
            <a:r>
              <a:rPr lang="en-US">
                <a:solidFill>
                  <a:schemeClr val="tx1"/>
                </a:solidFill>
              </a:rPr>
              <a:t> </a:t>
            </a:r>
            <a:r>
              <a:rPr lang="en-US" err="1">
                <a:solidFill>
                  <a:schemeClr val="tx1"/>
                </a:solidFill>
              </a:rPr>
              <a:t>institūcijas</a:t>
            </a:r>
            <a:r>
              <a:rPr lang="en-US">
                <a:solidFill>
                  <a:schemeClr val="tx1"/>
                </a:solidFill>
              </a:rPr>
              <a:t> </a:t>
            </a:r>
            <a:r>
              <a:rPr lang="en-US" err="1">
                <a:solidFill>
                  <a:schemeClr val="tx1"/>
                </a:solidFill>
              </a:rPr>
              <a:t>pārbaudījumu</a:t>
            </a:r>
            <a:r>
              <a:rPr lang="en-US">
                <a:solidFill>
                  <a:schemeClr val="tx1"/>
                </a:solidFill>
              </a:rPr>
              <a:t> </a:t>
            </a:r>
            <a:r>
              <a:rPr lang="en-US" err="1">
                <a:solidFill>
                  <a:schemeClr val="tx1"/>
                </a:solidFill>
              </a:rPr>
              <a:t>svešvalodā</a:t>
            </a:r>
            <a:r>
              <a:rPr lang="en-US">
                <a:solidFill>
                  <a:schemeClr val="tx1"/>
                </a:solidFill>
              </a:rPr>
              <a:t> </a:t>
            </a:r>
            <a:r>
              <a:rPr lang="en-US" err="1">
                <a:solidFill>
                  <a:schemeClr val="tx1"/>
                </a:solidFill>
              </a:rPr>
              <a:t>izsniegtā</a:t>
            </a:r>
            <a:r>
              <a:rPr lang="en-US">
                <a:solidFill>
                  <a:schemeClr val="tx1"/>
                </a:solidFill>
              </a:rPr>
              <a:t> </a:t>
            </a:r>
            <a:r>
              <a:rPr lang="en-US" err="1">
                <a:solidFill>
                  <a:schemeClr val="tx1"/>
                </a:solidFill>
              </a:rPr>
              <a:t>sertifikāta</a:t>
            </a:r>
            <a:r>
              <a:rPr lang="en-US">
                <a:solidFill>
                  <a:schemeClr val="tx1"/>
                </a:solidFill>
              </a:rPr>
              <a:t> </a:t>
            </a:r>
            <a:r>
              <a:rPr lang="en-US" err="1">
                <a:solidFill>
                  <a:schemeClr val="tx1"/>
                </a:solidFill>
              </a:rPr>
              <a:t>derīguma</a:t>
            </a:r>
            <a:r>
              <a:rPr lang="en-US">
                <a:solidFill>
                  <a:schemeClr val="tx1"/>
                </a:solidFill>
              </a:rPr>
              <a:t> </a:t>
            </a:r>
            <a:r>
              <a:rPr lang="en-US" err="1">
                <a:solidFill>
                  <a:schemeClr val="tx1"/>
                </a:solidFill>
              </a:rPr>
              <a:t>termiņu</a:t>
            </a:r>
            <a:r>
              <a:rPr lang="en-US">
                <a:solidFill>
                  <a:schemeClr val="tx1"/>
                </a:solidFill>
              </a:rPr>
              <a:t> </a:t>
            </a:r>
            <a:r>
              <a:rPr lang="en-US" err="1">
                <a:solidFill>
                  <a:schemeClr val="tx1"/>
                </a:solidFill>
              </a:rPr>
              <a:t>jāinteresējas</a:t>
            </a:r>
            <a:r>
              <a:rPr lang="en-US">
                <a:solidFill>
                  <a:schemeClr val="tx1"/>
                </a:solidFill>
              </a:rPr>
              <a:t> </a:t>
            </a:r>
            <a:r>
              <a:rPr lang="en-US" err="1">
                <a:solidFill>
                  <a:schemeClr val="tx1"/>
                </a:solidFill>
              </a:rPr>
              <a:t>konkrētajā</a:t>
            </a:r>
            <a:r>
              <a:rPr lang="en-US">
                <a:solidFill>
                  <a:schemeClr val="tx1"/>
                </a:solidFill>
              </a:rPr>
              <a:t> </a:t>
            </a:r>
            <a:r>
              <a:rPr lang="en-US" err="1">
                <a:solidFill>
                  <a:schemeClr val="tx1"/>
                </a:solidFill>
              </a:rPr>
              <a:t>augstskolā</a:t>
            </a:r>
            <a:r>
              <a:rPr lang="en-US">
                <a:solidFill>
                  <a:schemeClr val="tx1"/>
                </a:solidFill>
              </a:rPr>
              <a:t>.</a:t>
            </a:r>
            <a:endParaRPr lang="en-GB">
              <a:solidFill>
                <a:schemeClr val="tx1"/>
              </a:solidFill>
            </a:endParaRPr>
          </a:p>
        </p:txBody>
      </p:sp>
    </p:spTree>
    <p:extLst>
      <p:ext uri="{BB962C8B-B14F-4D97-AF65-F5344CB8AC3E}">
        <p14:creationId xmlns:p14="http://schemas.microsoft.com/office/powerpoint/2010/main" val="417854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212D78-7B9A-F3D3-6C64-956A6E32609C}"/>
              </a:ext>
            </a:extLst>
          </p:cNvPr>
          <p:cNvSpPr>
            <a:spLocks noGrp="1"/>
          </p:cNvSpPr>
          <p:nvPr>
            <p:ph type="sldNum" idx="12"/>
          </p:nvPr>
        </p:nvSpPr>
        <p:spPr/>
        <p:txBody>
          <a:bodyPr/>
          <a:lstStyle/>
          <a:p>
            <a:fld id="{00000000-1234-1234-1234-123412341234}" type="slidenum">
              <a:rPr lang="lv-LV" smtClean="0"/>
              <a:pPr/>
              <a:t>22</a:t>
            </a:fld>
            <a:endParaRPr lang="lv-LV"/>
          </a:p>
        </p:txBody>
      </p:sp>
      <p:sp>
        <p:nvSpPr>
          <p:cNvPr id="3" name="Title 2">
            <a:extLst>
              <a:ext uri="{FF2B5EF4-FFF2-40B4-BE49-F238E27FC236}">
                <a16:creationId xmlns:a16="http://schemas.microsoft.com/office/drawing/2014/main" id="{61ED117B-0039-53BC-6DF3-78BFD5B20C30}"/>
              </a:ext>
            </a:extLst>
          </p:cNvPr>
          <p:cNvSpPr>
            <a:spLocks noGrp="1"/>
          </p:cNvSpPr>
          <p:nvPr>
            <p:ph type="title"/>
          </p:nvPr>
        </p:nvSpPr>
        <p:spPr>
          <a:xfrm>
            <a:off x="2264096" y="139146"/>
            <a:ext cx="8727525" cy="990415"/>
          </a:xfrm>
        </p:spPr>
        <p:txBody>
          <a:bodyPr/>
          <a:lstStyle/>
          <a:p>
            <a:br>
              <a:rPr lang="en-US"/>
            </a:br>
            <a:endParaRPr lang="en-US" sz="1200" b="0"/>
          </a:p>
        </p:txBody>
      </p:sp>
      <p:graphicFrame>
        <p:nvGraphicFramePr>
          <p:cNvPr id="4" name="Table 3">
            <a:extLst>
              <a:ext uri="{FF2B5EF4-FFF2-40B4-BE49-F238E27FC236}">
                <a16:creationId xmlns:a16="http://schemas.microsoft.com/office/drawing/2014/main" id="{549F3FBC-3B0B-D358-5399-9D79AD5F93D7}"/>
              </a:ext>
            </a:extLst>
          </p:cNvPr>
          <p:cNvGraphicFramePr>
            <a:graphicFrameLocks noGrp="1"/>
          </p:cNvGraphicFramePr>
          <p:nvPr>
            <p:extLst>
              <p:ext uri="{D42A27DB-BD31-4B8C-83A1-F6EECF244321}">
                <p14:modId xmlns:p14="http://schemas.microsoft.com/office/powerpoint/2010/main" val="609354518"/>
              </p:ext>
            </p:extLst>
          </p:nvPr>
        </p:nvGraphicFramePr>
        <p:xfrm>
          <a:off x="909954" y="1628310"/>
          <a:ext cx="6431256" cy="4937760"/>
        </p:xfrm>
        <a:graphic>
          <a:graphicData uri="http://schemas.openxmlformats.org/drawingml/2006/table">
            <a:tbl>
              <a:tblPr firstRow="1" bandRow="1">
                <a:tableStyleId>{5C22544A-7EE6-4342-B048-85BDC9FD1C3A}</a:tableStyleId>
              </a:tblPr>
              <a:tblGrid>
                <a:gridCol w="2309731">
                  <a:extLst>
                    <a:ext uri="{9D8B030D-6E8A-4147-A177-3AD203B41FA5}">
                      <a16:colId xmlns:a16="http://schemas.microsoft.com/office/drawing/2014/main" val="790508721"/>
                    </a:ext>
                  </a:extLst>
                </a:gridCol>
                <a:gridCol w="1494974">
                  <a:extLst>
                    <a:ext uri="{9D8B030D-6E8A-4147-A177-3AD203B41FA5}">
                      <a16:colId xmlns:a16="http://schemas.microsoft.com/office/drawing/2014/main" val="74467041"/>
                    </a:ext>
                  </a:extLst>
                </a:gridCol>
                <a:gridCol w="2626551">
                  <a:extLst>
                    <a:ext uri="{9D8B030D-6E8A-4147-A177-3AD203B41FA5}">
                      <a16:colId xmlns:a16="http://schemas.microsoft.com/office/drawing/2014/main" val="2287789940"/>
                    </a:ext>
                  </a:extLst>
                </a:gridCol>
              </a:tblGrid>
              <a:tr h="365404">
                <a:tc>
                  <a:txBody>
                    <a:bodyPr/>
                    <a:lstStyle/>
                    <a:p>
                      <a:pPr lvl="0">
                        <a:buNone/>
                      </a:pPr>
                      <a:r>
                        <a:rPr lang="en-US" sz="1200" err="1"/>
                        <a:t>Mācību</a:t>
                      </a:r>
                      <a:r>
                        <a:rPr lang="en-US" sz="1200"/>
                        <a:t> </a:t>
                      </a:r>
                      <a:r>
                        <a:rPr lang="en-US" sz="1200" err="1"/>
                        <a:t>priekšmets</a:t>
                      </a:r>
                      <a:r>
                        <a:rPr lang="en-US" sz="1200"/>
                        <a:t>/</a:t>
                      </a:r>
                      <a:r>
                        <a:rPr lang="en-US" sz="1200" err="1"/>
                        <a:t>joma</a:t>
                      </a:r>
                      <a:endParaRPr lang="en-US" sz="1200"/>
                    </a:p>
                  </a:txBody>
                  <a:tcPr/>
                </a:tc>
                <a:tc>
                  <a:txBody>
                    <a:bodyPr/>
                    <a:lstStyle/>
                    <a:p>
                      <a:r>
                        <a:rPr lang="en-US" sz="1200"/>
                        <a:t>Datums</a:t>
                      </a:r>
                    </a:p>
                  </a:txBody>
                  <a:tcPr/>
                </a:tc>
                <a:tc>
                  <a:txBody>
                    <a:bodyPr/>
                    <a:lstStyle/>
                    <a:p>
                      <a:r>
                        <a:rPr lang="en-US" sz="1200" err="1"/>
                        <a:t>Atbildīgais</a:t>
                      </a:r>
                      <a:endParaRPr lang="en-US" sz="1200"/>
                    </a:p>
                  </a:txBody>
                  <a:tcPr/>
                </a:tc>
                <a:extLst>
                  <a:ext uri="{0D108BD9-81ED-4DB2-BD59-A6C34878D82A}">
                    <a16:rowId xmlns:a16="http://schemas.microsoft.com/office/drawing/2014/main" val="2085953520"/>
                  </a:ext>
                </a:extLst>
              </a:tr>
              <a:tr h="417649">
                <a:tc>
                  <a:txBody>
                    <a:bodyPr/>
                    <a:lstStyle/>
                    <a:p>
                      <a:pPr lvl="0">
                        <a:buNone/>
                      </a:pPr>
                      <a:r>
                        <a:rPr lang="en-US" err="1"/>
                        <a:t>Fizika</a:t>
                      </a:r>
                      <a:r>
                        <a:rPr lang="en-US"/>
                        <a:t> </a:t>
                      </a:r>
                    </a:p>
                    <a:p>
                      <a:pPr lvl="0">
                        <a:buNone/>
                      </a:pPr>
                      <a:r>
                        <a:rPr lang="en-US" err="1"/>
                        <a:t>Dabaszinības</a:t>
                      </a:r>
                      <a:endParaRPr lang="en-US"/>
                    </a:p>
                  </a:txBody>
                  <a:tcPr/>
                </a:tc>
                <a:tc>
                  <a:txBody>
                    <a:bodyPr/>
                    <a:lstStyle/>
                    <a:p>
                      <a:pPr lvl="0">
                        <a:buNone/>
                      </a:pPr>
                      <a:r>
                        <a:rPr lang="en-US"/>
                        <a:t>26.11.2025.</a:t>
                      </a:r>
                    </a:p>
                  </a:txBody>
                  <a:tcPr/>
                </a:tc>
                <a:tc>
                  <a:txBody>
                    <a:bodyPr/>
                    <a:lstStyle/>
                    <a:p>
                      <a:pPr lvl="0">
                        <a:buNone/>
                      </a:pPr>
                      <a:r>
                        <a:rPr lang="en-US"/>
                        <a:t>Austris </a:t>
                      </a:r>
                      <a:r>
                        <a:rPr lang="en-US" err="1"/>
                        <a:t>Cābelis</a:t>
                      </a:r>
                      <a:endParaRPr lang="en-US"/>
                    </a:p>
                  </a:txBody>
                  <a:tcPr/>
                </a:tc>
                <a:extLst>
                  <a:ext uri="{0D108BD9-81ED-4DB2-BD59-A6C34878D82A}">
                    <a16:rowId xmlns:a16="http://schemas.microsoft.com/office/drawing/2014/main" val="1935762652"/>
                  </a:ext>
                </a:extLst>
              </a:tr>
              <a:tr h="284695">
                <a:tc>
                  <a:txBody>
                    <a:bodyPr/>
                    <a:lstStyle/>
                    <a:p>
                      <a:pPr lvl="0">
                        <a:buNone/>
                      </a:pPr>
                      <a:r>
                        <a:rPr lang="en-US" err="1"/>
                        <a:t>Vācu</a:t>
                      </a:r>
                      <a:r>
                        <a:rPr lang="en-US"/>
                        <a:t> </a:t>
                      </a:r>
                      <a:r>
                        <a:rPr lang="en-US" err="1"/>
                        <a:t>valoda</a:t>
                      </a:r>
                      <a:endParaRPr lang="en-US"/>
                    </a:p>
                  </a:txBody>
                  <a:tcPr/>
                </a:tc>
                <a:tc>
                  <a:txBody>
                    <a:bodyPr/>
                    <a:lstStyle/>
                    <a:p>
                      <a:pPr lvl="0">
                        <a:buNone/>
                      </a:pPr>
                      <a:r>
                        <a:rPr lang="en-US"/>
                        <a:t>1.12.2025.</a:t>
                      </a:r>
                    </a:p>
                  </a:txBody>
                  <a:tcPr/>
                </a:tc>
                <a:tc>
                  <a:txBody>
                    <a:bodyPr/>
                    <a:lstStyle/>
                    <a:p>
                      <a:pPr lvl="0">
                        <a:buNone/>
                      </a:pPr>
                      <a:r>
                        <a:rPr lang="en-US"/>
                        <a:t>Ināra </a:t>
                      </a:r>
                      <a:r>
                        <a:rPr lang="en-US" err="1"/>
                        <a:t>Zicāne</a:t>
                      </a:r>
                      <a:endParaRPr lang="en-US"/>
                    </a:p>
                  </a:txBody>
                  <a:tcPr/>
                </a:tc>
                <a:extLst>
                  <a:ext uri="{0D108BD9-81ED-4DB2-BD59-A6C34878D82A}">
                    <a16:rowId xmlns:a16="http://schemas.microsoft.com/office/drawing/2014/main" val="2923140947"/>
                  </a:ext>
                </a:extLst>
              </a:tr>
              <a:tr h="284695">
                <a:tc>
                  <a:txBody>
                    <a:bodyPr/>
                    <a:lstStyle/>
                    <a:p>
                      <a:pPr lvl="0">
                        <a:buNone/>
                      </a:pPr>
                      <a:r>
                        <a:rPr lang="en-US" err="1"/>
                        <a:t>Matemātika</a:t>
                      </a:r>
                      <a:r>
                        <a:rPr lang="en-US"/>
                        <a:t> </a:t>
                      </a:r>
                    </a:p>
                  </a:txBody>
                  <a:tcPr/>
                </a:tc>
                <a:tc>
                  <a:txBody>
                    <a:bodyPr/>
                    <a:lstStyle/>
                    <a:p>
                      <a:pPr lvl="0">
                        <a:buNone/>
                      </a:pPr>
                      <a:r>
                        <a:rPr lang="en-US"/>
                        <a:t>3.12.2025.</a:t>
                      </a:r>
                    </a:p>
                  </a:txBody>
                  <a:tcPr/>
                </a:tc>
                <a:tc>
                  <a:txBody>
                    <a:bodyPr/>
                    <a:lstStyle/>
                    <a:p>
                      <a:pPr lvl="0">
                        <a:buNone/>
                      </a:pPr>
                      <a:r>
                        <a:rPr lang="en-US"/>
                        <a:t>Liene </a:t>
                      </a:r>
                      <a:r>
                        <a:rPr lang="en-US" err="1"/>
                        <a:t>Purgaile</a:t>
                      </a:r>
                      <a:endParaRPr lang="en-US"/>
                    </a:p>
                  </a:txBody>
                  <a:tcPr/>
                </a:tc>
                <a:extLst>
                  <a:ext uri="{0D108BD9-81ED-4DB2-BD59-A6C34878D82A}">
                    <a16:rowId xmlns:a16="http://schemas.microsoft.com/office/drawing/2014/main" val="368811241"/>
                  </a:ext>
                </a:extLst>
              </a:tr>
              <a:tr h="284695">
                <a:tc>
                  <a:txBody>
                    <a:bodyPr/>
                    <a:lstStyle/>
                    <a:p>
                      <a:pPr lvl="0">
                        <a:buNone/>
                      </a:pPr>
                      <a:r>
                        <a:rPr lang="en-US" err="1"/>
                        <a:t>Programmēšana</a:t>
                      </a:r>
                      <a:endParaRPr lang="en-US"/>
                    </a:p>
                  </a:txBody>
                  <a:tcPr/>
                </a:tc>
                <a:tc>
                  <a:txBody>
                    <a:bodyPr/>
                    <a:lstStyle/>
                    <a:p>
                      <a:pPr lvl="0">
                        <a:buNone/>
                      </a:pPr>
                      <a:r>
                        <a:rPr lang="en-US"/>
                        <a:t>8.12.2025.</a:t>
                      </a:r>
                    </a:p>
                  </a:txBody>
                  <a:tcPr/>
                </a:tc>
                <a:tc>
                  <a:txBody>
                    <a:bodyPr/>
                    <a:lstStyle/>
                    <a:p>
                      <a:pPr lvl="0">
                        <a:buNone/>
                      </a:pPr>
                      <a:r>
                        <a:rPr lang="en-US"/>
                        <a:t>Mihails </a:t>
                      </a:r>
                      <a:r>
                        <a:rPr lang="en-US" err="1"/>
                        <a:t>Korčevskis</a:t>
                      </a:r>
                    </a:p>
                  </a:txBody>
                  <a:tcPr/>
                </a:tc>
                <a:extLst>
                  <a:ext uri="{0D108BD9-81ED-4DB2-BD59-A6C34878D82A}">
                    <a16:rowId xmlns:a16="http://schemas.microsoft.com/office/drawing/2014/main" val="4113445750"/>
                  </a:ext>
                </a:extLst>
              </a:tr>
              <a:tr h="303208">
                <a:tc>
                  <a:txBody>
                    <a:bodyPr/>
                    <a:lstStyle/>
                    <a:p>
                      <a:pPr lvl="0">
                        <a:buNone/>
                      </a:pPr>
                      <a:r>
                        <a:rPr lang="en-US"/>
                        <a:t>Dizains un </a:t>
                      </a:r>
                      <a:r>
                        <a:rPr lang="en-US" err="1"/>
                        <a:t>tehnoloģijas</a:t>
                      </a:r>
                    </a:p>
                  </a:txBody>
                  <a:tcPr/>
                </a:tc>
                <a:tc>
                  <a:txBody>
                    <a:bodyPr/>
                    <a:lstStyle/>
                    <a:p>
                      <a:pPr lvl="0">
                        <a:buNone/>
                      </a:pPr>
                      <a:r>
                        <a:rPr lang="en-US"/>
                        <a:t>11.12.2025.</a:t>
                      </a:r>
                    </a:p>
                  </a:txBody>
                  <a:tcPr/>
                </a:tc>
                <a:tc>
                  <a:txBody>
                    <a:bodyPr/>
                    <a:lstStyle/>
                    <a:p>
                      <a:pPr lvl="0">
                        <a:buNone/>
                      </a:pPr>
                      <a:r>
                        <a:rPr lang="en-US" sz="1400" b="0" i="0" u="none" strike="noStrike" noProof="0">
                          <a:solidFill>
                            <a:srgbClr val="664690"/>
                          </a:solidFill>
                          <a:latin typeface="Verdana"/>
                        </a:rPr>
                        <a:t>Mihails </a:t>
                      </a:r>
                      <a:r>
                        <a:rPr lang="en-US" sz="1400" b="0" i="0" u="none" strike="noStrike" noProof="0" err="1">
                          <a:solidFill>
                            <a:srgbClr val="664690"/>
                          </a:solidFill>
                          <a:latin typeface="Verdana"/>
                        </a:rPr>
                        <a:t>Korčevskis</a:t>
                      </a:r>
                      <a:endParaRPr lang="en-US" err="1"/>
                    </a:p>
                  </a:txBody>
                  <a:tcPr/>
                </a:tc>
                <a:extLst>
                  <a:ext uri="{0D108BD9-81ED-4DB2-BD59-A6C34878D82A}">
                    <a16:rowId xmlns:a16="http://schemas.microsoft.com/office/drawing/2014/main" val="1247333005"/>
                  </a:ext>
                </a:extLst>
              </a:tr>
              <a:tr h="284695">
                <a:tc>
                  <a:txBody>
                    <a:bodyPr/>
                    <a:lstStyle/>
                    <a:p>
                      <a:pPr lvl="0">
                        <a:buNone/>
                      </a:pPr>
                      <a:r>
                        <a:rPr lang="en-US" err="1"/>
                        <a:t>Ģeogrāfija</a:t>
                      </a:r>
                      <a:endParaRPr lang="en-US"/>
                    </a:p>
                  </a:txBody>
                  <a:tcPr/>
                </a:tc>
                <a:tc>
                  <a:txBody>
                    <a:bodyPr/>
                    <a:lstStyle/>
                    <a:p>
                      <a:pPr lvl="0">
                        <a:buNone/>
                      </a:pPr>
                      <a:r>
                        <a:rPr lang="en-US"/>
                        <a:t>8.01.2026.</a:t>
                      </a:r>
                    </a:p>
                  </a:txBody>
                  <a:tcPr/>
                </a:tc>
                <a:tc>
                  <a:txBody>
                    <a:bodyPr/>
                    <a:lstStyle/>
                    <a:p>
                      <a:pPr lvl="0">
                        <a:buNone/>
                      </a:pPr>
                      <a:r>
                        <a:rPr lang="en-US"/>
                        <a:t>Vita </a:t>
                      </a:r>
                      <a:r>
                        <a:rPr lang="en-US" err="1"/>
                        <a:t>Jaunozola</a:t>
                      </a:r>
                      <a:endParaRPr lang="en-US"/>
                    </a:p>
                  </a:txBody>
                  <a:tcPr/>
                </a:tc>
                <a:extLst>
                  <a:ext uri="{0D108BD9-81ED-4DB2-BD59-A6C34878D82A}">
                    <a16:rowId xmlns:a16="http://schemas.microsoft.com/office/drawing/2014/main" val="2392357650"/>
                  </a:ext>
                </a:extLst>
              </a:tr>
              <a:tr h="284695">
                <a:tc>
                  <a:txBody>
                    <a:bodyPr/>
                    <a:lstStyle/>
                    <a:p>
                      <a:pPr lvl="0">
                        <a:buNone/>
                      </a:pPr>
                      <a:r>
                        <a:rPr lang="en-US" err="1"/>
                        <a:t>Vēsture</a:t>
                      </a:r>
                      <a:endParaRPr lang="en-US"/>
                    </a:p>
                  </a:txBody>
                  <a:tcPr/>
                </a:tc>
                <a:tc>
                  <a:txBody>
                    <a:bodyPr/>
                    <a:lstStyle/>
                    <a:p>
                      <a:pPr lvl="0">
                        <a:buNone/>
                      </a:pPr>
                      <a:r>
                        <a:rPr lang="en-US"/>
                        <a:t>14.01.2026.</a:t>
                      </a:r>
                    </a:p>
                  </a:txBody>
                  <a:tcPr/>
                </a:tc>
                <a:tc>
                  <a:txBody>
                    <a:bodyPr/>
                    <a:lstStyle/>
                    <a:p>
                      <a:pPr lvl="0">
                        <a:buNone/>
                      </a:pPr>
                      <a:r>
                        <a:rPr lang="en-US" sz="1400" b="0" i="0" u="none" strike="noStrike" noProof="0">
                          <a:solidFill>
                            <a:srgbClr val="664690"/>
                          </a:solidFill>
                          <a:latin typeface="Verdana"/>
                        </a:rPr>
                        <a:t>Vita </a:t>
                      </a:r>
                      <a:r>
                        <a:rPr lang="en-US" sz="1400" b="0" i="0" u="none" strike="noStrike" noProof="0" err="1">
                          <a:solidFill>
                            <a:srgbClr val="664690"/>
                          </a:solidFill>
                          <a:latin typeface="Verdana"/>
                        </a:rPr>
                        <a:t>Jaunozola</a:t>
                      </a:r>
                      <a:endParaRPr lang="en-US"/>
                    </a:p>
                  </a:txBody>
                  <a:tcPr/>
                </a:tc>
                <a:extLst>
                  <a:ext uri="{0D108BD9-81ED-4DB2-BD59-A6C34878D82A}">
                    <a16:rowId xmlns:a16="http://schemas.microsoft.com/office/drawing/2014/main" val="1733314215"/>
                  </a:ext>
                </a:extLst>
              </a:tr>
              <a:tr h="284695">
                <a:tc>
                  <a:txBody>
                    <a:bodyPr/>
                    <a:lstStyle/>
                    <a:p>
                      <a:pPr lvl="0">
                        <a:buNone/>
                      </a:pPr>
                      <a:r>
                        <a:rPr lang="en-US"/>
                        <a:t>Ķīmija </a:t>
                      </a:r>
                    </a:p>
                  </a:txBody>
                  <a:tcPr/>
                </a:tc>
                <a:tc>
                  <a:txBody>
                    <a:bodyPr/>
                    <a:lstStyle/>
                    <a:p>
                      <a:pPr lvl="0">
                        <a:buNone/>
                      </a:pPr>
                      <a:r>
                        <a:rPr lang="en-US"/>
                        <a:t>15.01.2026.</a:t>
                      </a:r>
                    </a:p>
                  </a:txBody>
                  <a:tcPr/>
                </a:tc>
                <a:tc>
                  <a:txBody>
                    <a:bodyPr/>
                    <a:lstStyle/>
                    <a:p>
                      <a:pPr lvl="0">
                        <a:buNone/>
                      </a:pPr>
                      <a:r>
                        <a:rPr lang="en-US"/>
                        <a:t>Jeļena Vo</a:t>
                      </a:r>
                      <a:r>
                        <a:rPr lang="lv-LV"/>
                        <a:t>l</a:t>
                      </a:r>
                      <a:r>
                        <a:rPr lang="en-US" err="1"/>
                        <a:t>kinšteine</a:t>
                      </a:r>
                      <a:endParaRPr lang="en-US"/>
                    </a:p>
                  </a:txBody>
                  <a:tcPr/>
                </a:tc>
                <a:extLst>
                  <a:ext uri="{0D108BD9-81ED-4DB2-BD59-A6C34878D82A}">
                    <a16:rowId xmlns:a16="http://schemas.microsoft.com/office/drawing/2014/main" val="1992348539"/>
                  </a:ext>
                </a:extLst>
              </a:tr>
              <a:tr h="284695">
                <a:tc>
                  <a:txBody>
                    <a:bodyPr/>
                    <a:lstStyle/>
                    <a:p>
                      <a:pPr lvl="0">
                        <a:buNone/>
                      </a:pPr>
                      <a:r>
                        <a:rPr lang="en-US" err="1"/>
                        <a:t>Kultūra</a:t>
                      </a:r>
                      <a:r>
                        <a:rPr lang="en-US"/>
                        <a:t> un </a:t>
                      </a:r>
                      <a:r>
                        <a:rPr lang="en-US" err="1"/>
                        <a:t>māksla</a:t>
                      </a:r>
                      <a:endParaRPr lang="en-US"/>
                    </a:p>
                  </a:txBody>
                  <a:tcPr/>
                </a:tc>
                <a:tc>
                  <a:txBody>
                    <a:bodyPr/>
                    <a:lstStyle/>
                    <a:p>
                      <a:pPr lvl="0">
                        <a:buNone/>
                      </a:pPr>
                      <a:r>
                        <a:rPr lang="en-US"/>
                        <a:t>15.01.2026.</a:t>
                      </a:r>
                    </a:p>
                  </a:txBody>
                  <a:tcPr/>
                </a:tc>
                <a:tc>
                  <a:txBody>
                    <a:bodyPr/>
                    <a:lstStyle/>
                    <a:p>
                      <a:pPr lvl="0">
                        <a:buNone/>
                      </a:pPr>
                      <a:r>
                        <a:rPr lang="en-US" sz="1400" b="0" i="0" u="none" strike="noStrike" noProof="0">
                          <a:solidFill>
                            <a:srgbClr val="664690"/>
                          </a:solidFill>
                          <a:latin typeface="Verdana"/>
                        </a:rPr>
                        <a:t>Vita </a:t>
                      </a:r>
                      <a:r>
                        <a:rPr lang="en-US" sz="1400" b="0" i="0" u="none" strike="noStrike" noProof="0" err="1">
                          <a:solidFill>
                            <a:srgbClr val="664690"/>
                          </a:solidFill>
                          <a:latin typeface="Verdana"/>
                        </a:rPr>
                        <a:t>Jaunozola</a:t>
                      </a:r>
                      <a:endParaRPr lang="en-US"/>
                    </a:p>
                  </a:txBody>
                  <a:tcPr/>
                </a:tc>
                <a:extLst>
                  <a:ext uri="{0D108BD9-81ED-4DB2-BD59-A6C34878D82A}">
                    <a16:rowId xmlns:a16="http://schemas.microsoft.com/office/drawing/2014/main" val="2553093767"/>
                  </a:ext>
                </a:extLst>
              </a:tr>
              <a:tr h="284695">
                <a:tc>
                  <a:txBody>
                    <a:bodyPr/>
                    <a:lstStyle/>
                    <a:p>
                      <a:pPr lvl="0">
                        <a:buNone/>
                      </a:pPr>
                      <a:r>
                        <a:rPr lang="en-US" err="1"/>
                        <a:t>Angļu</a:t>
                      </a:r>
                      <a:r>
                        <a:rPr lang="en-US"/>
                        <a:t> </a:t>
                      </a:r>
                      <a:r>
                        <a:rPr lang="en-US" err="1"/>
                        <a:t>valoda</a:t>
                      </a:r>
                      <a:endParaRPr lang="en-US"/>
                    </a:p>
                  </a:txBody>
                  <a:tcPr/>
                </a:tc>
                <a:tc>
                  <a:txBody>
                    <a:bodyPr/>
                    <a:lstStyle/>
                    <a:p>
                      <a:pPr lvl="0">
                        <a:buNone/>
                      </a:pPr>
                      <a:r>
                        <a:rPr lang="en-US"/>
                        <a:t>16.01.2026.</a:t>
                      </a:r>
                    </a:p>
                  </a:txBody>
                  <a:tcPr/>
                </a:tc>
                <a:tc>
                  <a:txBody>
                    <a:bodyPr/>
                    <a:lstStyle/>
                    <a:p>
                      <a:pPr lvl="0">
                        <a:buNone/>
                      </a:pPr>
                      <a:r>
                        <a:rPr lang="en-US"/>
                        <a:t>Lidija Mitrofanova</a:t>
                      </a:r>
                    </a:p>
                  </a:txBody>
                  <a:tcPr/>
                </a:tc>
                <a:extLst>
                  <a:ext uri="{0D108BD9-81ED-4DB2-BD59-A6C34878D82A}">
                    <a16:rowId xmlns:a16="http://schemas.microsoft.com/office/drawing/2014/main" val="128779044"/>
                  </a:ext>
                </a:extLst>
              </a:tr>
              <a:tr h="284695">
                <a:tc>
                  <a:txBody>
                    <a:bodyPr/>
                    <a:lstStyle/>
                    <a:p>
                      <a:pPr lvl="0">
                        <a:buNone/>
                      </a:pPr>
                      <a:r>
                        <a:rPr lang="en-US" err="1"/>
                        <a:t>Latviešu</a:t>
                      </a:r>
                      <a:r>
                        <a:rPr lang="en-US"/>
                        <a:t> </a:t>
                      </a:r>
                      <a:r>
                        <a:rPr lang="en-US" err="1"/>
                        <a:t>valoda</a:t>
                      </a:r>
                      <a:endParaRPr lang="en-US"/>
                    </a:p>
                  </a:txBody>
                  <a:tcPr/>
                </a:tc>
                <a:tc>
                  <a:txBody>
                    <a:bodyPr/>
                    <a:lstStyle/>
                    <a:p>
                      <a:pPr lvl="0">
                        <a:buNone/>
                      </a:pPr>
                      <a:r>
                        <a:rPr lang="en-US"/>
                        <a:t>20.01.2026.</a:t>
                      </a:r>
                    </a:p>
                  </a:txBody>
                  <a:tcPr/>
                </a:tc>
                <a:tc>
                  <a:txBody>
                    <a:bodyPr/>
                    <a:lstStyle/>
                    <a:p>
                      <a:pPr lvl="0">
                        <a:buNone/>
                      </a:pPr>
                      <a:r>
                        <a:rPr lang="en-US"/>
                        <a:t>Ineta </a:t>
                      </a:r>
                      <a:r>
                        <a:rPr lang="en-US" err="1"/>
                        <a:t>Smilga</a:t>
                      </a:r>
                      <a:endParaRPr lang="en-US"/>
                    </a:p>
                  </a:txBody>
                  <a:tcPr/>
                </a:tc>
                <a:extLst>
                  <a:ext uri="{0D108BD9-81ED-4DB2-BD59-A6C34878D82A}">
                    <a16:rowId xmlns:a16="http://schemas.microsoft.com/office/drawing/2014/main" val="895827363"/>
                  </a:ext>
                </a:extLst>
              </a:tr>
              <a:tr h="284695">
                <a:tc>
                  <a:txBody>
                    <a:bodyPr/>
                    <a:lstStyle/>
                    <a:p>
                      <a:pPr lvl="0">
                        <a:buNone/>
                      </a:pPr>
                      <a:r>
                        <a:rPr lang="en-US" err="1"/>
                        <a:t>Sociālās</a:t>
                      </a:r>
                      <a:r>
                        <a:rPr lang="en-US"/>
                        <a:t> </a:t>
                      </a:r>
                      <a:r>
                        <a:rPr lang="en-US" err="1"/>
                        <a:t>zinātnes</a:t>
                      </a:r>
                      <a:endParaRPr lang="en-US"/>
                    </a:p>
                  </a:txBody>
                  <a:tcPr/>
                </a:tc>
                <a:tc>
                  <a:txBody>
                    <a:bodyPr/>
                    <a:lstStyle/>
                    <a:p>
                      <a:pPr lvl="0">
                        <a:buNone/>
                      </a:pPr>
                      <a:r>
                        <a:rPr lang="en-US"/>
                        <a:t>21.01.2026.</a:t>
                      </a:r>
                    </a:p>
                  </a:txBody>
                  <a:tcPr/>
                </a:tc>
                <a:tc>
                  <a:txBody>
                    <a:bodyPr/>
                    <a:lstStyle/>
                    <a:p>
                      <a:pPr lvl="0">
                        <a:buNone/>
                      </a:pPr>
                      <a:r>
                        <a:rPr lang="en-US"/>
                        <a:t>Vita </a:t>
                      </a:r>
                      <a:r>
                        <a:rPr lang="en-US" err="1"/>
                        <a:t>Jaunozola</a:t>
                      </a:r>
                      <a:endParaRPr lang="en-US"/>
                    </a:p>
                  </a:txBody>
                  <a:tcPr/>
                </a:tc>
                <a:extLst>
                  <a:ext uri="{0D108BD9-81ED-4DB2-BD59-A6C34878D82A}">
                    <a16:rowId xmlns:a16="http://schemas.microsoft.com/office/drawing/2014/main" val="4240760075"/>
                  </a:ext>
                </a:extLst>
              </a:tr>
              <a:tr h="284695">
                <a:tc>
                  <a:txBody>
                    <a:bodyPr/>
                    <a:lstStyle/>
                    <a:p>
                      <a:pPr lvl="0">
                        <a:buNone/>
                      </a:pPr>
                      <a:r>
                        <a:rPr lang="en-US" err="1"/>
                        <a:t>Bioloģija</a:t>
                      </a:r>
                      <a:endParaRPr lang="en-US"/>
                    </a:p>
                  </a:txBody>
                  <a:tcPr/>
                </a:tc>
                <a:tc>
                  <a:txBody>
                    <a:bodyPr/>
                    <a:lstStyle/>
                    <a:p>
                      <a:pPr lvl="0">
                        <a:buNone/>
                      </a:pPr>
                      <a:r>
                        <a:rPr lang="en-US"/>
                        <a:t>22.01.2026.</a:t>
                      </a:r>
                    </a:p>
                  </a:txBody>
                  <a:tcPr/>
                </a:tc>
                <a:tc>
                  <a:txBody>
                    <a:bodyPr/>
                    <a:lstStyle/>
                    <a:p>
                      <a:pPr lvl="0">
                        <a:buNone/>
                      </a:pPr>
                      <a:r>
                        <a:rPr lang="en-US"/>
                        <a:t>Mihails </a:t>
                      </a:r>
                      <a:r>
                        <a:rPr lang="en-US" err="1"/>
                        <a:t>Basmanovs</a:t>
                      </a:r>
                      <a:endParaRPr lang="en-US"/>
                    </a:p>
                  </a:txBody>
                  <a:tcPr/>
                </a:tc>
                <a:extLst>
                  <a:ext uri="{0D108BD9-81ED-4DB2-BD59-A6C34878D82A}">
                    <a16:rowId xmlns:a16="http://schemas.microsoft.com/office/drawing/2014/main" val="2202333240"/>
                  </a:ext>
                </a:extLst>
              </a:tr>
              <a:tr h="284695">
                <a:tc>
                  <a:txBody>
                    <a:bodyPr/>
                    <a:lstStyle/>
                    <a:p>
                      <a:r>
                        <a:rPr lang="en-US" err="1"/>
                        <a:t>Franču</a:t>
                      </a:r>
                      <a:r>
                        <a:rPr lang="en-US"/>
                        <a:t> </a:t>
                      </a:r>
                      <a:r>
                        <a:rPr lang="en-US" err="1"/>
                        <a:t>valoda</a:t>
                      </a:r>
                    </a:p>
                  </a:txBody>
                  <a:tcPr/>
                </a:tc>
                <a:tc>
                  <a:txBody>
                    <a:bodyPr/>
                    <a:lstStyle/>
                    <a:p>
                      <a:r>
                        <a:rPr lang="en-US"/>
                        <a:t>23.01.2026.</a:t>
                      </a:r>
                    </a:p>
                  </a:txBody>
                  <a:tcPr/>
                </a:tc>
                <a:tc>
                  <a:txBody>
                    <a:bodyPr/>
                    <a:lstStyle/>
                    <a:p>
                      <a:r>
                        <a:rPr lang="en-US"/>
                        <a:t>Lidija Mitrofanova</a:t>
                      </a:r>
                    </a:p>
                  </a:txBody>
                  <a:tcPr/>
                </a:tc>
                <a:extLst>
                  <a:ext uri="{0D108BD9-81ED-4DB2-BD59-A6C34878D82A}">
                    <a16:rowId xmlns:a16="http://schemas.microsoft.com/office/drawing/2014/main" val="4197486192"/>
                  </a:ext>
                </a:extLst>
              </a:tr>
            </a:tbl>
          </a:graphicData>
        </a:graphic>
      </p:graphicFrame>
      <p:sp>
        <p:nvSpPr>
          <p:cNvPr id="5" name="TextBox 4">
            <a:extLst>
              <a:ext uri="{FF2B5EF4-FFF2-40B4-BE49-F238E27FC236}">
                <a16:creationId xmlns:a16="http://schemas.microsoft.com/office/drawing/2014/main" id="{A71C1A90-27F2-706C-78A4-45646143A933}"/>
              </a:ext>
            </a:extLst>
          </p:cNvPr>
          <p:cNvSpPr txBox="1"/>
          <p:nvPr/>
        </p:nvSpPr>
        <p:spPr>
          <a:xfrm>
            <a:off x="1670844" y="752021"/>
            <a:ext cx="790183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aseline="0" err="1">
                <a:solidFill>
                  <a:srgbClr val="664790"/>
                </a:solidFill>
                <a:latin typeface="Verdana"/>
              </a:rPr>
              <a:t>Semināru</a:t>
            </a:r>
            <a:r>
              <a:rPr lang="en-US" baseline="0">
                <a:solidFill>
                  <a:srgbClr val="664790"/>
                </a:solidFill>
                <a:latin typeface="Verdana"/>
              </a:rPr>
              <a:t> </a:t>
            </a:r>
            <a:r>
              <a:rPr lang="en-US" baseline="0" err="1">
                <a:solidFill>
                  <a:srgbClr val="664790"/>
                </a:solidFill>
                <a:latin typeface="Verdana"/>
              </a:rPr>
              <a:t>prezentācijas</a:t>
            </a:r>
            <a:r>
              <a:rPr lang="en-US" baseline="0">
                <a:solidFill>
                  <a:srgbClr val="664790"/>
                </a:solidFill>
                <a:latin typeface="Verdana"/>
              </a:rPr>
              <a:t> un </a:t>
            </a:r>
            <a:r>
              <a:rPr lang="en-US" baseline="0" err="1">
                <a:solidFill>
                  <a:srgbClr val="664790"/>
                </a:solidFill>
                <a:latin typeface="Verdana"/>
              </a:rPr>
              <a:t>ieraksti</a:t>
            </a:r>
            <a:r>
              <a:rPr lang="en-US" baseline="0">
                <a:solidFill>
                  <a:srgbClr val="664790"/>
                </a:solidFill>
                <a:latin typeface="Verdana"/>
              </a:rPr>
              <a:t> </a:t>
            </a:r>
            <a:r>
              <a:rPr lang="en-US" baseline="0" err="1">
                <a:solidFill>
                  <a:srgbClr val="664790"/>
                </a:solidFill>
                <a:latin typeface="Verdana"/>
              </a:rPr>
              <a:t>pieejami</a:t>
            </a:r>
            <a:r>
              <a:rPr lang="en-US">
                <a:solidFill>
                  <a:srgbClr val="664790"/>
                </a:solidFill>
                <a:latin typeface="Verdana"/>
              </a:rPr>
              <a:t> </a:t>
            </a:r>
            <a:r>
              <a:rPr lang="en-US">
                <a:solidFill>
                  <a:srgbClr val="664790"/>
                </a:solidFill>
                <a:latin typeface="Verdana"/>
                <a:hlinkClick r:id="rId2"/>
              </a:rPr>
              <a:t>https://www.viaa.gov.lv/lv/jaunums/notiek-tiessaistes-seminari-par-valsts-parbaudes-darbiem-20252026-macibu-gada</a:t>
            </a:r>
            <a:endParaRPr lang="en-US">
              <a:solidFill>
                <a:srgbClr val="664790"/>
              </a:solidFill>
              <a:latin typeface="Verdana"/>
            </a:endParaRPr>
          </a:p>
          <a:p>
            <a:endParaRPr lang="en-US"/>
          </a:p>
          <a:p>
            <a:pPr algn="ctr"/>
            <a:endParaRPr lang="en-US"/>
          </a:p>
        </p:txBody>
      </p:sp>
      <p:sp>
        <p:nvSpPr>
          <p:cNvPr id="8" name="Title 2">
            <a:extLst>
              <a:ext uri="{FF2B5EF4-FFF2-40B4-BE49-F238E27FC236}">
                <a16:creationId xmlns:a16="http://schemas.microsoft.com/office/drawing/2014/main" id="{73F8FC80-148A-7D92-AE3F-C7E3AEB3FB16}"/>
              </a:ext>
            </a:extLst>
          </p:cNvPr>
          <p:cNvSpPr txBox="1">
            <a:spLocks/>
          </p:cNvSpPr>
          <p:nvPr/>
        </p:nvSpPr>
        <p:spPr>
          <a:xfrm>
            <a:off x="1672121" y="288473"/>
            <a:ext cx="9318223" cy="491639"/>
          </a:xfrm>
          <a:prstGeom prst="rect">
            <a:avLst/>
          </a:prstGeom>
          <a:noFill/>
          <a:ln>
            <a:noFill/>
          </a:ln>
        </p:spPr>
        <p:txBody>
          <a:bodyPr spcFirstLastPara="1" wrap="square" lIns="0"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4790"/>
              </a:buClr>
              <a:buSzPts val="2200"/>
              <a:buFont typeface="Verdana"/>
              <a:buNone/>
              <a:defRPr sz="220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err="1"/>
              <a:t>Semināri</a:t>
            </a:r>
            <a:r>
              <a:rPr lang="en-US" sz="2400"/>
              <a:t> par </a:t>
            </a:r>
            <a:r>
              <a:rPr lang="en-US" sz="2400" err="1"/>
              <a:t>valsts</a:t>
            </a:r>
            <a:r>
              <a:rPr lang="en-US" sz="2400"/>
              <a:t> </a:t>
            </a:r>
            <a:r>
              <a:rPr lang="en-US" sz="2400" err="1"/>
              <a:t>pārbaudes</a:t>
            </a:r>
            <a:r>
              <a:rPr lang="en-US" sz="2400"/>
              <a:t> </a:t>
            </a:r>
            <a:r>
              <a:rPr lang="en-US" sz="2400" err="1"/>
              <a:t>darbiem</a:t>
            </a:r>
            <a:endParaRPr lang="en-US" sz="2400"/>
          </a:p>
        </p:txBody>
      </p:sp>
      <p:sp>
        <p:nvSpPr>
          <p:cNvPr id="6" name="TextBox 5">
            <a:extLst>
              <a:ext uri="{FF2B5EF4-FFF2-40B4-BE49-F238E27FC236}">
                <a16:creationId xmlns:a16="http://schemas.microsoft.com/office/drawing/2014/main" id="{80A9B504-CB09-D6D9-C343-D0FC7A69D9A4}"/>
              </a:ext>
            </a:extLst>
          </p:cNvPr>
          <p:cNvSpPr txBox="1"/>
          <p:nvPr/>
        </p:nvSpPr>
        <p:spPr>
          <a:xfrm>
            <a:off x="8013290" y="2330245"/>
            <a:ext cx="3268756" cy="2862322"/>
          </a:xfrm>
          <a:prstGeom prst="rect">
            <a:avLst/>
          </a:prstGeom>
          <a:noFill/>
        </p:spPr>
        <p:txBody>
          <a:bodyPr wrap="square" lIns="91440" tIns="45720" rIns="91440" bIns="45720" rtlCol="0" anchor="t">
            <a:spAutoFit/>
          </a:bodyPr>
          <a:lstStyle/>
          <a:p>
            <a:r>
              <a:rPr lang="en-GB" sz="1800" err="1">
                <a:solidFill>
                  <a:schemeClr val="tx1"/>
                </a:solidFill>
              </a:rPr>
              <a:t>Ikmēneša</a:t>
            </a:r>
            <a:r>
              <a:rPr lang="en-GB" sz="1800">
                <a:solidFill>
                  <a:schemeClr val="tx1"/>
                </a:solidFill>
              </a:rPr>
              <a:t> </a:t>
            </a:r>
            <a:r>
              <a:rPr lang="en-GB" sz="1800" err="1">
                <a:solidFill>
                  <a:schemeClr val="tx1"/>
                </a:solidFill>
              </a:rPr>
              <a:t>pedagogu</a:t>
            </a:r>
            <a:r>
              <a:rPr lang="en-GB" sz="1800">
                <a:solidFill>
                  <a:schemeClr val="tx1"/>
                </a:solidFill>
              </a:rPr>
              <a:t> </a:t>
            </a:r>
            <a:r>
              <a:rPr lang="en-GB" sz="1800" err="1">
                <a:solidFill>
                  <a:schemeClr val="tx1"/>
                </a:solidFill>
              </a:rPr>
              <a:t>konsultācijās</a:t>
            </a:r>
            <a:r>
              <a:rPr lang="en-GB" sz="1800">
                <a:solidFill>
                  <a:schemeClr val="tx1"/>
                </a:solidFill>
              </a:rPr>
              <a:t> (</a:t>
            </a:r>
            <a:r>
              <a:rPr lang="en-GB" sz="1800" err="1">
                <a:solidFill>
                  <a:schemeClr val="tx1"/>
                </a:solidFill>
              </a:rPr>
              <a:t>skolotāju</a:t>
            </a:r>
            <a:r>
              <a:rPr lang="en-GB" sz="1800">
                <a:solidFill>
                  <a:schemeClr val="tx1"/>
                </a:solidFill>
              </a:rPr>
              <a:t> </a:t>
            </a:r>
            <a:r>
              <a:rPr lang="en-GB" sz="1800" err="1">
                <a:solidFill>
                  <a:schemeClr val="tx1"/>
                </a:solidFill>
              </a:rPr>
              <a:t>digitālajās</a:t>
            </a:r>
            <a:r>
              <a:rPr lang="en-GB" sz="1800">
                <a:solidFill>
                  <a:schemeClr val="tx1"/>
                </a:solidFill>
              </a:rPr>
              <a:t> </a:t>
            </a:r>
            <a:r>
              <a:rPr lang="en-GB" sz="1800" err="1">
                <a:solidFill>
                  <a:schemeClr val="tx1"/>
                </a:solidFill>
              </a:rPr>
              <a:t>istabās</a:t>
            </a:r>
            <a:r>
              <a:rPr lang="en-GB" sz="1800">
                <a:solidFill>
                  <a:schemeClr val="tx1"/>
                </a:solidFill>
              </a:rPr>
              <a:t>) </a:t>
            </a:r>
            <a:r>
              <a:rPr lang="en-GB" sz="1800" err="1">
                <a:solidFill>
                  <a:schemeClr val="tx1"/>
                </a:solidFill>
              </a:rPr>
              <a:t>iespējams</a:t>
            </a:r>
            <a:r>
              <a:rPr lang="en-GB" sz="1800">
                <a:solidFill>
                  <a:schemeClr val="tx1"/>
                </a:solidFill>
              </a:rPr>
              <a:t> </a:t>
            </a:r>
            <a:r>
              <a:rPr lang="en-GB" sz="1800" err="1">
                <a:solidFill>
                  <a:schemeClr val="tx1"/>
                </a:solidFill>
              </a:rPr>
              <a:t>uzdot</a:t>
            </a:r>
            <a:r>
              <a:rPr lang="en-GB" sz="1800">
                <a:solidFill>
                  <a:schemeClr val="tx1"/>
                </a:solidFill>
              </a:rPr>
              <a:t> </a:t>
            </a:r>
            <a:r>
              <a:rPr lang="en-GB" sz="1800" err="1">
                <a:solidFill>
                  <a:schemeClr val="tx1"/>
                </a:solidFill>
              </a:rPr>
              <a:t>jautājumus</a:t>
            </a:r>
            <a:r>
              <a:rPr lang="en-GB" sz="1800">
                <a:solidFill>
                  <a:schemeClr val="tx1"/>
                </a:solidFill>
              </a:rPr>
              <a:t> </a:t>
            </a:r>
            <a:r>
              <a:rPr lang="en-GB" sz="1800" err="1">
                <a:solidFill>
                  <a:schemeClr val="tx1"/>
                </a:solidFill>
              </a:rPr>
              <a:t>arī</a:t>
            </a:r>
            <a:r>
              <a:rPr lang="en-GB" sz="1800">
                <a:solidFill>
                  <a:schemeClr val="tx1"/>
                </a:solidFill>
              </a:rPr>
              <a:t> par </a:t>
            </a:r>
            <a:r>
              <a:rPr lang="en-GB" sz="1800" err="1">
                <a:solidFill>
                  <a:schemeClr val="tx1"/>
                </a:solidFill>
              </a:rPr>
              <a:t>valsts</a:t>
            </a:r>
            <a:r>
              <a:rPr lang="en-GB" sz="1800">
                <a:solidFill>
                  <a:schemeClr val="tx1"/>
                </a:solidFill>
              </a:rPr>
              <a:t> </a:t>
            </a:r>
            <a:r>
              <a:rPr lang="en-GB" sz="1800" err="1">
                <a:solidFill>
                  <a:schemeClr val="tx1"/>
                </a:solidFill>
              </a:rPr>
              <a:t>pārbaudes</a:t>
            </a:r>
            <a:r>
              <a:rPr lang="en-GB" sz="1800">
                <a:solidFill>
                  <a:schemeClr val="tx1"/>
                </a:solidFill>
              </a:rPr>
              <a:t> </a:t>
            </a:r>
            <a:r>
              <a:rPr lang="en-GB" sz="1800" err="1">
                <a:solidFill>
                  <a:schemeClr val="tx1"/>
                </a:solidFill>
              </a:rPr>
              <a:t>darbiem</a:t>
            </a:r>
            <a:endParaRPr lang="en-GB" sz="1800">
              <a:solidFill>
                <a:schemeClr val="tx1"/>
              </a:solidFill>
            </a:endParaRPr>
          </a:p>
          <a:p>
            <a:endParaRPr lang="en-GB" sz="1800"/>
          </a:p>
          <a:p>
            <a:r>
              <a:rPr lang="en-GB" sz="1800">
                <a:solidFill>
                  <a:schemeClr val="accent2"/>
                </a:solidFill>
              </a:rPr>
              <a:t>https://www.viaa.gov.lv/lv/platforma-skololv-izveidotas-skolotaju-digitalas-istabas</a:t>
            </a:r>
            <a:endParaRPr lang="en-GB">
              <a:solidFill>
                <a:schemeClr val="accent2"/>
              </a:solidFill>
            </a:endParaRPr>
          </a:p>
          <a:p>
            <a:endParaRPr lang="en-GB" sz="1800"/>
          </a:p>
        </p:txBody>
      </p:sp>
    </p:spTree>
    <p:extLst>
      <p:ext uri="{BB962C8B-B14F-4D97-AF65-F5344CB8AC3E}">
        <p14:creationId xmlns:p14="http://schemas.microsoft.com/office/powerpoint/2010/main" val="1997039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8DF311-1D0B-6AC8-F37E-640D9399B207}"/>
              </a:ext>
            </a:extLst>
          </p:cNvPr>
          <p:cNvSpPr>
            <a:spLocks noGrp="1"/>
          </p:cNvSpPr>
          <p:nvPr>
            <p:ph type="sldNum" idx="12"/>
          </p:nvPr>
        </p:nvSpPr>
        <p:spPr/>
        <p:txBody>
          <a:bodyPr/>
          <a:lstStyle/>
          <a:p>
            <a:fld id="{00000000-1234-1234-1234-123412341234}" type="slidenum">
              <a:rPr lang="lv-LV" smtClean="0"/>
              <a:pPr/>
              <a:t>23</a:t>
            </a:fld>
            <a:endParaRPr lang="lv-LV"/>
          </a:p>
        </p:txBody>
      </p:sp>
      <p:sp>
        <p:nvSpPr>
          <p:cNvPr id="3" name="Title 2">
            <a:extLst>
              <a:ext uri="{FF2B5EF4-FFF2-40B4-BE49-F238E27FC236}">
                <a16:creationId xmlns:a16="http://schemas.microsoft.com/office/drawing/2014/main" id="{EDE7B1E8-ACC3-5D18-8243-6F0E32B480F3}"/>
              </a:ext>
            </a:extLst>
          </p:cNvPr>
          <p:cNvSpPr>
            <a:spLocks noGrp="1"/>
          </p:cNvSpPr>
          <p:nvPr>
            <p:ph type="title"/>
          </p:nvPr>
        </p:nvSpPr>
        <p:spPr>
          <a:xfrm>
            <a:off x="908756" y="357248"/>
            <a:ext cx="7917192" cy="1142815"/>
          </a:xfrm>
        </p:spPr>
        <p:txBody>
          <a:bodyPr/>
          <a:lstStyle/>
          <a:p>
            <a:r>
              <a:rPr lang="en-US" sz="2400" err="1"/>
              <a:t>Tiešsaistes</a:t>
            </a:r>
            <a:r>
              <a:rPr lang="en-US" sz="2400"/>
              <a:t> </a:t>
            </a:r>
            <a:r>
              <a:rPr lang="en-US" sz="2400" err="1"/>
              <a:t>darbu</a:t>
            </a:r>
            <a:r>
              <a:rPr lang="en-US" sz="2400"/>
              <a:t> </a:t>
            </a:r>
            <a:r>
              <a:rPr lang="en-US" sz="2400" err="1"/>
              <a:t>izmēģinājumi</a:t>
            </a:r>
            <a:br>
              <a:rPr lang="en-US" sz="2400"/>
            </a:br>
            <a:endParaRPr lang="en-US" sz="2400"/>
          </a:p>
        </p:txBody>
      </p:sp>
      <p:sp>
        <p:nvSpPr>
          <p:cNvPr id="4" name="TextBox 3">
            <a:extLst>
              <a:ext uri="{FF2B5EF4-FFF2-40B4-BE49-F238E27FC236}">
                <a16:creationId xmlns:a16="http://schemas.microsoft.com/office/drawing/2014/main" id="{B3E20316-4BE4-304E-2455-2F0B973A2217}"/>
              </a:ext>
            </a:extLst>
          </p:cNvPr>
          <p:cNvSpPr txBox="1"/>
          <p:nvPr/>
        </p:nvSpPr>
        <p:spPr>
          <a:xfrm>
            <a:off x="906570" y="3431112"/>
            <a:ext cx="1050183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i="1">
              <a:solidFill>
                <a:schemeClr val="tx1"/>
              </a:solidFill>
              <a:latin typeface="Verdana"/>
              <a:ea typeface="Verdana"/>
            </a:endParaRPr>
          </a:p>
          <a:p>
            <a:r>
              <a:rPr lang="en-US" sz="2000" i="1" err="1">
                <a:solidFill>
                  <a:schemeClr val="tx1"/>
                </a:solidFill>
                <a:latin typeface="Verdana"/>
                <a:ea typeface="Verdana"/>
              </a:rPr>
              <a:t>Iepriekšējo</a:t>
            </a:r>
            <a:r>
              <a:rPr lang="en-US" sz="2000" i="1">
                <a:solidFill>
                  <a:schemeClr val="tx1"/>
                </a:solidFill>
                <a:latin typeface="Verdana"/>
                <a:ea typeface="Verdana"/>
              </a:rPr>
              <a:t> </a:t>
            </a:r>
            <a:r>
              <a:rPr lang="en-US" sz="2000" i="1" err="1">
                <a:solidFill>
                  <a:schemeClr val="tx1"/>
                </a:solidFill>
                <a:latin typeface="Verdana"/>
                <a:ea typeface="Verdana"/>
              </a:rPr>
              <a:t>gadu</a:t>
            </a:r>
            <a:r>
              <a:rPr lang="en-US" sz="2000" i="1">
                <a:solidFill>
                  <a:schemeClr val="tx1"/>
                </a:solidFill>
                <a:latin typeface="Verdana"/>
                <a:ea typeface="Verdana"/>
              </a:rPr>
              <a:t> </a:t>
            </a:r>
            <a:r>
              <a:rPr lang="en-US" sz="2000" i="1" err="1">
                <a:solidFill>
                  <a:schemeClr val="tx1"/>
                </a:solidFill>
                <a:latin typeface="Verdana"/>
                <a:ea typeface="Verdana"/>
              </a:rPr>
              <a:t>tiešsaistes</a:t>
            </a:r>
            <a:r>
              <a:rPr lang="en-US" sz="2000" i="1">
                <a:solidFill>
                  <a:schemeClr val="tx1"/>
                </a:solidFill>
                <a:latin typeface="Verdana"/>
                <a:ea typeface="Verdana"/>
              </a:rPr>
              <a:t> </a:t>
            </a:r>
            <a:r>
              <a:rPr lang="en-US" sz="2000" i="1" err="1">
                <a:solidFill>
                  <a:schemeClr val="tx1"/>
                </a:solidFill>
                <a:latin typeface="Verdana"/>
                <a:ea typeface="Verdana"/>
              </a:rPr>
              <a:t>darbi</a:t>
            </a:r>
            <a:r>
              <a:rPr lang="en-US" sz="2000" i="1">
                <a:solidFill>
                  <a:schemeClr val="tx1"/>
                </a:solidFill>
                <a:latin typeface="Verdana"/>
                <a:ea typeface="Verdana"/>
              </a:rPr>
              <a:t> </a:t>
            </a:r>
            <a:r>
              <a:rPr lang="en-US" sz="2000" i="1" err="1">
                <a:solidFill>
                  <a:schemeClr val="tx1"/>
                </a:solidFill>
                <a:latin typeface="Verdana"/>
                <a:ea typeface="Verdana"/>
              </a:rPr>
              <a:t>ievietoti</a:t>
            </a:r>
            <a:r>
              <a:rPr lang="en-US" sz="2000" i="1">
                <a:solidFill>
                  <a:schemeClr val="tx1"/>
                </a:solidFill>
                <a:latin typeface="Verdana"/>
                <a:ea typeface="Verdana"/>
              </a:rPr>
              <a:t>  </a:t>
            </a:r>
            <a:r>
              <a:rPr lang="en-US" sz="2000" i="1">
                <a:solidFill>
                  <a:schemeClr val="bg2"/>
                </a:solidFill>
                <a:latin typeface="Verdana"/>
                <a:ea typeface="Verdana"/>
                <a:hlinkClick r:id="rId2">
                  <a:extLst>
                    <a:ext uri="{A12FA001-AC4F-418D-AE19-62706E023703}">
                      <ahyp:hlinkClr xmlns:ahyp="http://schemas.microsoft.com/office/drawing/2018/hyperlinkcolor" val="tx"/>
                    </a:ext>
                  </a:extLst>
                </a:hlinkClick>
              </a:rPr>
              <a:t>skolo.lv</a:t>
            </a:r>
            <a:endParaRPr lang="en-US" sz="2000" i="1">
              <a:solidFill>
                <a:schemeClr val="bg2"/>
              </a:solidFill>
              <a:latin typeface="Verdana"/>
              <a:ea typeface="Verdana"/>
            </a:endParaRPr>
          </a:p>
          <a:p>
            <a:endParaRPr lang="en-US" sz="2000" i="1">
              <a:solidFill>
                <a:schemeClr val="tx1"/>
              </a:solidFill>
              <a:latin typeface="Verdana"/>
              <a:ea typeface="Verdana"/>
            </a:endParaRPr>
          </a:p>
          <a:p>
            <a:endParaRPr lang="en-US" sz="2000" i="1">
              <a:solidFill>
                <a:schemeClr val="tx1"/>
              </a:solidFill>
              <a:latin typeface="Verdana"/>
              <a:ea typeface="Verdana"/>
            </a:endParaRPr>
          </a:p>
          <a:p>
            <a:r>
              <a:rPr lang="en-US" sz="2000" i="1">
                <a:solidFill>
                  <a:schemeClr val="tx1"/>
                </a:solidFill>
                <a:latin typeface="Verdana"/>
                <a:ea typeface="Verdana"/>
              </a:rPr>
              <a:t>9.klases </a:t>
            </a:r>
            <a:r>
              <a:rPr lang="en-US" sz="2000" i="1" err="1">
                <a:solidFill>
                  <a:schemeClr val="tx1"/>
                </a:solidFill>
                <a:latin typeface="Verdana"/>
                <a:ea typeface="Verdana"/>
              </a:rPr>
              <a:t>skoēniem</a:t>
            </a:r>
            <a:r>
              <a:rPr lang="en-US" sz="2000" i="1">
                <a:solidFill>
                  <a:schemeClr val="tx1"/>
                </a:solidFill>
                <a:latin typeface="Verdana"/>
                <a:ea typeface="Verdana"/>
              </a:rPr>
              <a:t> </a:t>
            </a:r>
            <a:r>
              <a:rPr lang="en-US" sz="2000" i="1" err="1">
                <a:solidFill>
                  <a:schemeClr val="tx1"/>
                </a:solidFill>
                <a:latin typeface="Verdana"/>
                <a:ea typeface="Verdana"/>
              </a:rPr>
              <a:t>izmēģinājuma</a:t>
            </a:r>
            <a:r>
              <a:rPr lang="en-US" sz="2000" i="1">
                <a:solidFill>
                  <a:schemeClr val="tx1"/>
                </a:solidFill>
                <a:latin typeface="Verdana"/>
                <a:ea typeface="Verdana"/>
              </a:rPr>
              <a:t> </a:t>
            </a:r>
            <a:r>
              <a:rPr lang="en-US" sz="2000" i="1" err="1">
                <a:solidFill>
                  <a:schemeClr val="tx1"/>
                </a:solidFill>
                <a:latin typeface="Verdana"/>
                <a:ea typeface="Verdana"/>
              </a:rPr>
              <a:t>darbi</a:t>
            </a:r>
            <a:r>
              <a:rPr lang="en-US" sz="2000" i="1">
                <a:solidFill>
                  <a:schemeClr val="tx1"/>
                </a:solidFill>
                <a:latin typeface="Verdana"/>
                <a:ea typeface="Verdana"/>
              </a:rPr>
              <a:t> </a:t>
            </a:r>
            <a:r>
              <a:rPr lang="en-US" sz="2000" i="1" err="1">
                <a:solidFill>
                  <a:schemeClr val="tx1"/>
                </a:solidFill>
                <a:latin typeface="Verdana"/>
                <a:ea typeface="Verdana"/>
              </a:rPr>
              <a:t>nenotiks</a:t>
            </a:r>
            <a:r>
              <a:rPr lang="en-US" sz="2000" i="1">
                <a:solidFill>
                  <a:schemeClr val="tx1"/>
                </a:solidFill>
                <a:latin typeface="Verdana"/>
                <a:ea typeface="Verdana"/>
              </a:rPr>
              <a:t>, jo </a:t>
            </a:r>
            <a:r>
              <a:rPr lang="en-US" sz="2000" i="1" err="1">
                <a:solidFill>
                  <a:schemeClr val="tx1"/>
                </a:solidFill>
                <a:latin typeface="Verdana"/>
                <a:ea typeface="Verdana"/>
              </a:rPr>
              <a:t>jāveic</a:t>
            </a:r>
            <a:r>
              <a:rPr lang="en-US" sz="2000" i="1">
                <a:solidFill>
                  <a:schemeClr val="tx1"/>
                </a:solidFill>
                <a:latin typeface="Verdana"/>
                <a:ea typeface="Verdana"/>
              </a:rPr>
              <a:t> </a:t>
            </a:r>
            <a:r>
              <a:rPr lang="en-US" sz="2000" i="1" err="1">
                <a:solidFill>
                  <a:schemeClr val="tx1"/>
                </a:solidFill>
                <a:latin typeface="Verdana"/>
                <a:ea typeface="Verdana"/>
              </a:rPr>
              <a:t>tikai</a:t>
            </a:r>
            <a:r>
              <a:rPr lang="en-US" sz="2000" i="1">
                <a:solidFill>
                  <a:schemeClr val="tx1"/>
                </a:solidFill>
                <a:latin typeface="Verdana"/>
                <a:ea typeface="Verdana"/>
              </a:rPr>
              <a:t> </a:t>
            </a:r>
            <a:r>
              <a:rPr lang="en-US" sz="2000" i="1" err="1">
                <a:solidFill>
                  <a:schemeClr val="tx1"/>
                </a:solidFill>
                <a:latin typeface="Verdana"/>
                <a:ea typeface="Verdana"/>
              </a:rPr>
              <a:t>viena</a:t>
            </a:r>
            <a:r>
              <a:rPr lang="en-US" sz="2000" i="1">
                <a:solidFill>
                  <a:schemeClr val="tx1"/>
                </a:solidFill>
                <a:latin typeface="Verdana"/>
                <a:ea typeface="Verdana"/>
              </a:rPr>
              <a:t> </a:t>
            </a:r>
            <a:r>
              <a:rPr lang="en-US" sz="2000" i="1" err="1">
                <a:solidFill>
                  <a:schemeClr val="tx1"/>
                </a:solidFill>
                <a:latin typeface="Verdana"/>
                <a:ea typeface="Verdana"/>
              </a:rPr>
              <a:t>veida</a:t>
            </a:r>
            <a:r>
              <a:rPr lang="en-US" sz="2000" i="1">
                <a:solidFill>
                  <a:schemeClr val="tx1"/>
                </a:solidFill>
                <a:latin typeface="Verdana"/>
                <a:ea typeface="Verdana"/>
              </a:rPr>
              <a:t> </a:t>
            </a:r>
            <a:r>
              <a:rPr lang="en-US" sz="2000" i="1" err="1">
                <a:solidFill>
                  <a:schemeClr val="tx1"/>
                </a:solidFill>
                <a:latin typeface="Verdana"/>
                <a:ea typeface="Verdana"/>
              </a:rPr>
              <a:t>darbība</a:t>
            </a:r>
            <a:r>
              <a:rPr lang="en-US" sz="2000" i="1">
                <a:solidFill>
                  <a:schemeClr val="tx1"/>
                </a:solidFill>
                <a:latin typeface="Verdana"/>
                <a:ea typeface="Verdana"/>
              </a:rPr>
              <a:t>.</a:t>
            </a:r>
          </a:p>
          <a:p>
            <a:endParaRPr lang="en-US" sz="2000" i="1">
              <a:solidFill>
                <a:schemeClr val="tx1"/>
              </a:solidFill>
              <a:latin typeface="Verdana"/>
              <a:ea typeface="Verdana"/>
            </a:endParaRPr>
          </a:p>
          <a:p>
            <a:r>
              <a:rPr lang="en-US" sz="2000" i="1" err="1">
                <a:solidFill>
                  <a:schemeClr val="tx1"/>
                </a:solidFill>
                <a:latin typeface="Verdana"/>
                <a:ea typeface="Verdana"/>
              </a:rPr>
              <a:t>Instrukcija</a:t>
            </a:r>
            <a:r>
              <a:rPr lang="en-US" sz="2000" i="1">
                <a:solidFill>
                  <a:schemeClr val="tx1"/>
                </a:solidFill>
                <a:latin typeface="Verdana"/>
                <a:ea typeface="Verdana"/>
              </a:rPr>
              <a:t> </a:t>
            </a:r>
            <a:r>
              <a:rPr lang="en-US" sz="2000" i="1" err="1">
                <a:solidFill>
                  <a:schemeClr val="tx1"/>
                </a:solidFill>
                <a:latin typeface="Verdana"/>
                <a:ea typeface="Verdana"/>
              </a:rPr>
              <a:t>pieejama</a:t>
            </a:r>
            <a:r>
              <a:rPr lang="en-US" sz="2000" i="1">
                <a:solidFill>
                  <a:schemeClr val="tx1"/>
                </a:solidFill>
                <a:latin typeface="Verdana"/>
                <a:ea typeface="Verdana"/>
              </a:rPr>
              <a:t> </a:t>
            </a:r>
            <a:r>
              <a:rPr lang="en-US" sz="2000" i="1" err="1">
                <a:solidFill>
                  <a:schemeClr val="bg2"/>
                </a:solidFill>
                <a:latin typeface="Verdana"/>
                <a:ea typeface="Verdana"/>
                <a:hlinkClick r:id="rId3">
                  <a:extLst>
                    <a:ext uri="{A12FA001-AC4F-418D-AE19-62706E023703}">
                      <ahyp:hlinkClr xmlns:ahyp="http://schemas.microsoft.com/office/drawing/2018/hyperlinkcolor" val="tx"/>
                    </a:ext>
                  </a:extLst>
                </a:hlinkClick>
              </a:rPr>
              <a:t>šeit</a:t>
            </a:r>
            <a:r>
              <a:rPr lang="en-US" sz="2000" i="1">
                <a:solidFill>
                  <a:schemeClr val="bg2"/>
                </a:solidFill>
                <a:latin typeface="Verdana"/>
                <a:ea typeface="Verdana"/>
                <a:hlinkClick r:id="rId3">
                  <a:extLst>
                    <a:ext uri="{A12FA001-AC4F-418D-AE19-62706E023703}">
                      <ahyp:hlinkClr xmlns:ahyp="http://schemas.microsoft.com/office/drawing/2018/hyperlinkcolor" val="tx"/>
                    </a:ext>
                  </a:extLst>
                </a:hlinkClick>
              </a:rPr>
              <a:t>!</a:t>
            </a:r>
            <a:r>
              <a:rPr lang="en-US" sz="2000" i="1">
                <a:solidFill>
                  <a:schemeClr val="bg2"/>
                </a:solidFill>
                <a:latin typeface="Verdana"/>
                <a:ea typeface="Verdana"/>
              </a:rPr>
              <a:t> </a:t>
            </a:r>
          </a:p>
          <a:p>
            <a:endParaRPr lang="en-US" sz="2000">
              <a:solidFill>
                <a:schemeClr val="tx1"/>
              </a:solidFill>
              <a:latin typeface="Verdana"/>
              <a:ea typeface="Verdana"/>
            </a:endParaRPr>
          </a:p>
        </p:txBody>
      </p:sp>
      <p:sp>
        <p:nvSpPr>
          <p:cNvPr id="5" name="TextBox 4">
            <a:extLst>
              <a:ext uri="{FF2B5EF4-FFF2-40B4-BE49-F238E27FC236}">
                <a16:creationId xmlns:a16="http://schemas.microsoft.com/office/drawing/2014/main" id="{6525CA4B-ABB8-A76E-321B-E20AC5083D05}"/>
              </a:ext>
            </a:extLst>
          </p:cNvPr>
          <p:cNvSpPr txBox="1"/>
          <p:nvPr/>
        </p:nvSpPr>
        <p:spPr>
          <a:xfrm>
            <a:off x="909344" y="1746607"/>
            <a:ext cx="105018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aseline="0" err="1">
                <a:solidFill>
                  <a:schemeClr val="bg2"/>
                </a:solidFill>
                <a:latin typeface="Verdana"/>
              </a:rPr>
              <a:t>Valsts</a:t>
            </a:r>
            <a:r>
              <a:rPr lang="en-US" sz="2000" baseline="0">
                <a:solidFill>
                  <a:schemeClr val="bg2"/>
                </a:solidFill>
                <a:latin typeface="Verdana"/>
              </a:rPr>
              <a:t> </a:t>
            </a:r>
            <a:r>
              <a:rPr lang="en-US" sz="2000" baseline="0" err="1">
                <a:solidFill>
                  <a:schemeClr val="bg2"/>
                </a:solidFill>
                <a:latin typeface="Verdana"/>
              </a:rPr>
              <a:t>pārbaudījumu</a:t>
            </a:r>
            <a:r>
              <a:rPr lang="en-US" sz="2000" baseline="0">
                <a:solidFill>
                  <a:schemeClr val="bg2"/>
                </a:solidFill>
                <a:latin typeface="Verdana"/>
              </a:rPr>
              <a:t> </a:t>
            </a:r>
            <a:r>
              <a:rPr lang="en-US" sz="2000" baseline="0" err="1">
                <a:solidFill>
                  <a:schemeClr val="bg2"/>
                </a:solidFill>
                <a:latin typeface="Verdana"/>
              </a:rPr>
              <a:t>informācijas</a:t>
            </a:r>
            <a:r>
              <a:rPr lang="en-US" sz="2000" baseline="0">
                <a:solidFill>
                  <a:schemeClr val="bg2"/>
                </a:solidFill>
                <a:latin typeface="Verdana"/>
              </a:rPr>
              <a:t> </a:t>
            </a:r>
            <a:r>
              <a:rPr lang="en-US" sz="2000" baseline="0" err="1">
                <a:solidFill>
                  <a:schemeClr val="bg2"/>
                </a:solidFill>
                <a:latin typeface="Verdana"/>
              </a:rPr>
              <a:t>sistēmas</a:t>
            </a:r>
            <a:r>
              <a:rPr lang="en-US" sz="2000" baseline="0">
                <a:solidFill>
                  <a:schemeClr val="bg2"/>
                </a:solidFill>
                <a:latin typeface="Verdana"/>
              </a:rPr>
              <a:t> </a:t>
            </a:r>
            <a:r>
              <a:rPr lang="en-US" sz="2000" baseline="0" err="1">
                <a:solidFill>
                  <a:schemeClr val="bg2"/>
                </a:solidFill>
                <a:latin typeface="Verdana"/>
              </a:rPr>
              <a:t>izmēģinājuma</a:t>
            </a:r>
            <a:r>
              <a:rPr lang="en-US" sz="2000" baseline="0">
                <a:solidFill>
                  <a:schemeClr val="bg2"/>
                </a:solidFill>
                <a:latin typeface="Verdana"/>
              </a:rPr>
              <a:t> </a:t>
            </a:r>
            <a:r>
              <a:rPr lang="en-US" sz="2000" baseline="0" err="1">
                <a:solidFill>
                  <a:schemeClr val="bg2"/>
                </a:solidFill>
                <a:latin typeface="Verdana"/>
              </a:rPr>
              <a:t>darbi</a:t>
            </a:r>
            <a:r>
              <a:rPr lang="en-US" sz="2000" baseline="0">
                <a:solidFill>
                  <a:schemeClr val="bg2"/>
                </a:solidFill>
                <a:latin typeface="Verdana"/>
              </a:rPr>
              <a:t> </a:t>
            </a:r>
            <a:r>
              <a:rPr lang="en-US" sz="2000" baseline="0" err="1">
                <a:solidFill>
                  <a:schemeClr val="bg2"/>
                </a:solidFill>
                <a:latin typeface="Verdana"/>
              </a:rPr>
              <a:t>notika</a:t>
            </a:r>
            <a:r>
              <a:rPr lang="en-US" sz="2000" baseline="0">
                <a:solidFill>
                  <a:schemeClr val="bg2"/>
                </a:solidFill>
                <a:latin typeface="Verdana"/>
              </a:rPr>
              <a:t> </a:t>
            </a:r>
            <a:r>
              <a:rPr lang="en-US" sz="2000" b="1">
                <a:solidFill>
                  <a:schemeClr val="bg2"/>
                </a:solidFill>
                <a:latin typeface="Verdana"/>
              </a:rPr>
              <a:t>17</a:t>
            </a:r>
            <a:r>
              <a:rPr lang="en-US" sz="2000" b="1" baseline="0">
                <a:solidFill>
                  <a:schemeClr val="bg2"/>
                </a:solidFill>
                <a:latin typeface="Verdana"/>
              </a:rPr>
              <a:t>.-24.</a:t>
            </a:r>
            <a:r>
              <a:rPr lang="en-US" sz="2000" b="1">
                <a:solidFill>
                  <a:schemeClr val="bg2"/>
                </a:solidFill>
                <a:latin typeface="Verdana"/>
              </a:rPr>
              <a:t> </a:t>
            </a:r>
            <a:r>
              <a:rPr lang="en-US" sz="2000" b="1" baseline="0" err="1">
                <a:solidFill>
                  <a:schemeClr val="bg2"/>
                </a:solidFill>
                <a:latin typeface="Verdana"/>
              </a:rPr>
              <a:t>februārī</a:t>
            </a:r>
            <a:r>
              <a:rPr lang="en-US" sz="2000" b="1" baseline="0">
                <a:solidFill>
                  <a:schemeClr val="bg2"/>
                </a:solidFill>
                <a:latin typeface="Verdana"/>
              </a:rPr>
              <a:t> </a:t>
            </a:r>
            <a:endParaRPr lang="en-US" sz="2000" b="1">
              <a:solidFill>
                <a:schemeClr val="bg2"/>
              </a:solidFill>
            </a:endParaRPr>
          </a:p>
          <a:p>
            <a:pPr algn="ctr"/>
            <a:endParaRPr lang="en-US"/>
          </a:p>
        </p:txBody>
      </p:sp>
      <p:sp>
        <p:nvSpPr>
          <p:cNvPr id="6" name="TextBox 5">
            <a:extLst>
              <a:ext uri="{FF2B5EF4-FFF2-40B4-BE49-F238E27FC236}">
                <a16:creationId xmlns:a16="http://schemas.microsoft.com/office/drawing/2014/main" id="{FA765191-9F28-459D-A096-EDCCD0934936}"/>
              </a:ext>
            </a:extLst>
          </p:cNvPr>
          <p:cNvSpPr txBox="1"/>
          <p:nvPr/>
        </p:nvSpPr>
        <p:spPr>
          <a:xfrm>
            <a:off x="906367" y="2677317"/>
            <a:ext cx="1073063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baseline="0" err="1">
                <a:solidFill>
                  <a:srgbClr val="664690"/>
                </a:solidFill>
                <a:latin typeface="Verdana"/>
                <a:ea typeface="Segoe UI"/>
                <a:cs typeface="Segoe UI"/>
              </a:rPr>
              <a:t>Izmēģinājuma</a:t>
            </a:r>
            <a:r>
              <a:rPr lang="en-US" sz="2000" b="1" baseline="0">
                <a:solidFill>
                  <a:srgbClr val="664690"/>
                </a:solidFill>
                <a:latin typeface="Verdana"/>
                <a:ea typeface="Segoe UI"/>
                <a:cs typeface="Segoe UI"/>
              </a:rPr>
              <a:t> </a:t>
            </a:r>
            <a:r>
              <a:rPr lang="en-US" sz="2000" b="1" baseline="0" err="1">
                <a:solidFill>
                  <a:srgbClr val="664690"/>
                </a:solidFill>
                <a:latin typeface="Verdana"/>
                <a:ea typeface="Segoe UI"/>
                <a:cs typeface="Segoe UI"/>
              </a:rPr>
              <a:t>darbā</a:t>
            </a:r>
            <a:r>
              <a:rPr lang="en-US" sz="2000" b="1" baseline="0">
                <a:solidFill>
                  <a:srgbClr val="664690"/>
                </a:solidFill>
                <a:latin typeface="Verdana"/>
                <a:ea typeface="Segoe UI"/>
                <a:cs typeface="Segoe UI"/>
              </a:rPr>
              <a:t> </a:t>
            </a:r>
            <a:r>
              <a:rPr lang="en-US" sz="2000" b="1" baseline="0" err="1">
                <a:solidFill>
                  <a:srgbClr val="664690"/>
                </a:solidFill>
                <a:latin typeface="Verdana"/>
                <a:ea typeface="Segoe UI"/>
                <a:cs typeface="Segoe UI"/>
              </a:rPr>
              <a:t>piedalījās</a:t>
            </a:r>
            <a:r>
              <a:rPr lang="en-US" sz="2000" b="1" baseline="0">
                <a:solidFill>
                  <a:srgbClr val="664690"/>
                </a:solidFill>
                <a:latin typeface="Verdana"/>
                <a:ea typeface="Segoe UI"/>
                <a:cs typeface="Segoe UI"/>
              </a:rPr>
              <a:t> 4939 </a:t>
            </a:r>
            <a:r>
              <a:rPr lang="en-US" sz="2000" b="1" baseline="0" err="1">
                <a:solidFill>
                  <a:srgbClr val="664690"/>
                </a:solidFill>
                <a:latin typeface="Verdana"/>
                <a:ea typeface="Segoe UI"/>
                <a:cs typeface="Segoe UI"/>
              </a:rPr>
              <a:t>skolēni</a:t>
            </a:r>
            <a:r>
              <a:rPr lang="en-US" sz="2000" b="1" baseline="0">
                <a:solidFill>
                  <a:srgbClr val="664690"/>
                </a:solidFill>
                <a:latin typeface="Verdana"/>
                <a:ea typeface="Segoe UI"/>
                <a:cs typeface="Segoe UI"/>
              </a:rPr>
              <a:t> no 137 </a:t>
            </a:r>
            <a:r>
              <a:rPr lang="en-US" sz="2000" b="1" baseline="0" err="1">
                <a:solidFill>
                  <a:srgbClr val="664690"/>
                </a:solidFill>
                <a:latin typeface="Verdana"/>
                <a:ea typeface="Segoe UI"/>
                <a:cs typeface="Segoe UI"/>
              </a:rPr>
              <a:t>skolā</a:t>
            </a:r>
            <a:r>
              <a:rPr lang="en-US" sz="2000" b="1" err="1">
                <a:solidFill>
                  <a:srgbClr val="664690"/>
                </a:solidFill>
                <a:latin typeface="Verdana"/>
                <a:ea typeface="Segoe UI"/>
                <a:cs typeface="Segoe UI"/>
              </a:rPr>
              <a:t>m</a:t>
            </a:r>
            <a:r>
              <a:rPr lang="en-US" sz="2000" b="1">
                <a:solidFill>
                  <a:srgbClr val="664690"/>
                </a:solidFill>
                <a:latin typeface="Verdana"/>
                <a:ea typeface="Segoe UI"/>
                <a:cs typeface="Segoe UI"/>
              </a:rPr>
              <a:t>. </a:t>
            </a:r>
          </a:p>
          <a:p>
            <a:pPr algn="ctr"/>
            <a:endParaRPr lang="en-US"/>
          </a:p>
        </p:txBody>
      </p:sp>
    </p:spTree>
    <p:extLst>
      <p:ext uri="{BB962C8B-B14F-4D97-AF65-F5344CB8AC3E}">
        <p14:creationId xmlns:p14="http://schemas.microsoft.com/office/powerpoint/2010/main" val="3121217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1914FA7-8B46-01CA-7096-2B2B545F95EE}"/>
              </a:ext>
            </a:extLst>
          </p:cNvPr>
          <p:cNvSpPr/>
          <p:nvPr/>
        </p:nvSpPr>
        <p:spPr>
          <a:xfrm>
            <a:off x="826091" y="1915682"/>
            <a:ext cx="10646635" cy="38439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endParaRPr lang="en-US"/>
          </a:p>
        </p:txBody>
      </p:sp>
      <p:sp>
        <p:nvSpPr>
          <p:cNvPr id="2" name="Slide Number Placeholder 1">
            <a:extLst>
              <a:ext uri="{FF2B5EF4-FFF2-40B4-BE49-F238E27FC236}">
                <a16:creationId xmlns:a16="http://schemas.microsoft.com/office/drawing/2014/main" id="{DA9DE618-E0D7-AE66-685A-1F7E0520ACD9}"/>
              </a:ext>
            </a:extLst>
          </p:cNvPr>
          <p:cNvSpPr>
            <a:spLocks noGrp="1"/>
          </p:cNvSpPr>
          <p:nvPr>
            <p:ph type="sldNum" idx="12"/>
          </p:nvPr>
        </p:nvSpPr>
        <p:spPr/>
        <p:txBody>
          <a:bodyPr/>
          <a:lstStyle/>
          <a:p>
            <a:fld id="{00000000-1234-1234-1234-123412341234}" type="slidenum">
              <a:rPr lang="lv-LV" smtClean="0"/>
              <a:pPr/>
              <a:t>24</a:t>
            </a:fld>
            <a:endParaRPr lang="lv-LV"/>
          </a:p>
        </p:txBody>
      </p:sp>
      <p:sp>
        <p:nvSpPr>
          <p:cNvPr id="3" name="Title 2">
            <a:extLst>
              <a:ext uri="{FF2B5EF4-FFF2-40B4-BE49-F238E27FC236}">
                <a16:creationId xmlns:a16="http://schemas.microsoft.com/office/drawing/2014/main" id="{5B683E46-1B97-930F-DEDC-73698898FE73}"/>
              </a:ext>
            </a:extLst>
          </p:cNvPr>
          <p:cNvSpPr>
            <a:spLocks noGrp="1"/>
          </p:cNvSpPr>
          <p:nvPr>
            <p:ph type="title"/>
          </p:nvPr>
        </p:nvSpPr>
        <p:spPr>
          <a:xfrm>
            <a:off x="832149" y="495812"/>
            <a:ext cx="10828467" cy="733532"/>
          </a:xfrm>
        </p:spPr>
        <p:txBody>
          <a:bodyPr/>
          <a:lstStyle/>
          <a:p>
            <a:r>
              <a:rPr lang="en-US" sz="2400" err="1"/>
              <a:t>Valsts</a:t>
            </a:r>
            <a:r>
              <a:rPr lang="en-US" sz="2400"/>
              <a:t> </a:t>
            </a:r>
            <a:r>
              <a:rPr lang="en-US" sz="2400" err="1"/>
              <a:t>pārbaudes</a:t>
            </a:r>
            <a:r>
              <a:rPr lang="en-US" sz="2400"/>
              <a:t> </a:t>
            </a:r>
            <a:r>
              <a:rPr lang="en-US" sz="2400" err="1"/>
              <a:t>darbi</a:t>
            </a:r>
            <a:r>
              <a:rPr lang="en-US" sz="2400"/>
              <a:t> par </a:t>
            </a:r>
            <a:r>
              <a:rPr lang="en-US" sz="2400" err="1"/>
              <a:t>vispārējo</a:t>
            </a:r>
            <a:r>
              <a:rPr lang="en-US" sz="2400"/>
              <a:t> </a:t>
            </a:r>
            <a:r>
              <a:rPr lang="en-US" sz="2400" err="1"/>
              <a:t>vidējo</a:t>
            </a:r>
            <a:r>
              <a:rPr lang="en-US" sz="2400"/>
              <a:t> </a:t>
            </a:r>
            <a:r>
              <a:rPr lang="en-US" sz="2400" err="1"/>
              <a:t>izglītību</a:t>
            </a:r>
            <a:r>
              <a:rPr lang="en-US" sz="2400"/>
              <a:t> </a:t>
            </a:r>
            <a:r>
              <a:rPr lang="en-US"/>
              <a:t>                                                                                      </a:t>
            </a:r>
            <a:endParaRPr lang="en-US" b="0"/>
          </a:p>
        </p:txBody>
      </p:sp>
      <p:sp>
        <p:nvSpPr>
          <p:cNvPr id="4" name="TextBox 3">
            <a:extLst>
              <a:ext uri="{FF2B5EF4-FFF2-40B4-BE49-F238E27FC236}">
                <a16:creationId xmlns:a16="http://schemas.microsoft.com/office/drawing/2014/main" id="{735247D4-9E30-6EE7-3031-019FF980E5E0}"/>
              </a:ext>
            </a:extLst>
          </p:cNvPr>
          <p:cNvSpPr txBox="1"/>
          <p:nvPr/>
        </p:nvSpPr>
        <p:spPr>
          <a:xfrm>
            <a:off x="959548" y="2303601"/>
            <a:ext cx="1033351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v-LV" sz="1800" kern="1200">
                <a:solidFill>
                  <a:schemeClr val="tx1"/>
                </a:solidFill>
                <a:latin typeface="Verdana"/>
                <a:ea typeface="Verdana"/>
                <a:cs typeface="+mn-cs"/>
              </a:rPr>
              <a:t>32.</a:t>
            </a:r>
            <a:r>
              <a:rPr lang="lv-LV" sz="1800" kern="1200">
                <a:latin typeface="Verdana"/>
                <a:ea typeface="Verdana"/>
                <a:cs typeface="+mn-cs"/>
              </a:rPr>
              <a:t> </a:t>
            </a:r>
            <a:r>
              <a:rPr lang="lv-LV" sz="1800" kern="1200">
                <a:solidFill>
                  <a:srgbClr val="FF0000"/>
                </a:solidFill>
                <a:latin typeface="Verdana"/>
                <a:ea typeface="Verdana"/>
                <a:cs typeface="+mn-cs"/>
              </a:rPr>
              <a:t>Ne vēlāk kā astoņas nedēļas </a:t>
            </a:r>
            <a:r>
              <a:rPr lang="lv-LV" sz="1800" kern="1200">
                <a:solidFill>
                  <a:schemeClr val="tx1"/>
                </a:solidFill>
                <a:latin typeface="Verdana"/>
                <a:ea typeface="Verdana"/>
                <a:cs typeface="+mn-cs"/>
              </a:rPr>
              <a:t>pirms attiecīgā eksāmena norises dienas izglītojamie vidējās izglītības pakāpē, ja nepieciešams (piemēram, izglītojamais </a:t>
            </a:r>
            <a:r>
              <a:rPr lang="lv-LV" sz="1800" kern="1200">
                <a:solidFill>
                  <a:srgbClr val="FF0000"/>
                </a:solidFill>
                <a:latin typeface="Verdana"/>
                <a:ea typeface="Verdana"/>
                <a:cs typeface="+mn-cs"/>
              </a:rPr>
              <a:t>vēlas mainīt iepriekš izvēlētos eksāmenus vai kārtot papildu eksāmenu</a:t>
            </a:r>
            <a:r>
              <a:rPr lang="lv-LV" sz="1800" kern="1200">
                <a:solidFill>
                  <a:schemeClr val="tx1"/>
                </a:solidFill>
                <a:latin typeface="Verdana"/>
                <a:ea typeface="Verdana"/>
                <a:cs typeface="+mn-cs"/>
              </a:rPr>
              <a:t>), veic izmaiņas informācijas sistēmā un apstiprina pieteikumus eksāmeniem, kā arī iepazīstas ar eksāmenu norises kārtību, veicot par to atzīmi informācijas sistēmā. Ja izvēlētos eksāmenus</a:t>
            </a:r>
            <a:r>
              <a:rPr lang="lv-LV" sz="1800" kern="1200">
                <a:latin typeface="Verdana"/>
                <a:ea typeface="Verdana"/>
                <a:cs typeface="+mn-cs"/>
              </a:rPr>
              <a:t> </a:t>
            </a:r>
            <a:r>
              <a:rPr lang="lv-LV" sz="1800" kern="1200">
                <a:solidFill>
                  <a:srgbClr val="FF0000"/>
                </a:solidFill>
                <a:latin typeface="Verdana"/>
                <a:ea typeface="Verdana"/>
                <a:cs typeface="+mn-cs"/>
              </a:rPr>
              <a:t>vēlas mainīt 9. klases izglītojamais </a:t>
            </a:r>
            <a:r>
              <a:rPr lang="lv-LV" sz="1800" kern="1200">
                <a:solidFill>
                  <a:schemeClr val="tx1"/>
                </a:solidFill>
                <a:latin typeface="Verdana"/>
                <a:ea typeface="Verdana"/>
                <a:cs typeface="+mn-cs"/>
              </a:rPr>
              <a:t>vai izglītojamais, kurš atrodas ieslodzījuma vietā vai kuram nav subjekta identitātes pārbaudes iespēju informācijas sistēmā, izmaiņas informācijas sistēmā veic izglītības iestādes vadītāja norīkotais informācijas sistēmas lietotājs,</a:t>
            </a:r>
            <a:r>
              <a:rPr lang="lv-LV" sz="1800" kern="1200">
                <a:latin typeface="Verdana"/>
                <a:ea typeface="Verdana"/>
                <a:cs typeface="+mn-cs"/>
              </a:rPr>
              <a:t> </a:t>
            </a:r>
            <a:r>
              <a:rPr lang="lv-LV" sz="1800" kern="1200">
                <a:solidFill>
                  <a:srgbClr val="FF0000"/>
                </a:solidFill>
                <a:latin typeface="Verdana"/>
                <a:ea typeface="Verdana"/>
                <a:cs typeface="+mn-cs"/>
              </a:rPr>
              <a:t>pamatojoties uz pilngadīga izglītojamā vai nepilngadīga izglītojamā likumiskā pārstāvja</a:t>
            </a:r>
            <a:r>
              <a:rPr lang="lv-LV" sz="1800" kern="1200">
                <a:latin typeface="Verdana"/>
                <a:ea typeface="Verdana"/>
                <a:cs typeface="+mn-cs"/>
              </a:rPr>
              <a:t>, </a:t>
            </a:r>
            <a:r>
              <a:rPr lang="lv-LV" sz="1800" kern="1200">
                <a:solidFill>
                  <a:schemeClr val="tx1"/>
                </a:solidFill>
                <a:latin typeface="Verdana"/>
                <a:ea typeface="Verdana"/>
                <a:cs typeface="+mn-cs"/>
              </a:rPr>
              <a:t>vai par nepilngadīga izglītojamā </a:t>
            </a:r>
            <a:r>
              <a:rPr lang="lv-LV" sz="1800" kern="1200" err="1">
                <a:solidFill>
                  <a:schemeClr val="tx1"/>
                </a:solidFill>
                <a:latin typeface="Verdana"/>
                <a:ea typeface="Verdana"/>
                <a:cs typeface="+mn-cs"/>
              </a:rPr>
              <a:t>resocializāciju</a:t>
            </a:r>
            <a:r>
              <a:rPr lang="lv-LV" sz="1800" kern="1200">
                <a:solidFill>
                  <a:schemeClr val="tx1"/>
                </a:solidFill>
                <a:latin typeface="Verdana"/>
                <a:ea typeface="Verdana"/>
                <a:cs typeface="+mn-cs"/>
              </a:rPr>
              <a:t> atbildīgās amatpersonas, ja izglītojamais atrodas ieslodzījuma vietā,</a:t>
            </a:r>
            <a:r>
              <a:rPr lang="lv-LV" sz="1800" kern="1200">
                <a:latin typeface="Verdana"/>
                <a:ea typeface="Verdana"/>
                <a:cs typeface="+mn-cs"/>
              </a:rPr>
              <a:t> </a:t>
            </a:r>
            <a:r>
              <a:rPr lang="lv-LV" sz="1800" kern="1200">
                <a:solidFill>
                  <a:srgbClr val="FF0000"/>
                </a:solidFill>
                <a:latin typeface="Verdana"/>
                <a:ea typeface="Verdana"/>
                <a:cs typeface="+mn-cs"/>
              </a:rPr>
              <a:t>iesniegumu.</a:t>
            </a:r>
            <a:endParaRPr lang="lv-LV" sz="1800" kern="1200">
              <a:latin typeface="Verdana"/>
              <a:ea typeface="Verdana"/>
              <a:cs typeface="Calibri"/>
            </a:endParaRPr>
          </a:p>
        </p:txBody>
      </p:sp>
      <p:sp>
        <p:nvSpPr>
          <p:cNvPr id="6" name="TextBox 5">
            <a:extLst>
              <a:ext uri="{FF2B5EF4-FFF2-40B4-BE49-F238E27FC236}">
                <a16:creationId xmlns:a16="http://schemas.microsoft.com/office/drawing/2014/main" id="{69A4B2C5-C17C-B81F-1C6D-841A1754C612}"/>
              </a:ext>
            </a:extLst>
          </p:cNvPr>
          <p:cNvSpPr txBox="1"/>
          <p:nvPr/>
        </p:nvSpPr>
        <p:spPr>
          <a:xfrm>
            <a:off x="811469" y="1236265"/>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solidFill>
                  <a:srgbClr val="664790"/>
                </a:solidFill>
                <a:latin typeface="Verdana"/>
              </a:rPr>
              <a:t>Grozījumi</a:t>
            </a:r>
            <a:r>
              <a:rPr lang="en-US" sz="1600" i="1">
                <a:solidFill>
                  <a:srgbClr val="664790"/>
                </a:solidFill>
                <a:latin typeface="Verdana"/>
              </a:rPr>
              <a:t> </a:t>
            </a:r>
            <a:r>
              <a:rPr lang="en-US" sz="1600" i="1" err="1">
                <a:solidFill>
                  <a:srgbClr val="664790"/>
                </a:solidFill>
                <a:latin typeface="Verdana"/>
              </a:rPr>
              <a:t>Ministru</a:t>
            </a:r>
            <a:r>
              <a:rPr lang="en-US" sz="1600" i="1">
                <a:solidFill>
                  <a:srgbClr val="664790"/>
                </a:solidFill>
                <a:latin typeface="Verdana"/>
              </a:rPr>
              <a:t> </a:t>
            </a:r>
            <a:r>
              <a:rPr lang="en-US" sz="1600" i="1" err="1">
                <a:solidFill>
                  <a:srgbClr val="664790"/>
                </a:solidFill>
                <a:latin typeface="Verdana"/>
              </a:rPr>
              <a:t>kabineta</a:t>
            </a:r>
            <a:r>
              <a:rPr lang="en-US" sz="1600" i="1">
                <a:solidFill>
                  <a:srgbClr val="664790"/>
                </a:solidFill>
                <a:latin typeface="Verdana"/>
              </a:rPr>
              <a:t> </a:t>
            </a:r>
            <a:r>
              <a:rPr lang="en-US" sz="1600" i="1" err="1">
                <a:solidFill>
                  <a:srgbClr val="664790"/>
                </a:solidFill>
                <a:latin typeface="Verdana"/>
              </a:rPr>
              <a:t>noteikumos</a:t>
            </a:r>
            <a:r>
              <a:rPr lang="en-US" sz="1600" i="1">
                <a:solidFill>
                  <a:srgbClr val="664790"/>
                </a:solidFill>
                <a:latin typeface="Verdana"/>
              </a:rPr>
              <a:t> Nr. 398 </a:t>
            </a:r>
          </a:p>
        </p:txBody>
      </p:sp>
    </p:spTree>
    <p:extLst>
      <p:ext uri="{BB962C8B-B14F-4D97-AF65-F5344CB8AC3E}">
        <p14:creationId xmlns:p14="http://schemas.microsoft.com/office/powerpoint/2010/main" val="910431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12F0-880D-86CE-81F3-9AAC8FA4D776}"/>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0CE3B9D-30C1-1FD0-0EEB-B6FC41B4601E}"/>
              </a:ext>
            </a:extLst>
          </p:cNvPr>
          <p:cNvSpPr/>
          <p:nvPr/>
        </p:nvSpPr>
        <p:spPr>
          <a:xfrm>
            <a:off x="826091" y="1915682"/>
            <a:ext cx="10646635" cy="38439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endParaRPr lang="en-US"/>
          </a:p>
        </p:txBody>
      </p:sp>
      <p:sp>
        <p:nvSpPr>
          <p:cNvPr id="2" name="Slide Number Placeholder 1">
            <a:extLst>
              <a:ext uri="{FF2B5EF4-FFF2-40B4-BE49-F238E27FC236}">
                <a16:creationId xmlns:a16="http://schemas.microsoft.com/office/drawing/2014/main" id="{3055E18F-EC9E-F408-B53A-6467A204980F}"/>
              </a:ext>
            </a:extLst>
          </p:cNvPr>
          <p:cNvSpPr>
            <a:spLocks noGrp="1"/>
          </p:cNvSpPr>
          <p:nvPr>
            <p:ph type="sldNum" idx="12"/>
          </p:nvPr>
        </p:nvSpPr>
        <p:spPr/>
        <p:txBody>
          <a:bodyPr/>
          <a:lstStyle/>
          <a:p>
            <a:fld id="{00000000-1234-1234-1234-123412341234}" type="slidenum">
              <a:rPr lang="lv-LV" smtClean="0"/>
              <a:pPr/>
              <a:t>25</a:t>
            </a:fld>
            <a:endParaRPr lang="lv-LV"/>
          </a:p>
        </p:txBody>
      </p:sp>
      <p:sp>
        <p:nvSpPr>
          <p:cNvPr id="3" name="Title 2">
            <a:extLst>
              <a:ext uri="{FF2B5EF4-FFF2-40B4-BE49-F238E27FC236}">
                <a16:creationId xmlns:a16="http://schemas.microsoft.com/office/drawing/2014/main" id="{47CD40AF-3137-A5F3-066C-2F8BB45B6DFB}"/>
              </a:ext>
            </a:extLst>
          </p:cNvPr>
          <p:cNvSpPr>
            <a:spLocks noGrp="1"/>
          </p:cNvSpPr>
          <p:nvPr>
            <p:ph type="title"/>
          </p:nvPr>
        </p:nvSpPr>
        <p:spPr>
          <a:xfrm>
            <a:off x="832149" y="495812"/>
            <a:ext cx="10828467" cy="733532"/>
          </a:xfrm>
        </p:spPr>
        <p:txBody>
          <a:bodyPr/>
          <a:lstStyle/>
          <a:p>
            <a:r>
              <a:rPr lang="en-US" sz="2400" err="1"/>
              <a:t>Eksāmenu</a:t>
            </a:r>
            <a:r>
              <a:rPr lang="en-US" sz="2400"/>
              <a:t> </a:t>
            </a:r>
            <a:r>
              <a:rPr lang="en-US" sz="2400" err="1"/>
              <a:t>maiņa</a:t>
            </a:r>
            <a:r>
              <a:rPr lang="en-US" sz="2400"/>
              <a:t> </a:t>
            </a:r>
            <a:r>
              <a:rPr lang="en-US" sz="2400" err="1"/>
              <a:t>pēc</a:t>
            </a:r>
            <a:r>
              <a:rPr lang="en-US" sz="2400"/>
              <a:t> </a:t>
            </a:r>
            <a:r>
              <a:rPr lang="en-US" sz="2400" err="1"/>
              <a:t>noteiktā</a:t>
            </a:r>
            <a:r>
              <a:rPr lang="en-US" sz="2400"/>
              <a:t> </a:t>
            </a:r>
            <a:r>
              <a:rPr lang="en-US" sz="2400" err="1"/>
              <a:t>termiņa</a:t>
            </a:r>
            <a:r>
              <a:rPr lang="en-US" sz="2400"/>
              <a:t> </a:t>
            </a:r>
            <a:r>
              <a:rPr lang="en-US"/>
              <a:t>                                                                                      </a:t>
            </a:r>
            <a:endParaRPr lang="en-US" b="0"/>
          </a:p>
        </p:txBody>
      </p:sp>
      <p:sp>
        <p:nvSpPr>
          <p:cNvPr id="4" name="TextBox 3">
            <a:extLst>
              <a:ext uri="{FF2B5EF4-FFF2-40B4-BE49-F238E27FC236}">
                <a16:creationId xmlns:a16="http://schemas.microsoft.com/office/drawing/2014/main" id="{B9AD02C8-91C6-05B3-94E1-96E7AB31FE56}"/>
              </a:ext>
            </a:extLst>
          </p:cNvPr>
          <p:cNvSpPr txBox="1"/>
          <p:nvPr/>
        </p:nvSpPr>
        <p:spPr>
          <a:xfrm>
            <a:off x="959548" y="2303601"/>
            <a:ext cx="10333515" cy="1876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000" kern="1200">
                <a:solidFill>
                  <a:schemeClr val="tx1"/>
                </a:solidFill>
                <a:latin typeface="Verdana"/>
                <a:ea typeface="Verdana"/>
                <a:cs typeface="+mn-cs"/>
              </a:rPr>
              <a:t>Ja </a:t>
            </a:r>
            <a:r>
              <a:rPr lang="en-GB" sz="2000" kern="1200" err="1">
                <a:solidFill>
                  <a:schemeClr val="tx1"/>
                </a:solidFill>
                <a:latin typeface="Verdana"/>
                <a:ea typeface="Verdana"/>
                <a:cs typeface="+mn-cs"/>
              </a:rPr>
              <a:t>nepieciešams</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mainīt</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eksāmenu</a:t>
            </a:r>
            <a:r>
              <a:rPr lang="en-GB" sz="2000" kern="1200">
                <a:solidFill>
                  <a:schemeClr val="tx1"/>
                </a:solidFill>
                <a:latin typeface="Verdana"/>
                <a:ea typeface="Verdana"/>
                <a:cs typeface="+mn-cs"/>
              </a:rPr>
              <a:t> (nav </a:t>
            </a:r>
            <a:r>
              <a:rPr lang="en-GB" sz="2000" kern="1200" err="1">
                <a:solidFill>
                  <a:schemeClr val="tx1"/>
                </a:solidFill>
                <a:latin typeface="Verdana"/>
                <a:ea typeface="Verdana"/>
                <a:cs typeface="+mn-cs"/>
              </a:rPr>
              <a:t>pieteikts</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pieteicies</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obligātajiem</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eksāmeniem</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pēc</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noteiktā</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laika</a:t>
            </a:r>
            <a:r>
              <a:rPr lang="en-GB" sz="2000" kern="1200">
                <a:solidFill>
                  <a:schemeClr val="tx1"/>
                </a:solidFill>
                <a:latin typeface="Verdana"/>
                <a:ea typeface="Verdana"/>
                <a:cs typeface="+mn-cs"/>
              </a:rPr>
              <a:t>:</a:t>
            </a:r>
          </a:p>
          <a:p>
            <a:pPr algn="just"/>
            <a:endParaRPr lang="en-GB" sz="2000" kern="1200">
              <a:solidFill>
                <a:schemeClr val="tx1"/>
              </a:solidFill>
              <a:latin typeface="Verdana"/>
              <a:ea typeface="Verdana"/>
              <a:cs typeface="+mn-cs"/>
            </a:endParaRPr>
          </a:p>
          <a:p>
            <a:pPr algn="just">
              <a:lnSpc>
                <a:spcPct val="150000"/>
              </a:lnSpc>
            </a:pPr>
            <a:r>
              <a:rPr lang="en-GB" sz="2000" kern="1200">
                <a:solidFill>
                  <a:schemeClr val="tx1"/>
                </a:solidFill>
                <a:latin typeface="Verdana"/>
                <a:ea typeface="Verdana"/>
                <a:cs typeface="+mn-cs"/>
              </a:rPr>
              <a:t>1) </a:t>
            </a:r>
            <a:r>
              <a:rPr lang="en-GB" sz="2000" kern="1200" err="1">
                <a:solidFill>
                  <a:schemeClr val="tx1"/>
                </a:solidFill>
                <a:latin typeface="Verdana"/>
                <a:ea typeface="Verdana"/>
                <a:cs typeface="+mn-cs"/>
              </a:rPr>
              <a:t>pilngadīga</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skolēna</a:t>
            </a:r>
            <a:r>
              <a:rPr lang="en-GB" sz="2000" kern="1200">
                <a:solidFill>
                  <a:schemeClr val="tx1"/>
                </a:solidFill>
                <a:latin typeface="Verdana"/>
                <a:ea typeface="Verdana"/>
                <a:cs typeface="+mn-cs"/>
              </a:rPr>
              <a:t>/</a:t>
            </a:r>
            <a:r>
              <a:rPr lang="en-GB" sz="2000" kern="1200" err="1">
                <a:solidFill>
                  <a:schemeClr val="tx1"/>
                </a:solidFill>
                <a:latin typeface="Verdana"/>
                <a:ea typeface="Verdana"/>
                <a:cs typeface="+mn-cs"/>
              </a:rPr>
              <a:t>vecāka</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iesniegums</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izglītības</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iestādei</a:t>
            </a:r>
            <a:endParaRPr lang="en-GB" sz="2000" kern="1200">
              <a:solidFill>
                <a:schemeClr val="tx1"/>
              </a:solidFill>
              <a:latin typeface="Verdana"/>
              <a:ea typeface="Verdana"/>
              <a:cs typeface="+mn-cs"/>
            </a:endParaRPr>
          </a:p>
          <a:p>
            <a:pPr algn="just">
              <a:lnSpc>
                <a:spcPct val="150000"/>
              </a:lnSpc>
            </a:pPr>
            <a:r>
              <a:rPr lang="en-GB" sz="2000" kern="1200">
                <a:solidFill>
                  <a:schemeClr val="tx1"/>
                </a:solidFill>
                <a:latin typeface="Verdana"/>
                <a:ea typeface="Verdana"/>
                <a:cs typeface="+mn-cs"/>
              </a:rPr>
              <a:t>	2)</a:t>
            </a:r>
            <a:r>
              <a:rPr lang="en-GB" sz="2000" kern="1200" err="1">
                <a:solidFill>
                  <a:schemeClr val="tx1"/>
                </a:solidFill>
                <a:latin typeface="Verdana"/>
                <a:ea typeface="Verdana"/>
                <a:cs typeface="+mn-cs"/>
              </a:rPr>
              <a:t>izglītības</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iestādes</a:t>
            </a:r>
            <a:r>
              <a:rPr lang="en-GB" sz="2000" kern="1200">
                <a:solidFill>
                  <a:schemeClr val="tx1"/>
                </a:solidFill>
                <a:latin typeface="Verdana"/>
                <a:ea typeface="Verdana"/>
                <a:cs typeface="+mn-cs"/>
              </a:rPr>
              <a:t> </a:t>
            </a:r>
            <a:r>
              <a:rPr lang="en-GB" sz="2000" kern="1200" err="1">
                <a:solidFill>
                  <a:schemeClr val="tx1"/>
                </a:solidFill>
                <a:latin typeface="Verdana"/>
                <a:ea typeface="Verdana"/>
                <a:cs typeface="+mn-cs"/>
              </a:rPr>
              <a:t>vēstule</a:t>
            </a:r>
            <a:r>
              <a:rPr lang="en-GB" sz="2000" kern="1200">
                <a:solidFill>
                  <a:schemeClr val="tx1"/>
                </a:solidFill>
                <a:latin typeface="Verdana"/>
                <a:ea typeface="Verdana"/>
                <a:cs typeface="+mn-cs"/>
              </a:rPr>
              <a:t> VIAA (atbalsts@viaa.gov.lv)</a:t>
            </a:r>
          </a:p>
        </p:txBody>
      </p:sp>
    </p:spTree>
    <p:extLst>
      <p:ext uri="{BB962C8B-B14F-4D97-AF65-F5344CB8AC3E}">
        <p14:creationId xmlns:p14="http://schemas.microsoft.com/office/powerpoint/2010/main" val="141481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6DC4D-42F4-4333-0D41-5EECCFD5D8FB}"/>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29789E8-2469-1A8F-4A3D-F144AFE7B80F}"/>
              </a:ext>
            </a:extLst>
          </p:cNvPr>
          <p:cNvSpPr/>
          <p:nvPr/>
        </p:nvSpPr>
        <p:spPr>
          <a:xfrm>
            <a:off x="826091" y="1915682"/>
            <a:ext cx="10646635" cy="38439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endParaRPr lang="en-US"/>
          </a:p>
        </p:txBody>
      </p:sp>
      <p:sp>
        <p:nvSpPr>
          <p:cNvPr id="2" name="Slide Number Placeholder 1">
            <a:extLst>
              <a:ext uri="{FF2B5EF4-FFF2-40B4-BE49-F238E27FC236}">
                <a16:creationId xmlns:a16="http://schemas.microsoft.com/office/drawing/2014/main" id="{7829510D-AA53-EF32-CB1F-B852D93EA2C1}"/>
              </a:ext>
            </a:extLst>
          </p:cNvPr>
          <p:cNvSpPr>
            <a:spLocks noGrp="1"/>
          </p:cNvSpPr>
          <p:nvPr>
            <p:ph type="sldNum" idx="12"/>
          </p:nvPr>
        </p:nvSpPr>
        <p:spPr/>
        <p:txBody>
          <a:bodyPr/>
          <a:lstStyle/>
          <a:p>
            <a:fld id="{00000000-1234-1234-1234-123412341234}" type="slidenum">
              <a:rPr lang="lv-LV" smtClean="0"/>
              <a:pPr/>
              <a:t>26</a:t>
            </a:fld>
            <a:endParaRPr lang="lv-LV"/>
          </a:p>
        </p:txBody>
      </p:sp>
      <p:sp>
        <p:nvSpPr>
          <p:cNvPr id="3" name="Title 2">
            <a:extLst>
              <a:ext uri="{FF2B5EF4-FFF2-40B4-BE49-F238E27FC236}">
                <a16:creationId xmlns:a16="http://schemas.microsoft.com/office/drawing/2014/main" id="{D7DEE377-691B-B9CB-CCC2-8EFBE8300F5D}"/>
              </a:ext>
            </a:extLst>
          </p:cNvPr>
          <p:cNvSpPr>
            <a:spLocks noGrp="1"/>
          </p:cNvSpPr>
          <p:nvPr>
            <p:ph type="title"/>
          </p:nvPr>
        </p:nvSpPr>
        <p:spPr>
          <a:xfrm>
            <a:off x="832149" y="495812"/>
            <a:ext cx="10828467" cy="733532"/>
          </a:xfrm>
        </p:spPr>
        <p:txBody>
          <a:bodyPr/>
          <a:lstStyle/>
          <a:p>
            <a:r>
              <a:rPr lang="en-US" sz="2400" err="1"/>
              <a:t>Skolēnu</a:t>
            </a:r>
            <a:r>
              <a:rPr lang="en-US" sz="2400"/>
              <a:t> un </a:t>
            </a:r>
            <a:r>
              <a:rPr lang="en-US" sz="2400" err="1"/>
              <a:t>eksāmena</a:t>
            </a:r>
            <a:r>
              <a:rPr lang="en-US" sz="2400"/>
              <a:t> </a:t>
            </a:r>
            <a:r>
              <a:rPr lang="en-US" sz="2400" err="1"/>
              <a:t>vadītāju</a:t>
            </a:r>
            <a:r>
              <a:rPr lang="en-US" sz="2400"/>
              <a:t> </a:t>
            </a:r>
            <a:r>
              <a:rPr lang="en-US" sz="2400" err="1"/>
              <a:t>skaits</a:t>
            </a:r>
            <a:r>
              <a:rPr lang="en-US" sz="2400"/>
              <a:t>  </a:t>
            </a:r>
            <a:r>
              <a:rPr lang="en-US" sz="2400" err="1"/>
              <a:t>eksāmena</a:t>
            </a:r>
            <a:r>
              <a:rPr lang="en-US" sz="2400"/>
              <a:t> </a:t>
            </a:r>
            <a:r>
              <a:rPr lang="en-US" sz="2400" err="1"/>
              <a:t>telpā</a:t>
            </a:r>
            <a:r>
              <a:rPr lang="en-US" sz="2400"/>
              <a:t> </a:t>
            </a:r>
            <a:endParaRPr lang="en-US" b="0"/>
          </a:p>
        </p:txBody>
      </p:sp>
      <p:sp>
        <p:nvSpPr>
          <p:cNvPr id="4" name="TextBox 3">
            <a:extLst>
              <a:ext uri="{FF2B5EF4-FFF2-40B4-BE49-F238E27FC236}">
                <a16:creationId xmlns:a16="http://schemas.microsoft.com/office/drawing/2014/main" id="{3C2AA2E8-19C8-DFF9-B4E3-59C5A61A615D}"/>
              </a:ext>
            </a:extLst>
          </p:cNvPr>
          <p:cNvSpPr txBox="1"/>
          <p:nvPr/>
        </p:nvSpPr>
        <p:spPr>
          <a:xfrm>
            <a:off x="982650" y="2362595"/>
            <a:ext cx="1033351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800" kern="1200" err="1">
                <a:solidFill>
                  <a:schemeClr val="tx1"/>
                </a:solidFill>
                <a:latin typeface="Verdana"/>
                <a:ea typeface="Verdana"/>
                <a:cs typeface="+mn-cs"/>
              </a:rPr>
              <a:t>Vienā</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telpā</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tikai</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viena</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līmeņa</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eksāmena</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norise</a:t>
            </a:r>
            <a:endParaRPr lang="en-GB" sz="1800" kern="1200">
              <a:solidFill>
                <a:schemeClr val="tx1"/>
              </a:solidFill>
              <a:latin typeface="Verdana"/>
              <a:ea typeface="Verdana"/>
              <a:cs typeface="+mn-cs"/>
            </a:endParaRPr>
          </a:p>
          <a:p>
            <a:pPr algn="just"/>
            <a:endParaRPr lang="en-GB" sz="1800" kern="1200">
              <a:solidFill>
                <a:schemeClr val="tx1"/>
              </a:solidFill>
              <a:latin typeface="Verdana"/>
              <a:ea typeface="Verdana"/>
              <a:cs typeface="+mn-cs"/>
            </a:endParaRPr>
          </a:p>
          <a:p>
            <a:pPr algn="just"/>
            <a:r>
              <a:rPr lang="en-GB" sz="1800" kern="1200" err="1">
                <a:solidFill>
                  <a:schemeClr val="tx1"/>
                </a:solidFill>
                <a:latin typeface="Verdana"/>
                <a:ea typeface="Verdana"/>
                <a:cs typeface="+mn-cs"/>
              </a:rPr>
              <a:t>Darba</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vadītājam</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jāspēj</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savlaicīgi</a:t>
            </a:r>
            <a:r>
              <a:rPr lang="en-GB" sz="1800" kern="1200">
                <a:solidFill>
                  <a:schemeClr val="tx1"/>
                </a:solidFill>
                <a:latin typeface="Verdana"/>
                <a:ea typeface="Verdana"/>
                <a:cs typeface="+mn-cs"/>
              </a:rPr>
              <a:t> un </a:t>
            </a:r>
            <a:r>
              <a:rPr lang="en-GB" sz="1800" kern="1200" err="1">
                <a:solidFill>
                  <a:schemeClr val="tx1"/>
                </a:solidFill>
                <a:latin typeface="Verdana"/>
                <a:ea typeface="Verdana"/>
                <a:cs typeface="+mn-cs"/>
              </a:rPr>
              <a:t>precīzi</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veikt</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darba</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vadītāju</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pienākumus</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tajā</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skaitā</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sekot</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līdzi</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skolēnu</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darbībām</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eksāmena</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norises</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laikā</a:t>
            </a:r>
            <a:r>
              <a:rPr lang="en-GB" sz="1800" kern="1200">
                <a:solidFill>
                  <a:schemeClr val="tx1"/>
                </a:solidFill>
                <a:latin typeface="Verdana"/>
                <a:ea typeface="Verdana"/>
                <a:cs typeface="+mn-cs"/>
              </a:rPr>
              <a:t> un </a:t>
            </a:r>
            <a:r>
              <a:rPr lang="en-GB" sz="1800" kern="1200" err="1">
                <a:solidFill>
                  <a:schemeClr val="tx1"/>
                </a:solidFill>
                <a:latin typeface="Verdana"/>
                <a:ea typeface="Verdana"/>
                <a:cs typeface="+mn-cs"/>
              </a:rPr>
              <a:t>nepieciešamības</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gadījumā</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sniegt</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pieļaujamo</a:t>
            </a:r>
            <a:r>
              <a:rPr lang="en-GB" sz="1800" kern="1200">
                <a:solidFill>
                  <a:schemeClr val="tx1"/>
                </a:solidFill>
                <a:latin typeface="Verdana"/>
                <a:ea typeface="Verdana"/>
                <a:cs typeface="+mn-cs"/>
              </a:rPr>
              <a:t> </a:t>
            </a:r>
            <a:r>
              <a:rPr lang="en-GB" sz="1800" kern="1200" err="1">
                <a:solidFill>
                  <a:schemeClr val="tx1"/>
                </a:solidFill>
                <a:latin typeface="Verdana"/>
                <a:ea typeface="Verdana"/>
                <a:cs typeface="+mn-cs"/>
              </a:rPr>
              <a:t>palīdzību</a:t>
            </a:r>
            <a:r>
              <a:rPr lang="en-GB" sz="1800" kern="1200">
                <a:solidFill>
                  <a:schemeClr val="tx1"/>
                </a:solidFill>
                <a:latin typeface="Verdana"/>
                <a:ea typeface="Verdana"/>
                <a:cs typeface="+mn-cs"/>
              </a:rPr>
              <a:t>.</a:t>
            </a:r>
            <a:endParaRPr lang="en-GB" sz="1800" kern="1200">
              <a:solidFill>
                <a:schemeClr val="tx1"/>
              </a:solidFill>
              <a:latin typeface="Verdana"/>
              <a:ea typeface="Verdana"/>
              <a:cs typeface="Calibri"/>
            </a:endParaRPr>
          </a:p>
          <a:p>
            <a:pPr algn="just"/>
            <a:endParaRPr lang="en-GB" sz="1800" kern="1200">
              <a:solidFill>
                <a:schemeClr val="tx1"/>
              </a:solidFill>
              <a:latin typeface="Verdana"/>
              <a:ea typeface="Verdana"/>
              <a:cs typeface="Calibri"/>
            </a:endParaRPr>
          </a:p>
          <a:p>
            <a:pPr algn="just"/>
            <a:r>
              <a:rPr lang="en-GB" sz="1800" kern="1200" err="1">
                <a:solidFill>
                  <a:schemeClr val="tx1"/>
                </a:solidFill>
                <a:latin typeface="Verdana"/>
                <a:ea typeface="Verdana"/>
                <a:cs typeface="Calibri"/>
              </a:rPr>
              <a:t>Tiešsaistes</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eksāmena</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telpā</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uz</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katriem</a:t>
            </a:r>
            <a:r>
              <a:rPr lang="en-GB" sz="1800" kern="1200">
                <a:solidFill>
                  <a:schemeClr val="tx1"/>
                </a:solidFill>
                <a:latin typeface="Verdana"/>
                <a:ea typeface="Verdana"/>
                <a:cs typeface="Calibri"/>
              </a:rPr>
              <a:t> 15 </a:t>
            </a:r>
            <a:r>
              <a:rPr lang="en-GB" sz="1800" kern="1200" err="1">
                <a:solidFill>
                  <a:schemeClr val="tx1"/>
                </a:solidFill>
                <a:latin typeface="Verdana"/>
                <a:ea typeface="Verdana"/>
                <a:cs typeface="Calibri"/>
              </a:rPr>
              <a:t>skolēniem</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viens</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eksāmena</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vadītājs</a:t>
            </a:r>
            <a:r>
              <a:rPr lang="en-GB" sz="1800" kern="1200">
                <a:solidFill>
                  <a:schemeClr val="tx1"/>
                </a:solidFill>
                <a:latin typeface="Verdana"/>
                <a:ea typeface="Verdana"/>
                <a:cs typeface="Calibri"/>
              </a:rPr>
              <a:t>:</a:t>
            </a:r>
          </a:p>
          <a:p>
            <a:pPr marL="285750" indent="-285750" algn="just">
              <a:buFont typeface="Arial" panose="020B0604020202020204" pitchFamily="34" charset="0"/>
              <a:buChar char="•"/>
            </a:pPr>
            <a:r>
              <a:rPr lang="en-GB" sz="1800" kern="1200" err="1">
                <a:solidFill>
                  <a:schemeClr val="tx1"/>
                </a:solidFill>
                <a:latin typeface="Verdana"/>
                <a:ea typeface="Verdana"/>
                <a:cs typeface="Calibri"/>
              </a:rPr>
              <a:t>nodrošina</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katra</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skolēna</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piekļuvi</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eksāmena</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videi</a:t>
            </a:r>
            <a:r>
              <a:rPr lang="en-GB" sz="1800" kern="1200">
                <a:solidFill>
                  <a:schemeClr val="tx1"/>
                </a:solidFill>
                <a:latin typeface="Verdana"/>
                <a:ea typeface="Verdana"/>
                <a:cs typeface="Calibri"/>
              </a:rPr>
              <a:t>;</a:t>
            </a:r>
          </a:p>
          <a:p>
            <a:pPr marL="285750" indent="-285750" algn="just">
              <a:buFont typeface="Arial" panose="020B0604020202020204" pitchFamily="34" charset="0"/>
              <a:buChar char="•"/>
            </a:pPr>
            <a:r>
              <a:rPr lang="en-GB" sz="1800" kern="1200" err="1">
                <a:solidFill>
                  <a:schemeClr val="tx1"/>
                </a:solidFill>
                <a:latin typeface="Verdana"/>
                <a:ea typeface="Verdana"/>
                <a:cs typeface="Calibri"/>
              </a:rPr>
              <a:t>ievada</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darba</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uzsākšanas</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kodu</a:t>
            </a:r>
            <a:r>
              <a:rPr lang="en-GB" sz="1800" kern="1200">
                <a:solidFill>
                  <a:schemeClr val="tx1"/>
                </a:solidFill>
                <a:latin typeface="Verdana"/>
                <a:ea typeface="Verdana"/>
                <a:cs typeface="Calibri"/>
              </a:rPr>
              <a:t>;</a:t>
            </a:r>
          </a:p>
          <a:p>
            <a:pPr marL="285750" indent="-285750" algn="just">
              <a:buFont typeface="Arial" panose="020B0604020202020204" pitchFamily="34" charset="0"/>
              <a:buChar char="•"/>
            </a:pPr>
            <a:r>
              <a:rPr lang="en-GB" sz="1800" kern="1200" err="1">
                <a:solidFill>
                  <a:schemeClr val="tx1"/>
                </a:solidFill>
                <a:latin typeface="Verdana"/>
                <a:ea typeface="Verdana"/>
                <a:cs typeface="Calibri"/>
              </a:rPr>
              <a:t>vēro</a:t>
            </a:r>
            <a:r>
              <a:rPr lang="en-GB" sz="1800" kern="1200">
                <a:solidFill>
                  <a:schemeClr val="tx1"/>
                </a:solidFill>
                <a:latin typeface="Verdana"/>
                <a:ea typeface="Verdana"/>
                <a:cs typeface="Calibri"/>
              </a:rPr>
              <a:t>, lai </a:t>
            </a:r>
            <a:r>
              <a:rPr lang="en-GB" sz="1800" kern="1200" err="1">
                <a:solidFill>
                  <a:schemeClr val="tx1"/>
                </a:solidFill>
                <a:latin typeface="Verdana"/>
                <a:ea typeface="Verdana"/>
                <a:cs typeface="Calibri"/>
              </a:rPr>
              <a:t>skolēns</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darbu</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veiktu</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eksāmena</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vidē</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neizmantotu</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citus</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resursus</a:t>
            </a:r>
            <a:r>
              <a:rPr lang="en-GB" sz="1800" kern="1200">
                <a:solidFill>
                  <a:schemeClr val="tx1"/>
                </a:solidFill>
                <a:latin typeface="Verdana"/>
                <a:ea typeface="Verdana"/>
                <a:cs typeface="Calibri"/>
              </a:rPr>
              <a:t>;</a:t>
            </a:r>
          </a:p>
          <a:p>
            <a:pPr marL="285750" indent="-285750" algn="just">
              <a:buFont typeface="Arial" panose="020B0604020202020204" pitchFamily="34" charset="0"/>
              <a:buChar char="•"/>
            </a:pPr>
            <a:r>
              <a:rPr lang="en-GB" sz="1800" kern="1200" err="1">
                <a:solidFill>
                  <a:schemeClr val="tx1"/>
                </a:solidFill>
                <a:latin typeface="Verdana"/>
                <a:ea typeface="Verdana"/>
                <a:cs typeface="Calibri"/>
              </a:rPr>
              <a:t>sniedz</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atbalstu</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tehnisko</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traucējumu</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laikā</a:t>
            </a:r>
            <a:r>
              <a:rPr lang="en-GB" sz="1800" kern="1200">
                <a:solidFill>
                  <a:schemeClr val="tx1"/>
                </a:solidFill>
                <a:latin typeface="Verdana"/>
                <a:ea typeface="Verdana"/>
                <a:cs typeface="Calibri"/>
              </a:rPr>
              <a:t>.</a:t>
            </a:r>
          </a:p>
          <a:p>
            <a:pPr algn="just"/>
            <a:endParaRPr lang="en-GB" sz="1800" kern="1200">
              <a:solidFill>
                <a:schemeClr val="tx1"/>
              </a:solidFill>
              <a:latin typeface="Verdana"/>
              <a:ea typeface="Verdana"/>
              <a:cs typeface="Calibri"/>
            </a:endParaRPr>
          </a:p>
          <a:p>
            <a:pPr algn="just"/>
            <a:endParaRPr lang="en-GB" sz="1800" kern="1200">
              <a:solidFill>
                <a:schemeClr val="tx1"/>
              </a:solidFill>
              <a:latin typeface="Verdana"/>
              <a:ea typeface="Verdana"/>
              <a:cs typeface="+mn-cs"/>
            </a:endParaRPr>
          </a:p>
        </p:txBody>
      </p:sp>
    </p:spTree>
    <p:extLst>
      <p:ext uri="{BB962C8B-B14F-4D97-AF65-F5344CB8AC3E}">
        <p14:creationId xmlns:p14="http://schemas.microsoft.com/office/powerpoint/2010/main" val="991748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A62F3-D619-1734-5141-5452B9DA58BC}"/>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5446F2E-53BC-4988-D3C0-9A6212D1912D}"/>
              </a:ext>
            </a:extLst>
          </p:cNvPr>
          <p:cNvSpPr/>
          <p:nvPr/>
        </p:nvSpPr>
        <p:spPr>
          <a:xfrm>
            <a:off x="815359" y="1990809"/>
            <a:ext cx="10646635" cy="38439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endParaRPr lang="en-US"/>
          </a:p>
        </p:txBody>
      </p:sp>
      <p:sp>
        <p:nvSpPr>
          <p:cNvPr id="2" name="Slide Number Placeholder 1">
            <a:extLst>
              <a:ext uri="{FF2B5EF4-FFF2-40B4-BE49-F238E27FC236}">
                <a16:creationId xmlns:a16="http://schemas.microsoft.com/office/drawing/2014/main" id="{9400EA1B-3739-7DE7-5DE8-F0AE4F90739C}"/>
              </a:ext>
            </a:extLst>
          </p:cNvPr>
          <p:cNvSpPr>
            <a:spLocks noGrp="1"/>
          </p:cNvSpPr>
          <p:nvPr>
            <p:ph type="sldNum" idx="12"/>
          </p:nvPr>
        </p:nvSpPr>
        <p:spPr/>
        <p:txBody>
          <a:bodyPr/>
          <a:lstStyle/>
          <a:p>
            <a:fld id="{00000000-1234-1234-1234-123412341234}" type="slidenum">
              <a:rPr lang="lv-LV" smtClean="0"/>
              <a:pPr/>
              <a:t>27</a:t>
            </a:fld>
            <a:endParaRPr lang="lv-LV"/>
          </a:p>
        </p:txBody>
      </p:sp>
      <p:sp>
        <p:nvSpPr>
          <p:cNvPr id="3" name="Title 2">
            <a:extLst>
              <a:ext uri="{FF2B5EF4-FFF2-40B4-BE49-F238E27FC236}">
                <a16:creationId xmlns:a16="http://schemas.microsoft.com/office/drawing/2014/main" id="{D50AAB35-F678-97AB-31AB-042879C07BC7}"/>
              </a:ext>
            </a:extLst>
          </p:cNvPr>
          <p:cNvSpPr>
            <a:spLocks noGrp="1"/>
          </p:cNvSpPr>
          <p:nvPr>
            <p:ph type="title"/>
          </p:nvPr>
        </p:nvSpPr>
        <p:spPr>
          <a:xfrm>
            <a:off x="832149" y="495812"/>
            <a:ext cx="10828467" cy="733532"/>
          </a:xfrm>
        </p:spPr>
        <p:txBody>
          <a:bodyPr/>
          <a:lstStyle/>
          <a:p>
            <a:r>
              <a:rPr lang="en-US" sz="2400" err="1"/>
              <a:t>Eksāmena</a:t>
            </a:r>
            <a:r>
              <a:rPr lang="en-US" sz="2400"/>
              <a:t> </a:t>
            </a:r>
            <a:r>
              <a:rPr lang="en-US" sz="2400" err="1"/>
              <a:t>vadītāja</a:t>
            </a:r>
            <a:r>
              <a:rPr lang="en-US" sz="2400"/>
              <a:t>, </a:t>
            </a:r>
            <a:r>
              <a:rPr lang="en-US" sz="2400" err="1"/>
              <a:t>novērotāja</a:t>
            </a:r>
            <a:r>
              <a:rPr lang="en-US" sz="2400"/>
              <a:t>, </a:t>
            </a:r>
            <a:r>
              <a:rPr lang="en-US" sz="2400" err="1"/>
              <a:t>vērtētāja</a:t>
            </a:r>
            <a:r>
              <a:rPr lang="en-US" sz="2400"/>
              <a:t> </a:t>
            </a:r>
            <a:r>
              <a:rPr lang="en-US" sz="2400" err="1"/>
              <a:t>pienākumi</a:t>
            </a:r>
            <a:endParaRPr lang="en-US" b="0"/>
          </a:p>
        </p:txBody>
      </p:sp>
      <p:sp>
        <p:nvSpPr>
          <p:cNvPr id="4" name="TextBox 3">
            <a:extLst>
              <a:ext uri="{FF2B5EF4-FFF2-40B4-BE49-F238E27FC236}">
                <a16:creationId xmlns:a16="http://schemas.microsoft.com/office/drawing/2014/main" id="{7F103DC5-151A-BDA0-E2BC-52CA7CBA68C8}"/>
              </a:ext>
            </a:extLst>
          </p:cNvPr>
          <p:cNvSpPr txBox="1"/>
          <p:nvPr/>
        </p:nvSpPr>
        <p:spPr>
          <a:xfrm>
            <a:off x="982650" y="2362595"/>
            <a:ext cx="1033351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800" kern="1200">
                <a:solidFill>
                  <a:schemeClr val="tx1"/>
                </a:solidFill>
                <a:latin typeface="Verdana"/>
                <a:ea typeface="Verdana"/>
                <a:cs typeface="Calibri"/>
              </a:rPr>
              <a:t>Visu </a:t>
            </a:r>
            <a:r>
              <a:rPr lang="en-GB" sz="1800" kern="1200" err="1">
                <a:solidFill>
                  <a:schemeClr val="tx1"/>
                </a:solidFill>
                <a:latin typeface="Verdana"/>
                <a:ea typeface="Verdana"/>
                <a:cs typeface="Calibri"/>
              </a:rPr>
              <a:t>eksāmenu</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norisē</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iesaistīto</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personu</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pienākumi</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tiks</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publicēti</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Valsts</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pārbaudes</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darbu</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norises</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darbību</a:t>
            </a:r>
            <a:r>
              <a:rPr lang="en-GB" sz="1800" kern="1200">
                <a:solidFill>
                  <a:schemeClr val="tx1"/>
                </a:solidFill>
                <a:latin typeface="Verdana"/>
                <a:ea typeface="Verdana"/>
                <a:cs typeface="Calibri"/>
              </a:rPr>
              <a:t> </a:t>
            </a:r>
            <a:r>
              <a:rPr lang="en-GB" sz="1800" kern="1200" err="1">
                <a:solidFill>
                  <a:schemeClr val="tx1"/>
                </a:solidFill>
                <a:latin typeface="Verdana"/>
                <a:ea typeface="Verdana"/>
                <a:cs typeface="Calibri"/>
              </a:rPr>
              <a:t>laikos</a:t>
            </a:r>
            <a:r>
              <a:rPr lang="en-GB" sz="1800" kern="1200">
                <a:solidFill>
                  <a:schemeClr val="tx1"/>
                </a:solidFill>
                <a:latin typeface="Verdana"/>
                <a:ea typeface="Verdana"/>
                <a:cs typeface="Calibri"/>
              </a:rPr>
              <a:t> VIAA </a:t>
            </a:r>
            <a:r>
              <a:rPr lang="en-GB" sz="1800" kern="1200" err="1">
                <a:solidFill>
                  <a:schemeClr val="tx1"/>
                </a:solidFill>
                <a:latin typeface="Verdana"/>
                <a:ea typeface="Verdana"/>
                <a:cs typeface="Calibri"/>
              </a:rPr>
              <a:t>tīmekļvietnē</a:t>
            </a:r>
            <a:r>
              <a:rPr lang="en-GB" sz="1800" kern="1200">
                <a:solidFill>
                  <a:schemeClr val="tx1"/>
                </a:solidFill>
                <a:latin typeface="Verdana"/>
                <a:ea typeface="Verdana"/>
                <a:cs typeface="Calibri"/>
              </a:rPr>
              <a:t> no 1.aprīļa. </a:t>
            </a:r>
          </a:p>
          <a:p>
            <a:r>
              <a:rPr lang="en-GB" b="1"/>
              <a:t> </a:t>
            </a:r>
          </a:p>
          <a:p>
            <a:endParaRPr lang="en-GB" b="1"/>
          </a:p>
          <a:p>
            <a:r>
              <a:rPr lang="en-GB" sz="2400" b="1" err="1"/>
              <a:t>Eksāmena</a:t>
            </a:r>
            <a:r>
              <a:rPr lang="en-GB" sz="2400" b="1"/>
              <a:t> </a:t>
            </a:r>
            <a:r>
              <a:rPr lang="en-GB" sz="2400" b="1" err="1"/>
              <a:t>norisē</a:t>
            </a:r>
            <a:r>
              <a:rPr lang="en-GB" sz="2400" b="1"/>
              <a:t> </a:t>
            </a:r>
            <a:r>
              <a:rPr lang="en-GB" sz="2400" b="1" err="1"/>
              <a:t>iesaistīto</a:t>
            </a:r>
            <a:r>
              <a:rPr lang="en-GB" sz="2400" b="1"/>
              <a:t> </a:t>
            </a:r>
            <a:r>
              <a:rPr lang="en-GB" sz="2400" b="1" err="1"/>
              <a:t>personu</a:t>
            </a:r>
            <a:r>
              <a:rPr lang="en-GB" sz="2400" b="1"/>
              <a:t> </a:t>
            </a:r>
            <a:r>
              <a:rPr lang="en-GB" sz="2400" b="1" err="1"/>
              <a:t>pienākums</a:t>
            </a:r>
            <a:r>
              <a:rPr lang="en-GB" sz="2400" b="1"/>
              <a:t>:</a:t>
            </a:r>
            <a:endParaRPr lang="lv-LV" sz="2400" b="1"/>
          </a:p>
          <a:p>
            <a:pPr marL="285750" lvl="0" indent="-285750">
              <a:buFont typeface="Arial" panose="020B0604020202020204" pitchFamily="34" charset="0"/>
              <a:buChar char="•"/>
            </a:pPr>
            <a:r>
              <a:rPr lang="lv-LV" sz="1800"/>
              <a:t>neizpaust eksāmena saturu skolēniem pirms pārbaudes darba norises darbību laiko  noteiktā laika, kā arī trešajām personām visa eksāmena laikā;</a:t>
            </a:r>
            <a:endParaRPr lang="en-GB" sz="1800"/>
          </a:p>
          <a:p>
            <a:pPr marL="285750" lvl="0" indent="-285750">
              <a:buFont typeface="Arial" panose="020B0604020202020204" pitchFamily="34" charset="0"/>
              <a:buChar char="•"/>
            </a:pPr>
            <a:endParaRPr lang="en-GB" sz="1800"/>
          </a:p>
          <a:p>
            <a:pPr marL="285750" lvl="0" indent="-285750">
              <a:buFont typeface="Arial" panose="020B0604020202020204" pitchFamily="34" charset="0"/>
              <a:buChar char="•"/>
            </a:pPr>
            <a:r>
              <a:rPr lang="lv-LV" sz="1800"/>
              <a:t>ievērot MK 2022.gada 5.jūlija noteikumu Nr.398 “Noteikumi par centralizēto eksāmenu saturu un norises kārtību prasības”;</a:t>
            </a:r>
            <a:endParaRPr lang="en-GB" sz="1800"/>
          </a:p>
          <a:p>
            <a:pPr marL="285750" lvl="0" indent="-285750">
              <a:buFont typeface="Arial" panose="020B0604020202020204" pitchFamily="34" charset="0"/>
              <a:buChar char="•"/>
            </a:pPr>
            <a:endParaRPr lang="en-GB" sz="1800"/>
          </a:p>
          <a:p>
            <a:pPr marL="285750" indent="-285750">
              <a:buFont typeface="Arial" panose="020B0604020202020204" pitchFamily="34" charset="0"/>
              <a:buChar char="•"/>
            </a:pPr>
            <a:r>
              <a:rPr lang="lv-LV" sz="1800"/>
              <a:t>Ievērot valsts pārbaudes darbu norises darbību laiku prasības.</a:t>
            </a:r>
            <a:endParaRPr lang="en-GB" sz="1800"/>
          </a:p>
          <a:p>
            <a:r>
              <a:rPr lang="lv-LV" b="1"/>
              <a:t> </a:t>
            </a:r>
            <a:endParaRPr lang="en-GB"/>
          </a:p>
          <a:p>
            <a:pPr algn="just"/>
            <a:endParaRPr lang="en-GB" sz="1800" kern="1200">
              <a:solidFill>
                <a:schemeClr val="tx1"/>
              </a:solidFill>
              <a:latin typeface="Verdana"/>
              <a:ea typeface="Verdana"/>
              <a:cs typeface="Calibri"/>
            </a:endParaRPr>
          </a:p>
          <a:p>
            <a:pPr algn="just"/>
            <a:endParaRPr lang="en-GB" sz="1800" kern="1200">
              <a:solidFill>
                <a:schemeClr val="tx1"/>
              </a:solidFill>
              <a:latin typeface="Verdana"/>
              <a:ea typeface="Verdana"/>
              <a:cs typeface="+mn-cs"/>
            </a:endParaRPr>
          </a:p>
        </p:txBody>
      </p:sp>
    </p:spTree>
    <p:extLst>
      <p:ext uri="{BB962C8B-B14F-4D97-AF65-F5344CB8AC3E}">
        <p14:creationId xmlns:p14="http://schemas.microsoft.com/office/powerpoint/2010/main" val="294214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B84C-1AD4-4038-ADBB-23BF2A513F4C}"/>
              </a:ext>
            </a:extLst>
          </p:cNvPr>
          <p:cNvSpPr>
            <a:spLocks noGrp="1"/>
          </p:cNvSpPr>
          <p:nvPr>
            <p:ph type="title"/>
          </p:nvPr>
        </p:nvSpPr>
        <p:spPr>
          <a:xfrm>
            <a:off x="819282" y="446911"/>
            <a:ext cx="9242814" cy="787911"/>
          </a:xfrm>
        </p:spPr>
        <p:txBody>
          <a:bodyPr/>
          <a:lstStyle/>
          <a:p>
            <a:r>
              <a:rPr lang="lv-LV" sz="2400">
                <a:solidFill>
                  <a:schemeClr val="tx1"/>
                </a:solidFill>
              </a:rPr>
              <a:t>Atbrīvojumi no valsts pārbaudes darbiem</a:t>
            </a:r>
            <a:endParaRPr lang="lv-LV" sz="1600" b="0">
              <a:solidFill>
                <a:schemeClr val="tx1"/>
              </a:solidFill>
            </a:endParaRPr>
          </a:p>
        </p:txBody>
      </p:sp>
      <p:sp>
        <p:nvSpPr>
          <p:cNvPr id="3" name="Text Placeholder 2">
            <a:extLst>
              <a:ext uri="{FF2B5EF4-FFF2-40B4-BE49-F238E27FC236}">
                <a16:creationId xmlns:a16="http://schemas.microsoft.com/office/drawing/2014/main" id="{7A87463E-D77C-2F7A-017A-2117D865B27C}"/>
              </a:ext>
            </a:extLst>
          </p:cNvPr>
          <p:cNvSpPr>
            <a:spLocks noGrp="1"/>
          </p:cNvSpPr>
          <p:nvPr>
            <p:ph type="body" idx="1"/>
          </p:nvPr>
        </p:nvSpPr>
        <p:spPr>
          <a:xfrm>
            <a:off x="616775" y="1832282"/>
            <a:ext cx="10971520" cy="4736736"/>
          </a:xfrm>
        </p:spPr>
        <p:txBody>
          <a:bodyPr/>
          <a:lstStyle/>
          <a:p>
            <a:pPr marL="228600" indent="0">
              <a:buClr>
                <a:srgbClr val="000000"/>
              </a:buClr>
            </a:pPr>
            <a:r>
              <a:rPr lang="en-US" sz="1600">
                <a:solidFill>
                  <a:schemeClr val="tx1"/>
                </a:solidFill>
                <a:ea typeface="Open Sans"/>
                <a:cs typeface="Open Sans"/>
                <a:sym typeface="Arial"/>
              </a:rPr>
              <a:t>2023. gada 24. </a:t>
            </a:r>
            <a:r>
              <a:rPr lang="en-US" sz="1600" err="1">
                <a:solidFill>
                  <a:schemeClr val="tx1"/>
                </a:solidFill>
                <a:ea typeface="Open Sans"/>
                <a:cs typeface="Open Sans"/>
                <a:sym typeface="Arial"/>
              </a:rPr>
              <a:t>janvāra</a:t>
            </a:r>
            <a:r>
              <a:rPr lang="en-US" sz="1600">
                <a:solidFill>
                  <a:schemeClr val="tx1"/>
                </a:solidFill>
                <a:ea typeface="Open Sans"/>
                <a:cs typeface="Open Sans"/>
                <a:sym typeface="Arial"/>
              </a:rPr>
              <a:t> MK </a:t>
            </a:r>
            <a:r>
              <a:rPr lang="en-US" sz="1600" err="1">
                <a:solidFill>
                  <a:schemeClr val="tx1"/>
                </a:solidFill>
                <a:ea typeface="Open Sans"/>
                <a:cs typeface="Open Sans"/>
                <a:sym typeface="Arial"/>
              </a:rPr>
              <a:t>noteikumu</a:t>
            </a:r>
            <a:r>
              <a:rPr lang="en-US" sz="1600">
                <a:solidFill>
                  <a:schemeClr val="tx1"/>
                </a:solidFill>
                <a:ea typeface="Open Sans"/>
                <a:cs typeface="Open Sans"/>
                <a:sym typeface="Arial"/>
              </a:rPr>
              <a:t> Nr. 31 «</a:t>
            </a:r>
            <a:r>
              <a:rPr lang="en-US" sz="1600" err="1">
                <a:solidFill>
                  <a:schemeClr val="tx1"/>
                </a:solidFill>
                <a:ea typeface="Open Sans"/>
                <a:cs typeface="Open Sans"/>
                <a:sym typeface="Arial"/>
              </a:rPr>
              <a:t>Kārtība</a:t>
            </a:r>
            <a:r>
              <a:rPr lang="en-US" sz="1600">
                <a:solidFill>
                  <a:schemeClr val="tx1"/>
                </a:solidFill>
                <a:ea typeface="Open Sans"/>
                <a:cs typeface="Open Sans"/>
                <a:sym typeface="Arial"/>
              </a:rPr>
              <a:t>, </a:t>
            </a:r>
            <a:r>
              <a:rPr lang="en-US" sz="1600" err="1">
                <a:solidFill>
                  <a:schemeClr val="tx1"/>
                </a:solidFill>
                <a:ea typeface="Open Sans"/>
                <a:cs typeface="Open Sans"/>
                <a:sym typeface="Arial"/>
              </a:rPr>
              <a:t>kādā</a:t>
            </a:r>
            <a:r>
              <a:rPr lang="en-US" sz="1600">
                <a:solidFill>
                  <a:schemeClr val="tx1"/>
                </a:solidFill>
                <a:ea typeface="Open Sans"/>
                <a:cs typeface="Open Sans"/>
                <a:sym typeface="Arial"/>
              </a:rPr>
              <a:t> </a:t>
            </a:r>
            <a:r>
              <a:rPr lang="en-US" sz="1600" err="1">
                <a:solidFill>
                  <a:schemeClr val="tx1"/>
                </a:solidFill>
                <a:ea typeface="Open Sans"/>
                <a:cs typeface="Open Sans"/>
                <a:sym typeface="Arial"/>
              </a:rPr>
              <a:t>izglītojamie</a:t>
            </a:r>
            <a:r>
              <a:rPr lang="en-US" sz="1600">
                <a:solidFill>
                  <a:schemeClr val="tx1"/>
                </a:solidFill>
                <a:ea typeface="Open Sans"/>
                <a:cs typeface="Open Sans"/>
                <a:sym typeface="Arial"/>
              </a:rPr>
              <a:t> </a:t>
            </a:r>
            <a:r>
              <a:rPr lang="en-US" sz="1600" err="1">
                <a:solidFill>
                  <a:schemeClr val="tx1"/>
                </a:solidFill>
                <a:ea typeface="Open Sans"/>
                <a:cs typeface="Open Sans"/>
                <a:sym typeface="Arial"/>
              </a:rPr>
              <a:t>atbrīvojami</a:t>
            </a:r>
            <a:r>
              <a:rPr lang="en-US" sz="1600">
                <a:solidFill>
                  <a:schemeClr val="tx1"/>
                </a:solidFill>
                <a:ea typeface="Open Sans"/>
                <a:cs typeface="Open Sans"/>
                <a:sym typeface="Arial"/>
              </a:rPr>
              <a:t> no </a:t>
            </a:r>
            <a:r>
              <a:rPr lang="en-US" sz="1600" err="1">
                <a:solidFill>
                  <a:schemeClr val="tx1"/>
                </a:solidFill>
                <a:ea typeface="Open Sans"/>
                <a:cs typeface="Open Sans"/>
                <a:sym typeface="Arial"/>
              </a:rPr>
              <a:t>noteiktajiem</a:t>
            </a:r>
            <a:r>
              <a:rPr lang="en-US" sz="1600">
                <a:solidFill>
                  <a:schemeClr val="tx1"/>
                </a:solidFill>
                <a:ea typeface="Open Sans"/>
                <a:cs typeface="Open Sans"/>
                <a:sym typeface="Arial"/>
              </a:rPr>
              <a:t> </a:t>
            </a:r>
            <a:r>
              <a:rPr lang="en-US" sz="1600" err="1">
                <a:solidFill>
                  <a:schemeClr val="tx1"/>
                </a:solidFill>
                <a:ea typeface="Open Sans"/>
                <a:cs typeface="Open Sans"/>
                <a:sym typeface="Arial"/>
              </a:rPr>
              <a:t>valsts</a:t>
            </a:r>
            <a:r>
              <a:rPr lang="en-US" sz="1600">
                <a:solidFill>
                  <a:schemeClr val="tx1"/>
                </a:solidFill>
                <a:ea typeface="Open Sans"/>
                <a:cs typeface="Open Sans"/>
                <a:sym typeface="Arial"/>
              </a:rPr>
              <a:t> </a:t>
            </a:r>
            <a:r>
              <a:rPr lang="en-US" sz="1600" err="1">
                <a:solidFill>
                  <a:schemeClr val="tx1"/>
                </a:solidFill>
                <a:ea typeface="Open Sans"/>
                <a:cs typeface="Open Sans"/>
                <a:sym typeface="Arial"/>
              </a:rPr>
              <a:t>pārbaudījumiem</a:t>
            </a:r>
            <a:r>
              <a:rPr lang="en-US" sz="1600">
                <a:solidFill>
                  <a:schemeClr val="tx1"/>
                </a:solidFill>
                <a:ea typeface="Open Sans"/>
                <a:cs typeface="Open Sans"/>
                <a:sym typeface="Arial"/>
              </a:rPr>
              <a:t>» 2. </a:t>
            </a:r>
            <a:r>
              <a:rPr lang="en-US" sz="1600" err="1">
                <a:solidFill>
                  <a:schemeClr val="tx1"/>
                </a:solidFill>
                <a:ea typeface="Open Sans"/>
                <a:cs typeface="Open Sans"/>
                <a:sym typeface="Arial"/>
              </a:rPr>
              <a:t>punkts</a:t>
            </a:r>
            <a:r>
              <a:rPr lang="en-US" sz="1600">
                <a:solidFill>
                  <a:schemeClr val="tx1"/>
                </a:solidFill>
                <a:ea typeface="Open Sans"/>
                <a:cs typeface="Open Sans"/>
                <a:sym typeface="Arial"/>
              </a:rPr>
              <a:t>:</a:t>
            </a:r>
            <a:endParaRPr lang="en-US" sz="1600">
              <a:solidFill>
                <a:schemeClr val="tx1"/>
              </a:solidFill>
              <a:ea typeface="Open Sans"/>
              <a:cs typeface="Open Sans"/>
            </a:endParaRPr>
          </a:p>
          <a:p>
            <a:pPr marL="228600" indent="0">
              <a:buClr>
                <a:srgbClr val="000000"/>
              </a:buClr>
            </a:pPr>
            <a:r>
              <a:rPr lang="en-US" sz="1600" b="1">
                <a:solidFill>
                  <a:schemeClr val="tx1"/>
                </a:solidFill>
                <a:cs typeface="+mn-cs"/>
                <a:sym typeface="Arial"/>
              </a:rPr>
              <a:t>No </a:t>
            </a:r>
            <a:r>
              <a:rPr lang="en-US" sz="1600" b="1" err="1">
                <a:solidFill>
                  <a:schemeClr val="tx1"/>
                </a:solidFill>
                <a:cs typeface="+mn-cs"/>
                <a:sym typeface="Arial"/>
              </a:rPr>
              <a:t>valsts</a:t>
            </a:r>
            <a:r>
              <a:rPr lang="en-US" sz="1600" b="1">
                <a:solidFill>
                  <a:schemeClr val="tx1"/>
                </a:solidFill>
                <a:cs typeface="+mn-cs"/>
                <a:sym typeface="Arial"/>
              </a:rPr>
              <a:t> </a:t>
            </a:r>
            <a:r>
              <a:rPr lang="en-US" sz="1600" b="1" err="1">
                <a:solidFill>
                  <a:schemeClr val="tx1"/>
                </a:solidFill>
                <a:cs typeface="+mn-cs"/>
                <a:sym typeface="Arial"/>
              </a:rPr>
              <a:t>pārbaudījumiem</a:t>
            </a:r>
            <a:r>
              <a:rPr lang="en-US" sz="1600" b="1">
                <a:solidFill>
                  <a:schemeClr val="tx1"/>
                </a:solidFill>
                <a:cs typeface="+mn-cs"/>
                <a:sym typeface="Arial"/>
              </a:rPr>
              <a:t> </a:t>
            </a:r>
            <a:r>
              <a:rPr lang="en-US" sz="1600" b="1" err="1">
                <a:solidFill>
                  <a:schemeClr val="tx1"/>
                </a:solidFill>
                <a:cs typeface="+mn-cs"/>
                <a:sym typeface="Arial"/>
              </a:rPr>
              <a:t>izglītojamo</a:t>
            </a:r>
            <a:r>
              <a:rPr lang="en-US" sz="1600" b="1">
                <a:solidFill>
                  <a:schemeClr val="tx1"/>
                </a:solidFill>
                <a:cs typeface="+mn-cs"/>
                <a:sym typeface="Arial"/>
              </a:rPr>
              <a:t> </a:t>
            </a:r>
            <a:r>
              <a:rPr lang="en-US" sz="1600" b="1" err="1">
                <a:solidFill>
                  <a:schemeClr val="tx1"/>
                </a:solidFill>
                <a:cs typeface="+mn-cs"/>
                <a:sym typeface="Arial"/>
              </a:rPr>
              <a:t>atbrīvo</a:t>
            </a:r>
            <a:r>
              <a:rPr lang="en-US" sz="1600" b="1">
                <a:solidFill>
                  <a:schemeClr val="tx1"/>
                </a:solidFill>
                <a:cs typeface="+mn-cs"/>
                <a:sym typeface="Arial"/>
              </a:rPr>
              <a:t> </a:t>
            </a:r>
            <a:r>
              <a:rPr lang="en-US" sz="1600" b="1" err="1">
                <a:solidFill>
                  <a:schemeClr val="tx1"/>
                </a:solidFill>
                <a:cs typeface="+mn-cs"/>
                <a:sym typeface="Arial"/>
              </a:rPr>
              <a:t>ar</a:t>
            </a:r>
            <a:r>
              <a:rPr lang="en-US" sz="1600" b="1">
                <a:solidFill>
                  <a:schemeClr val="tx1"/>
                </a:solidFill>
                <a:cs typeface="+mn-cs"/>
                <a:sym typeface="Arial"/>
              </a:rPr>
              <a:t> </a:t>
            </a:r>
            <a:r>
              <a:rPr lang="en-US" sz="1600" b="1" err="1">
                <a:solidFill>
                  <a:schemeClr val="tx1"/>
                </a:solidFill>
                <a:cs typeface="+mn-cs"/>
                <a:sym typeface="Arial"/>
              </a:rPr>
              <a:t>izglītības</a:t>
            </a:r>
            <a:r>
              <a:rPr lang="en-US" sz="1600" b="1">
                <a:solidFill>
                  <a:schemeClr val="tx1"/>
                </a:solidFill>
                <a:cs typeface="+mn-cs"/>
                <a:sym typeface="Arial"/>
              </a:rPr>
              <a:t> </a:t>
            </a:r>
            <a:r>
              <a:rPr lang="en-US" sz="1600" b="1" err="1">
                <a:solidFill>
                  <a:schemeClr val="tx1"/>
                </a:solidFill>
                <a:cs typeface="+mn-cs"/>
                <a:sym typeface="Arial"/>
              </a:rPr>
              <a:t>iestādes</a:t>
            </a:r>
            <a:r>
              <a:rPr lang="en-US" sz="1600" b="1">
                <a:solidFill>
                  <a:schemeClr val="tx1"/>
                </a:solidFill>
                <a:cs typeface="+mn-cs"/>
                <a:sym typeface="Arial"/>
              </a:rPr>
              <a:t> </a:t>
            </a:r>
            <a:r>
              <a:rPr lang="en-US" sz="1600" b="1" err="1">
                <a:solidFill>
                  <a:schemeClr val="tx1"/>
                </a:solidFill>
                <a:cs typeface="+mn-cs"/>
                <a:sym typeface="Arial"/>
              </a:rPr>
              <a:t>vadītāja</a:t>
            </a:r>
            <a:r>
              <a:rPr lang="en-US" sz="1600" b="1">
                <a:solidFill>
                  <a:schemeClr val="tx1"/>
                </a:solidFill>
                <a:cs typeface="+mn-cs"/>
                <a:sym typeface="Arial"/>
              </a:rPr>
              <a:t> </a:t>
            </a:r>
            <a:r>
              <a:rPr lang="en-US" sz="1600" b="1" err="1">
                <a:solidFill>
                  <a:schemeClr val="tx1"/>
                </a:solidFill>
                <a:cs typeface="+mn-cs"/>
                <a:sym typeface="Arial"/>
              </a:rPr>
              <a:t>rīkojumu</a:t>
            </a:r>
            <a:r>
              <a:rPr lang="en-US" sz="1600" b="1">
                <a:solidFill>
                  <a:schemeClr val="tx1"/>
                </a:solidFill>
                <a:cs typeface="+mn-cs"/>
                <a:sym typeface="Arial"/>
              </a:rPr>
              <a:t>, </a:t>
            </a:r>
            <a:r>
              <a:rPr lang="en-US" sz="1600" b="1" err="1">
                <a:solidFill>
                  <a:schemeClr val="tx1"/>
                </a:solidFill>
                <a:cs typeface="+mn-cs"/>
                <a:sym typeface="Arial"/>
              </a:rPr>
              <a:t>pamatojoties</a:t>
            </a:r>
            <a:r>
              <a:rPr lang="en-US" sz="1600" b="1">
                <a:solidFill>
                  <a:schemeClr val="tx1"/>
                </a:solidFill>
                <a:cs typeface="+mn-cs"/>
                <a:sym typeface="Arial"/>
              </a:rPr>
              <a:t> </a:t>
            </a:r>
            <a:r>
              <a:rPr lang="en-US" sz="1600" b="1" err="1">
                <a:solidFill>
                  <a:schemeClr val="tx1"/>
                </a:solidFill>
                <a:cs typeface="+mn-cs"/>
                <a:sym typeface="Arial"/>
              </a:rPr>
              <a:t>uz</a:t>
            </a:r>
            <a:r>
              <a:rPr lang="en-US" sz="1600" b="1">
                <a:solidFill>
                  <a:schemeClr val="tx1"/>
                </a:solidFill>
                <a:cs typeface="+mn-cs"/>
                <a:sym typeface="Arial"/>
              </a:rPr>
              <a:t>:</a:t>
            </a:r>
            <a:endParaRPr lang="en-US" sz="1600" b="1">
              <a:solidFill>
                <a:schemeClr val="tx1"/>
              </a:solidFill>
              <a:cs typeface="+mn-cs"/>
            </a:endParaRPr>
          </a:p>
          <a:p>
            <a:pPr marL="514350" indent="-285750">
              <a:buFont typeface="Arial"/>
              <a:buChar char="•"/>
            </a:pPr>
            <a:r>
              <a:rPr lang="en-US" sz="1600" err="1">
                <a:solidFill>
                  <a:schemeClr val="tx1"/>
                </a:solidFill>
                <a:ea typeface="Open Sans"/>
                <a:cs typeface="Open Sans"/>
              </a:rPr>
              <a:t>pilngadīga</a:t>
            </a:r>
            <a:r>
              <a:rPr lang="en-US" sz="1600">
                <a:solidFill>
                  <a:schemeClr val="tx1"/>
                </a:solidFill>
                <a:ea typeface="Open Sans"/>
                <a:cs typeface="Open Sans"/>
              </a:rPr>
              <a:t> </a:t>
            </a:r>
            <a:r>
              <a:rPr lang="en-US" sz="1600" err="1">
                <a:solidFill>
                  <a:schemeClr val="tx1"/>
                </a:solidFill>
                <a:ea typeface="Open Sans"/>
                <a:cs typeface="Open Sans"/>
              </a:rPr>
              <a:t>izglītojamā</a:t>
            </a:r>
            <a:r>
              <a:rPr lang="en-US" sz="1600">
                <a:solidFill>
                  <a:schemeClr val="tx1"/>
                </a:solidFill>
                <a:ea typeface="Open Sans"/>
                <a:cs typeface="Open Sans"/>
              </a:rPr>
              <a:t> </a:t>
            </a:r>
            <a:r>
              <a:rPr lang="en-US" sz="1600" err="1">
                <a:solidFill>
                  <a:schemeClr val="tx1"/>
                </a:solidFill>
                <a:ea typeface="Open Sans"/>
                <a:cs typeface="Open Sans"/>
              </a:rPr>
              <a:t>vai</a:t>
            </a:r>
            <a:r>
              <a:rPr lang="en-US" sz="1600">
                <a:solidFill>
                  <a:schemeClr val="tx1"/>
                </a:solidFill>
                <a:ea typeface="Open Sans"/>
                <a:cs typeface="Open Sans"/>
              </a:rPr>
              <a:t> </a:t>
            </a:r>
            <a:r>
              <a:rPr lang="en-US" sz="1600" err="1">
                <a:solidFill>
                  <a:schemeClr val="tx1"/>
                </a:solidFill>
                <a:ea typeface="Open Sans"/>
                <a:cs typeface="Open Sans"/>
              </a:rPr>
              <a:t>nepilngadīga</a:t>
            </a:r>
            <a:r>
              <a:rPr lang="en-US" sz="1600">
                <a:solidFill>
                  <a:schemeClr val="tx1"/>
                </a:solidFill>
                <a:ea typeface="Open Sans"/>
                <a:cs typeface="Open Sans"/>
              </a:rPr>
              <a:t> </a:t>
            </a:r>
            <a:r>
              <a:rPr lang="en-US" sz="1600" err="1">
                <a:solidFill>
                  <a:schemeClr val="tx1"/>
                </a:solidFill>
                <a:ea typeface="Open Sans"/>
                <a:cs typeface="Open Sans"/>
              </a:rPr>
              <a:t>izglītojamā</a:t>
            </a:r>
            <a:r>
              <a:rPr lang="en-US" sz="1600">
                <a:solidFill>
                  <a:schemeClr val="tx1"/>
                </a:solidFill>
                <a:ea typeface="Open Sans"/>
                <a:cs typeface="Open Sans"/>
              </a:rPr>
              <a:t> </a:t>
            </a:r>
            <a:r>
              <a:rPr lang="en-US" sz="1600" err="1">
                <a:solidFill>
                  <a:schemeClr val="tx1"/>
                </a:solidFill>
                <a:ea typeface="Open Sans"/>
                <a:cs typeface="Open Sans"/>
              </a:rPr>
              <a:t>likumiskā</a:t>
            </a:r>
            <a:r>
              <a:rPr lang="en-US" sz="1600">
                <a:solidFill>
                  <a:schemeClr val="tx1"/>
                </a:solidFill>
                <a:ea typeface="Open Sans"/>
                <a:cs typeface="Open Sans"/>
              </a:rPr>
              <a:t> </a:t>
            </a:r>
            <a:r>
              <a:rPr lang="en-US" sz="1600" err="1">
                <a:solidFill>
                  <a:schemeClr val="tx1"/>
                </a:solidFill>
                <a:ea typeface="Open Sans"/>
                <a:cs typeface="Open Sans"/>
              </a:rPr>
              <a:t>pārstāvja</a:t>
            </a:r>
            <a:r>
              <a:rPr lang="en-US" sz="1600">
                <a:solidFill>
                  <a:schemeClr val="tx1"/>
                </a:solidFill>
                <a:ea typeface="Open Sans"/>
                <a:cs typeface="Open Sans"/>
              </a:rPr>
              <a:t> </a:t>
            </a:r>
            <a:r>
              <a:rPr lang="en-US" sz="1600" b="1" err="1">
                <a:solidFill>
                  <a:schemeClr val="tx1"/>
                </a:solidFill>
                <a:ea typeface="Open Sans"/>
                <a:cs typeface="Open Sans"/>
              </a:rPr>
              <a:t>iesniegumu</a:t>
            </a:r>
            <a:r>
              <a:rPr lang="en-US" sz="1600">
                <a:solidFill>
                  <a:schemeClr val="tx1"/>
                </a:solidFill>
                <a:ea typeface="Open Sans"/>
                <a:cs typeface="Open Sans"/>
              </a:rPr>
              <a:t> </a:t>
            </a:r>
            <a:r>
              <a:rPr lang="en-US" sz="1600" err="1">
                <a:solidFill>
                  <a:schemeClr val="tx1"/>
                </a:solidFill>
                <a:ea typeface="Open Sans"/>
                <a:cs typeface="Open Sans"/>
              </a:rPr>
              <a:t>ar</a:t>
            </a:r>
            <a:r>
              <a:rPr lang="en-US" sz="1600">
                <a:solidFill>
                  <a:schemeClr val="tx1"/>
                </a:solidFill>
                <a:ea typeface="Open Sans"/>
                <a:cs typeface="Open Sans"/>
              </a:rPr>
              <a:t> </a:t>
            </a:r>
            <a:r>
              <a:rPr lang="en-US" sz="1600" err="1">
                <a:solidFill>
                  <a:schemeClr val="tx1"/>
                </a:solidFill>
                <a:ea typeface="Open Sans"/>
                <a:cs typeface="Open Sans"/>
              </a:rPr>
              <a:t>lūgumu</a:t>
            </a:r>
            <a:r>
              <a:rPr lang="en-US" sz="1600">
                <a:solidFill>
                  <a:schemeClr val="tx1"/>
                </a:solidFill>
                <a:ea typeface="Open Sans"/>
                <a:cs typeface="Open Sans"/>
              </a:rPr>
              <a:t> </a:t>
            </a:r>
            <a:r>
              <a:rPr lang="en-US" sz="1600" err="1">
                <a:solidFill>
                  <a:schemeClr val="tx1"/>
                </a:solidFill>
                <a:ea typeface="Open Sans"/>
                <a:cs typeface="Open Sans"/>
              </a:rPr>
              <a:t>atbrīvot</a:t>
            </a:r>
            <a:r>
              <a:rPr lang="en-US" sz="1600">
                <a:solidFill>
                  <a:schemeClr val="tx1"/>
                </a:solidFill>
                <a:ea typeface="Open Sans"/>
                <a:cs typeface="Open Sans"/>
              </a:rPr>
              <a:t> no </a:t>
            </a:r>
            <a:r>
              <a:rPr lang="en-US" sz="1600" err="1">
                <a:solidFill>
                  <a:schemeClr val="tx1"/>
                </a:solidFill>
                <a:ea typeface="Open Sans"/>
                <a:cs typeface="Open Sans"/>
              </a:rPr>
              <a:t>noteiktajiem</a:t>
            </a:r>
            <a:r>
              <a:rPr lang="en-US" sz="1600">
                <a:solidFill>
                  <a:schemeClr val="tx1"/>
                </a:solidFill>
                <a:ea typeface="Open Sans"/>
                <a:cs typeface="Open Sans"/>
              </a:rPr>
              <a:t> </a:t>
            </a:r>
            <a:r>
              <a:rPr lang="en-US" sz="1600" err="1">
                <a:solidFill>
                  <a:schemeClr val="tx1"/>
                </a:solidFill>
                <a:ea typeface="Open Sans"/>
                <a:cs typeface="Open Sans"/>
              </a:rPr>
              <a:t>valsts</a:t>
            </a:r>
            <a:r>
              <a:rPr lang="en-US" sz="1600">
                <a:solidFill>
                  <a:schemeClr val="tx1"/>
                </a:solidFill>
                <a:ea typeface="Open Sans"/>
                <a:cs typeface="Open Sans"/>
              </a:rPr>
              <a:t> </a:t>
            </a:r>
            <a:r>
              <a:rPr lang="en-US" sz="1600" err="1">
                <a:solidFill>
                  <a:schemeClr val="tx1"/>
                </a:solidFill>
                <a:ea typeface="Open Sans"/>
                <a:cs typeface="Open Sans"/>
              </a:rPr>
              <a:t>pārbaudījumiem</a:t>
            </a:r>
            <a:r>
              <a:rPr lang="en-US" sz="1600">
                <a:solidFill>
                  <a:schemeClr val="tx1"/>
                </a:solidFill>
                <a:ea typeface="Open Sans"/>
                <a:cs typeface="Open Sans"/>
              </a:rPr>
              <a:t>;</a:t>
            </a:r>
            <a:endParaRPr lang="en-US" sz="1600">
              <a:solidFill>
                <a:schemeClr val="tx1"/>
              </a:solidFill>
            </a:endParaRPr>
          </a:p>
          <a:p>
            <a:pPr marL="514350" indent="-285750">
              <a:buFont typeface="Arial"/>
              <a:buChar char="•"/>
            </a:pPr>
            <a:r>
              <a:rPr lang="en-US" sz="1600" b="1" err="1">
                <a:solidFill>
                  <a:schemeClr val="tx1"/>
                </a:solidFill>
                <a:ea typeface="Open Sans"/>
                <a:cs typeface="Open Sans"/>
              </a:rPr>
              <a:t>psihiatra</a:t>
            </a:r>
            <a:r>
              <a:rPr lang="en-US" sz="1600" b="1">
                <a:solidFill>
                  <a:schemeClr val="tx1"/>
                </a:solidFill>
                <a:ea typeface="Open Sans"/>
                <a:cs typeface="Open Sans"/>
              </a:rPr>
              <a:t>, </a:t>
            </a:r>
            <a:r>
              <a:rPr lang="en-US" sz="1600" b="1" err="1">
                <a:solidFill>
                  <a:schemeClr val="tx1"/>
                </a:solidFill>
                <a:ea typeface="Open Sans"/>
                <a:cs typeface="Open Sans"/>
              </a:rPr>
              <a:t>neirologa</a:t>
            </a:r>
            <a:r>
              <a:rPr lang="en-US" sz="1600" b="1">
                <a:solidFill>
                  <a:schemeClr val="tx1"/>
                </a:solidFill>
                <a:ea typeface="Open Sans"/>
                <a:cs typeface="Open Sans"/>
              </a:rPr>
              <a:t> </a:t>
            </a:r>
            <a:r>
              <a:rPr lang="en-US" sz="1600" b="1" err="1">
                <a:solidFill>
                  <a:schemeClr val="tx1"/>
                </a:solidFill>
                <a:ea typeface="Open Sans"/>
                <a:cs typeface="Open Sans"/>
              </a:rPr>
              <a:t>vai</a:t>
            </a:r>
            <a:r>
              <a:rPr lang="en-US" sz="1600" b="1">
                <a:solidFill>
                  <a:schemeClr val="tx1"/>
                </a:solidFill>
                <a:ea typeface="Open Sans"/>
                <a:cs typeface="Open Sans"/>
              </a:rPr>
              <a:t> </a:t>
            </a:r>
            <a:r>
              <a:rPr lang="en-US" sz="1600" b="1" err="1">
                <a:solidFill>
                  <a:schemeClr val="tx1"/>
                </a:solidFill>
                <a:ea typeface="Open Sans"/>
                <a:cs typeface="Open Sans"/>
              </a:rPr>
              <a:t>hematoonkologa</a:t>
            </a:r>
            <a:r>
              <a:rPr lang="en-US" sz="1600" b="1">
                <a:solidFill>
                  <a:schemeClr val="tx1"/>
                </a:solidFill>
                <a:ea typeface="Open Sans"/>
                <a:cs typeface="Open Sans"/>
              </a:rPr>
              <a:t> </a:t>
            </a:r>
            <a:r>
              <a:rPr lang="en-US" sz="1600">
                <a:solidFill>
                  <a:schemeClr val="tx1"/>
                </a:solidFill>
                <a:ea typeface="Open Sans"/>
                <a:cs typeface="Open Sans"/>
              </a:rPr>
              <a:t>(</a:t>
            </a:r>
            <a:r>
              <a:rPr lang="en-US" sz="1600" err="1">
                <a:solidFill>
                  <a:schemeClr val="tx1"/>
                </a:solidFill>
                <a:ea typeface="Open Sans"/>
                <a:cs typeface="Open Sans"/>
              </a:rPr>
              <a:t>turpmāk</a:t>
            </a:r>
            <a:r>
              <a:rPr lang="en-US" sz="1600">
                <a:solidFill>
                  <a:schemeClr val="tx1"/>
                </a:solidFill>
                <a:ea typeface="Open Sans"/>
                <a:cs typeface="Open Sans"/>
              </a:rPr>
              <a:t> – </a:t>
            </a:r>
            <a:r>
              <a:rPr lang="en-US" sz="1600" err="1">
                <a:solidFill>
                  <a:schemeClr val="tx1"/>
                </a:solidFill>
                <a:ea typeface="Open Sans"/>
                <a:cs typeface="Open Sans"/>
              </a:rPr>
              <a:t>speciālists</a:t>
            </a:r>
            <a:r>
              <a:rPr lang="en-US" sz="1600">
                <a:solidFill>
                  <a:schemeClr val="tx1"/>
                </a:solidFill>
                <a:ea typeface="Open Sans"/>
                <a:cs typeface="Open Sans"/>
              </a:rPr>
              <a:t>), </a:t>
            </a:r>
            <a:r>
              <a:rPr lang="en-US" sz="1600" b="1" err="1">
                <a:solidFill>
                  <a:schemeClr val="tx1"/>
                </a:solidFill>
                <a:ea typeface="Open Sans"/>
                <a:cs typeface="Open Sans"/>
              </a:rPr>
              <a:t>vai</a:t>
            </a:r>
            <a:r>
              <a:rPr lang="en-US" sz="1600" b="1">
                <a:solidFill>
                  <a:schemeClr val="tx1"/>
                </a:solidFill>
                <a:ea typeface="Open Sans"/>
                <a:cs typeface="Open Sans"/>
              </a:rPr>
              <a:t> </a:t>
            </a:r>
            <a:r>
              <a:rPr lang="en-US" sz="1600" b="1" err="1">
                <a:solidFill>
                  <a:schemeClr val="tx1"/>
                </a:solidFill>
                <a:ea typeface="Open Sans"/>
                <a:cs typeface="Open Sans"/>
              </a:rPr>
              <a:t>ārstu</a:t>
            </a:r>
            <a:r>
              <a:rPr lang="en-US" sz="1600" b="1">
                <a:solidFill>
                  <a:schemeClr val="tx1"/>
                </a:solidFill>
                <a:ea typeface="Open Sans"/>
                <a:cs typeface="Open Sans"/>
              </a:rPr>
              <a:t> </a:t>
            </a:r>
            <a:r>
              <a:rPr lang="en-US" sz="1600" b="1" err="1">
                <a:solidFill>
                  <a:schemeClr val="tx1"/>
                </a:solidFill>
                <a:ea typeface="Open Sans"/>
                <a:cs typeface="Open Sans"/>
              </a:rPr>
              <a:t>konsīlija</a:t>
            </a:r>
            <a:r>
              <a:rPr lang="en-US" sz="1600" b="1">
                <a:solidFill>
                  <a:schemeClr val="tx1"/>
                </a:solidFill>
                <a:ea typeface="Open Sans"/>
                <a:cs typeface="Open Sans"/>
              </a:rPr>
              <a:t> </a:t>
            </a:r>
            <a:r>
              <a:rPr lang="en-US" sz="1600" b="1" err="1">
                <a:solidFill>
                  <a:schemeClr val="tx1"/>
                </a:solidFill>
                <a:ea typeface="Open Sans"/>
                <a:cs typeface="Open Sans"/>
              </a:rPr>
              <a:t>izsniegtu</a:t>
            </a:r>
            <a:r>
              <a:rPr lang="en-US" sz="1600" b="1">
                <a:solidFill>
                  <a:schemeClr val="tx1"/>
                </a:solidFill>
                <a:ea typeface="Open Sans"/>
                <a:cs typeface="Open Sans"/>
              </a:rPr>
              <a:t> </a:t>
            </a:r>
            <a:r>
              <a:rPr lang="en-US" sz="1600" b="1" err="1">
                <a:solidFill>
                  <a:schemeClr val="tx1"/>
                </a:solidFill>
                <a:ea typeface="Open Sans"/>
                <a:cs typeface="Open Sans"/>
              </a:rPr>
              <a:t>izrakstu</a:t>
            </a:r>
            <a:r>
              <a:rPr lang="en-US" sz="1600" b="1">
                <a:solidFill>
                  <a:schemeClr val="tx1"/>
                </a:solidFill>
                <a:ea typeface="Open Sans"/>
                <a:cs typeface="Open Sans"/>
              </a:rPr>
              <a:t> </a:t>
            </a:r>
            <a:r>
              <a:rPr lang="en-US" sz="1600">
                <a:solidFill>
                  <a:schemeClr val="tx1"/>
                </a:solidFill>
                <a:ea typeface="Open Sans"/>
                <a:cs typeface="Open Sans"/>
              </a:rPr>
              <a:t>no </a:t>
            </a:r>
            <a:r>
              <a:rPr lang="en-US" sz="1600" err="1">
                <a:solidFill>
                  <a:schemeClr val="tx1"/>
                </a:solidFill>
                <a:ea typeface="Open Sans"/>
                <a:cs typeface="Open Sans"/>
              </a:rPr>
              <a:t>stacionārā</a:t>
            </a:r>
            <a:r>
              <a:rPr lang="en-US" sz="1600">
                <a:solidFill>
                  <a:schemeClr val="tx1"/>
                </a:solidFill>
                <a:ea typeface="Open Sans"/>
                <a:cs typeface="Open Sans"/>
              </a:rPr>
              <a:t>/</a:t>
            </a:r>
            <a:r>
              <a:rPr lang="en-US" sz="1600" err="1">
                <a:solidFill>
                  <a:schemeClr val="tx1"/>
                </a:solidFill>
                <a:ea typeface="Open Sans"/>
                <a:cs typeface="Open Sans"/>
              </a:rPr>
              <a:t>ambulatorā</a:t>
            </a:r>
            <a:r>
              <a:rPr lang="en-US" sz="1600">
                <a:solidFill>
                  <a:schemeClr val="tx1"/>
                </a:solidFill>
                <a:ea typeface="Open Sans"/>
                <a:cs typeface="Open Sans"/>
              </a:rPr>
              <a:t> </a:t>
            </a:r>
            <a:r>
              <a:rPr lang="en-US" sz="1600" err="1">
                <a:solidFill>
                  <a:schemeClr val="tx1"/>
                </a:solidFill>
                <a:ea typeface="Open Sans"/>
                <a:cs typeface="Open Sans"/>
              </a:rPr>
              <a:t>pacienta</a:t>
            </a:r>
            <a:r>
              <a:rPr lang="en-US" sz="1600">
                <a:solidFill>
                  <a:schemeClr val="tx1"/>
                </a:solidFill>
                <a:ea typeface="Open Sans"/>
                <a:cs typeface="Open Sans"/>
              </a:rPr>
              <a:t> </a:t>
            </a:r>
            <a:r>
              <a:rPr lang="en-US" sz="1600" err="1">
                <a:solidFill>
                  <a:schemeClr val="tx1"/>
                </a:solidFill>
                <a:ea typeface="Open Sans"/>
                <a:cs typeface="Open Sans"/>
              </a:rPr>
              <a:t>medicīniskās</a:t>
            </a:r>
            <a:r>
              <a:rPr lang="en-US" sz="1600">
                <a:solidFill>
                  <a:schemeClr val="tx1"/>
                </a:solidFill>
                <a:ea typeface="Open Sans"/>
                <a:cs typeface="Open Sans"/>
              </a:rPr>
              <a:t> </a:t>
            </a:r>
            <a:r>
              <a:rPr lang="en-US" sz="1600" err="1">
                <a:solidFill>
                  <a:schemeClr val="tx1"/>
                </a:solidFill>
                <a:ea typeface="Open Sans"/>
                <a:cs typeface="Open Sans"/>
              </a:rPr>
              <a:t>kartes</a:t>
            </a:r>
            <a:r>
              <a:rPr lang="en-US" sz="1600">
                <a:solidFill>
                  <a:schemeClr val="tx1"/>
                </a:solidFill>
                <a:ea typeface="Open Sans"/>
                <a:cs typeface="Open Sans"/>
              </a:rPr>
              <a:t> (</a:t>
            </a:r>
            <a:r>
              <a:rPr lang="en-US" sz="1600" err="1">
                <a:solidFill>
                  <a:schemeClr val="tx1"/>
                </a:solidFill>
                <a:ea typeface="Open Sans"/>
                <a:cs typeface="Open Sans"/>
              </a:rPr>
              <a:t>veidlapu</a:t>
            </a:r>
            <a:r>
              <a:rPr lang="en-US" sz="1600">
                <a:solidFill>
                  <a:schemeClr val="tx1"/>
                </a:solidFill>
                <a:ea typeface="Open Sans"/>
                <a:cs typeface="Open Sans"/>
              </a:rPr>
              <a:t> </a:t>
            </a:r>
            <a:br>
              <a:rPr lang="en-US" sz="1600">
                <a:ea typeface="Open Sans"/>
                <a:cs typeface="Open Sans"/>
              </a:rPr>
            </a:br>
            <a:r>
              <a:rPr lang="en-US" sz="1600">
                <a:solidFill>
                  <a:schemeClr val="tx1"/>
                </a:solidFill>
                <a:ea typeface="Open Sans"/>
                <a:cs typeface="Open Sans"/>
              </a:rPr>
              <a:t>Nr. 027/u) </a:t>
            </a:r>
            <a:r>
              <a:rPr lang="en-US" sz="1600" err="1">
                <a:solidFill>
                  <a:schemeClr val="tx1"/>
                </a:solidFill>
                <a:ea typeface="Open Sans"/>
                <a:cs typeface="Open Sans"/>
              </a:rPr>
              <a:t>ar</a:t>
            </a:r>
            <a:r>
              <a:rPr lang="en-US" sz="1600">
                <a:solidFill>
                  <a:schemeClr val="tx1"/>
                </a:solidFill>
                <a:ea typeface="Open Sans"/>
                <a:cs typeface="Open Sans"/>
              </a:rPr>
              <a:t> </a:t>
            </a:r>
            <a:r>
              <a:rPr lang="en-US" sz="1600" err="1">
                <a:solidFill>
                  <a:schemeClr val="tx1"/>
                </a:solidFill>
                <a:ea typeface="Open Sans"/>
                <a:cs typeface="Open Sans"/>
              </a:rPr>
              <a:t>tajā</a:t>
            </a:r>
            <a:r>
              <a:rPr lang="en-US" sz="1600">
                <a:solidFill>
                  <a:schemeClr val="tx1"/>
                </a:solidFill>
                <a:ea typeface="Open Sans"/>
                <a:cs typeface="Open Sans"/>
              </a:rPr>
              <a:t> </a:t>
            </a:r>
            <a:r>
              <a:rPr lang="en-US" sz="1600" err="1">
                <a:solidFill>
                  <a:schemeClr val="tx1"/>
                </a:solidFill>
                <a:ea typeface="Open Sans"/>
                <a:cs typeface="Open Sans"/>
              </a:rPr>
              <a:t>iekļautu</a:t>
            </a:r>
            <a:r>
              <a:rPr lang="en-US" sz="1600">
                <a:solidFill>
                  <a:schemeClr val="tx1"/>
                </a:solidFill>
                <a:ea typeface="Open Sans"/>
                <a:cs typeface="Open Sans"/>
              </a:rPr>
              <a:t> </a:t>
            </a:r>
            <a:r>
              <a:rPr lang="en-US" sz="1600" err="1">
                <a:solidFill>
                  <a:schemeClr val="tx1"/>
                </a:solidFill>
                <a:ea typeface="Open Sans"/>
                <a:cs typeface="Open Sans"/>
              </a:rPr>
              <a:t>informāciju</a:t>
            </a:r>
            <a:r>
              <a:rPr lang="en-US" sz="1600">
                <a:solidFill>
                  <a:schemeClr val="tx1"/>
                </a:solidFill>
                <a:ea typeface="Open Sans"/>
                <a:cs typeface="Open Sans"/>
              </a:rPr>
              <a:t> par </a:t>
            </a:r>
            <a:r>
              <a:rPr lang="en-US" sz="1600" err="1">
                <a:solidFill>
                  <a:schemeClr val="tx1"/>
                </a:solidFill>
                <a:ea typeface="Open Sans"/>
                <a:cs typeface="Open Sans"/>
              </a:rPr>
              <a:t>ieteikumu</a:t>
            </a:r>
            <a:r>
              <a:rPr lang="en-US" sz="1600">
                <a:solidFill>
                  <a:schemeClr val="tx1"/>
                </a:solidFill>
                <a:ea typeface="Open Sans"/>
                <a:cs typeface="Open Sans"/>
              </a:rPr>
              <a:t> </a:t>
            </a:r>
            <a:r>
              <a:rPr lang="en-US" sz="1600" err="1">
                <a:solidFill>
                  <a:schemeClr val="tx1"/>
                </a:solidFill>
                <a:ea typeface="Open Sans"/>
                <a:cs typeface="Open Sans"/>
              </a:rPr>
              <a:t>atbrīvot</a:t>
            </a:r>
            <a:r>
              <a:rPr lang="en-US" sz="1600">
                <a:solidFill>
                  <a:schemeClr val="tx1"/>
                </a:solidFill>
                <a:ea typeface="Open Sans"/>
                <a:cs typeface="Open Sans"/>
              </a:rPr>
              <a:t> </a:t>
            </a:r>
            <a:r>
              <a:rPr lang="en-US" sz="1600" err="1">
                <a:solidFill>
                  <a:schemeClr val="tx1"/>
                </a:solidFill>
                <a:ea typeface="Open Sans"/>
                <a:cs typeface="Open Sans"/>
              </a:rPr>
              <a:t>izglītojamo</a:t>
            </a:r>
            <a:r>
              <a:rPr lang="en-US" sz="1600">
                <a:solidFill>
                  <a:schemeClr val="tx1"/>
                </a:solidFill>
                <a:ea typeface="Open Sans"/>
                <a:cs typeface="Open Sans"/>
              </a:rPr>
              <a:t> no </a:t>
            </a:r>
            <a:r>
              <a:rPr lang="en-US" sz="1600" err="1">
                <a:solidFill>
                  <a:schemeClr val="tx1"/>
                </a:solidFill>
                <a:ea typeface="Open Sans"/>
                <a:cs typeface="Open Sans"/>
              </a:rPr>
              <a:t>valsts</a:t>
            </a:r>
            <a:r>
              <a:rPr lang="en-US" sz="1600">
                <a:solidFill>
                  <a:schemeClr val="tx1"/>
                </a:solidFill>
                <a:ea typeface="Open Sans"/>
                <a:cs typeface="Open Sans"/>
              </a:rPr>
              <a:t> </a:t>
            </a:r>
            <a:r>
              <a:rPr lang="en-US" sz="1600" err="1">
                <a:solidFill>
                  <a:schemeClr val="tx1"/>
                </a:solidFill>
                <a:ea typeface="Open Sans"/>
                <a:cs typeface="Open Sans"/>
              </a:rPr>
              <a:t>pārbaudījumiem</a:t>
            </a:r>
            <a:r>
              <a:rPr lang="en-US" sz="1600">
                <a:solidFill>
                  <a:schemeClr val="tx1"/>
                </a:solidFill>
                <a:ea typeface="Open Sans"/>
                <a:cs typeface="Open Sans"/>
              </a:rPr>
              <a:t>. </a:t>
            </a:r>
            <a:r>
              <a:rPr lang="en-US" sz="1600" err="1">
                <a:solidFill>
                  <a:schemeClr val="tx1"/>
                </a:solidFill>
                <a:ea typeface="Open Sans"/>
                <a:cs typeface="Open Sans"/>
              </a:rPr>
              <a:t>Speciālista</a:t>
            </a:r>
            <a:r>
              <a:rPr lang="en-US" sz="1600">
                <a:solidFill>
                  <a:schemeClr val="tx1"/>
                </a:solidFill>
                <a:ea typeface="Open Sans"/>
                <a:cs typeface="Open Sans"/>
              </a:rPr>
              <a:t> </a:t>
            </a:r>
            <a:r>
              <a:rPr lang="en-US" sz="1600" err="1">
                <a:solidFill>
                  <a:schemeClr val="tx1"/>
                </a:solidFill>
                <a:ea typeface="Open Sans"/>
                <a:cs typeface="Open Sans"/>
              </a:rPr>
              <a:t>vai</a:t>
            </a:r>
            <a:r>
              <a:rPr lang="en-US" sz="1600">
                <a:solidFill>
                  <a:schemeClr val="tx1"/>
                </a:solidFill>
                <a:ea typeface="Open Sans"/>
                <a:cs typeface="Open Sans"/>
              </a:rPr>
              <a:t> </a:t>
            </a:r>
            <a:r>
              <a:rPr lang="en-US" sz="1600" err="1">
                <a:solidFill>
                  <a:schemeClr val="tx1"/>
                </a:solidFill>
                <a:ea typeface="Open Sans"/>
                <a:cs typeface="Open Sans"/>
              </a:rPr>
              <a:t>ārstu</a:t>
            </a:r>
            <a:r>
              <a:rPr lang="en-US" sz="1600">
                <a:solidFill>
                  <a:schemeClr val="tx1"/>
                </a:solidFill>
                <a:ea typeface="Open Sans"/>
                <a:cs typeface="Open Sans"/>
              </a:rPr>
              <a:t> </a:t>
            </a:r>
            <a:r>
              <a:rPr lang="en-US" sz="1600" err="1">
                <a:solidFill>
                  <a:schemeClr val="tx1"/>
                </a:solidFill>
                <a:ea typeface="Open Sans"/>
                <a:cs typeface="Open Sans"/>
              </a:rPr>
              <a:t>konsīlija</a:t>
            </a:r>
            <a:r>
              <a:rPr lang="en-US" sz="1600">
                <a:solidFill>
                  <a:schemeClr val="tx1"/>
                </a:solidFill>
                <a:ea typeface="Open Sans"/>
                <a:cs typeface="Open Sans"/>
              </a:rPr>
              <a:t> </a:t>
            </a:r>
            <a:r>
              <a:rPr lang="en-US" sz="1600" err="1">
                <a:solidFill>
                  <a:schemeClr val="tx1"/>
                </a:solidFill>
                <a:ea typeface="Open Sans"/>
                <a:cs typeface="Open Sans"/>
              </a:rPr>
              <a:t>izrakstu</a:t>
            </a:r>
            <a:r>
              <a:rPr lang="en-US" sz="1600">
                <a:solidFill>
                  <a:schemeClr val="tx1"/>
                </a:solidFill>
                <a:ea typeface="Open Sans"/>
                <a:cs typeface="Open Sans"/>
              </a:rPr>
              <a:t> </a:t>
            </a:r>
            <a:r>
              <a:rPr lang="en-US" sz="1600" err="1">
                <a:solidFill>
                  <a:schemeClr val="tx1"/>
                </a:solidFill>
                <a:ea typeface="Open Sans"/>
                <a:cs typeface="Open Sans"/>
              </a:rPr>
              <a:t>izglītības</a:t>
            </a:r>
            <a:r>
              <a:rPr lang="en-US" sz="1600">
                <a:solidFill>
                  <a:schemeClr val="tx1"/>
                </a:solidFill>
                <a:ea typeface="Open Sans"/>
                <a:cs typeface="Open Sans"/>
              </a:rPr>
              <a:t> </a:t>
            </a:r>
            <a:r>
              <a:rPr lang="en-US" sz="1600" err="1">
                <a:solidFill>
                  <a:schemeClr val="tx1"/>
                </a:solidFill>
                <a:ea typeface="Open Sans"/>
                <a:cs typeface="Open Sans"/>
              </a:rPr>
              <a:t>iestādē</a:t>
            </a:r>
            <a:r>
              <a:rPr lang="en-US" sz="1600">
                <a:solidFill>
                  <a:schemeClr val="tx1"/>
                </a:solidFill>
                <a:ea typeface="Open Sans"/>
                <a:cs typeface="Open Sans"/>
              </a:rPr>
              <a:t> </a:t>
            </a:r>
            <a:r>
              <a:rPr lang="en-US" sz="1600" err="1">
                <a:solidFill>
                  <a:schemeClr val="tx1"/>
                </a:solidFill>
                <a:ea typeface="Open Sans"/>
                <a:cs typeface="Open Sans"/>
              </a:rPr>
              <a:t>iesniedz</a:t>
            </a:r>
            <a:r>
              <a:rPr lang="en-US" sz="1600">
                <a:solidFill>
                  <a:schemeClr val="tx1"/>
                </a:solidFill>
                <a:ea typeface="Open Sans"/>
                <a:cs typeface="Open Sans"/>
              </a:rPr>
              <a:t> ne </a:t>
            </a:r>
            <a:r>
              <a:rPr lang="en-US" sz="1600" err="1">
                <a:solidFill>
                  <a:schemeClr val="tx1"/>
                </a:solidFill>
                <a:ea typeface="Open Sans"/>
                <a:cs typeface="Open Sans"/>
              </a:rPr>
              <a:t>vēlāk</a:t>
            </a:r>
            <a:r>
              <a:rPr lang="en-US" sz="1600">
                <a:solidFill>
                  <a:schemeClr val="tx1"/>
                </a:solidFill>
                <a:ea typeface="Open Sans"/>
                <a:cs typeface="Open Sans"/>
              </a:rPr>
              <a:t> </a:t>
            </a:r>
            <a:r>
              <a:rPr lang="en-US" sz="1600" err="1">
                <a:solidFill>
                  <a:schemeClr val="tx1"/>
                </a:solidFill>
                <a:ea typeface="Open Sans"/>
                <a:cs typeface="Open Sans"/>
              </a:rPr>
              <a:t>kā</a:t>
            </a:r>
            <a:r>
              <a:rPr lang="en-US" sz="1600">
                <a:solidFill>
                  <a:schemeClr val="tx1"/>
                </a:solidFill>
                <a:ea typeface="Open Sans"/>
                <a:cs typeface="Open Sans"/>
              </a:rPr>
              <a:t> </a:t>
            </a:r>
            <a:r>
              <a:rPr lang="en-US" sz="1600" b="1" err="1">
                <a:solidFill>
                  <a:schemeClr val="tx1"/>
                </a:solidFill>
                <a:ea typeface="Open Sans"/>
                <a:cs typeface="Open Sans"/>
              </a:rPr>
              <a:t>līdz</a:t>
            </a:r>
            <a:r>
              <a:rPr lang="en-US" sz="1600" b="1">
                <a:solidFill>
                  <a:schemeClr val="tx1"/>
                </a:solidFill>
                <a:ea typeface="Open Sans"/>
                <a:cs typeface="Open Sans"/>
              </a:rPr>
              <a:t> </a:t>
            </a:r>
            <a:r>
              <a:rPr lang="en-US" sz="1600" b="1" err="1">
                <a:solidFill>
                  <a:schemeClr val="tx1"/>
                </a:solidFill>
                <a:ea typeface="Open Sans"/>
                <a:cs typeface="Open Sans"/>
              </a:rPr>
              <a:t>attiecīgā</a:t>
            </a:r>
            <a:r>
              <a:rPr lang="en-US" sz="1600" b="1">
                <a:solidFill>
                  <a:schemeClr val="tx1"/>
                </a:solidFill>
                <a:ea typeface="Open Sans"/>
                <a:cs typeface="Open Sans"/>
              </a:rPr>
              <a:t> </a:t>
            </a:r>
            <a:r>
              <a:rPr lang="en-US" sz="1600" b="1" err="1">
                <a:solidFill>
                  <a:schemeClr val="tx1"/>
                </a:solidFill>
                <a:ea typeface="Open Sans"/>
                <a:cs typeface="Open Sans"/>
              </a:rPr>
              <a:t>mācību</a:t>
            </a:r>
            <a:r>
              <a:rPr lang="en-US" sz="1600" b="1">
                <a:solidFill>
                  <a:schemeClr val="tx1"/>
                </a:solidFill>
                <a:ea typeface="Open Sans"/>
                <a:cs typeface="Open Sans"/>
              </a:rPr>
              <a:t> gada 1. </a:t>
            </a:r>
            <a:r>
              <a:rPr lang="en-US" sz="1600" b="1" err="1">
                <a:solidFill>
                  <a:schemeClr val="tx1"/>
                </a:solidFill>
                <a:ea typeface="Open Sans"/>
                <a:cs typeface="Open Sans"/>
              </a:rPr>
              <a:t>martam</a:t>
            </a:r>
            <a:r>
              <a:rPr lang="en-US" sz="1600">
                <a:solidFill>
                  <a:schemeClr val="tx1"/>
                </a:solidFill>
                <a:ea typeface="Open Sans"/>
                <a:cs typeface="Open Sans"/>
              </a:rPr>
              <a:t>;</a:t>
            </a:r>
            <a:endParaRPr lang="en-US" sz="1600">
              <a:solidFill>
                <a:schemeClr val="tx1"/>
              </a:solidFill>
            </a:endParaRPr>
          </a:p>
          <a:p>
            <a:pPr marL="228600" indent="0" algn="r"/>
            <a:r>
              <a:rPr lang="lv-LV" sz="1600" i="1">
                <a:solidFill>
                  <a:schemeClr val="tx1"/>
                </a:solidFill>
                <a:cs typeface="Open Sans"/>
              </a:rPr>
              <a:t> </a:t>
            </a:r>
            <a:r>
              <a:rPr lang="lv-LV" sz="1600" i="1">
                <a:solidFill>
                  <a:schemeClr val="accent2"/>
                </a:solidFill>
                <a:cs typeface="Open Sans"/>
              </a:rPr>
              <a:t>!Jāievēro ieteikumu termiņi - uz konkrēto mācību gadu vai pastāvīgi</a:t>
            </a:r>
            <a:endParaRPr lang="en-US" sz="1600">
              <a:solidFill>
                <a:schemeClr val="accent2"/>
              </a:solidFill>
              <a:ea typeface="Open Sans"/>
              <a:cs typeface="Open Sans"/>
            </a:endParaRPr>
          </a:p>
          <a:p>
            <a:pPr marL="228600" indent="0"/>
            <a:r>
              <a:rPr lang="en-US" sz="1600" err="1">
                <a:solidFill>
                  <a:schemeClr val="tx1"/>
                </a:solidFill>
                <a:latin typeface="Calibri"/>
              </a:rPr>
              <a:t>Pēc</a:t>
            </a:r>
            <a:r>
              <a:rPr lang="en-US" sz="1600">
                <a:solidFill>
                  <a:schemeClr val="tx1"/>
                </a:solidFill>
                <a:latin typeface="Calibri"/>
              </a:rPr>
              <a:t> 1.marta </a:t>
            </a:r>
            <a:r>
              <a:rPr lang="en-US" sz="1600" err="1">
                <a:solidFill>
                  <a:schemeClr val="tx1"/>
                </a:solidFill>
                <a:latin typeface="Calibri"/>
              </a:rPr>
              <a:t>iesniegumus</a:t>
            </a:r>
            <a:r>
              <a:rPr lang="en-US" sz="1600">
                <a:solidFill>
                  <a:schemeClr val="tx1"/>
                </a:solidFill>
                <a:latin typeface="Calibri"/>
              </a:rPr>
              <a:t> </a:t>
            </a:r>
            <a:r>
              <a:rPr lang="en-US" sz="1600" err="1">
                <a:solidFill>
                  <a:schemeClr val="tx1"/>
                </a:solidFill>
                <a:latin typeface="Calibri"/>
              </a:rPr>
              <a:t>vairs</a:t>
            </a:r>
            <a:r>
              <a:rPr lang="en-US" sz="1600">
                <a:solidFill>
                  <a:schemeClr val="tx1"/>
                </a:solidFill>
                <a:latin typeface="Calibri"/>
              </a:rPr>
              <a:t> </a:t>
            </a:r>
            <a:r>
              <a:rPr lang="en-US" sz="1600" err="1">
                <a:solidFill>
                  <a:schemeClr val="tx1"/>
                </a:solidFill>
                <a:latin typeface="Calibri"/>
              </a:rPr>
              <a:t>nepieņem</a:t>
            </a:r>
            <a:r>
              <a:rPr lang="en-US" sz="1600">
                <a:solidFill>
                  <a:schemeClr val="tx1"/>
                </a:solidFill>
                <a:latin typeface="Calibri"/>
              </a:rPr>
              <a:t>.</a:t>
            </a:r>
          </a:p>
          <a:p>
            <a:pPr marL="228600" indent="0"/>
            <a:r>
              <a:rPr lang="en-US" sz="1800" b="1" err="1">
                <a:solidFill>
                  <a:schemeClr val="tx1"/>
                </a:solidFill>
                <a:latin typeface="Calibri"/>
                <a:ea typeface="Open Sans"/>
                <a:cs typeface="Open Sans"/>
              </a:rPr>
              <a:t>P</a:t>
            </a:r>
            <a:r>
              <a:rPr lang="en-US" sz="1600" b="1" err="1">
                <a:solidFill>
                  <a:schemeClr val="tx1"/>
                </a:solidFill>
                <a:ea typeface="Open Sans"/>
                <a:cs typeface="Open Sans"/>
              </a:rPr>
              <a:t>sihiatra</a:t>
            </a:r>
            <a:r>
              <a:rPr lang="en-US" sz="1600" b="1">
                <a:solidFill>
                  <a:schemeClr val="tx1"/>
                </a:solidFill>
                <a:ea typeface="Open Sans"/>
                <a:cs typeface="Open Sans"/>
              </a:rPr>
              <a:t>, </a:t>
            </a:r>
            <a:r>
              <a:rPr lang="en-US" sz="1600" b="1" err="1">
                <a:solidFill>
                  <a:schemeClr val="tx1"/>
                </a:solidFill>
                <a:ea typeface="Open Sans"/>
                <a:cs typeface="Open Sans"/>
              </a:rPr>
              <a:t>neirologa</a:t>
            </a:r>
            <a:r>
              <a:rPr lang="en-US" sz="1600" b="1">
                <a:solidFill>
                  <a:schemeClr val="tx1"/>
                </a:solidFill>
                <a:ea typeface="Open Sans"/>
                <a:cs typeface="Open Sans"/>
              </a:rPr>
              <a:t> </a:t>
            </a:r>
            <a:r>
              <a:rPr lang="en-US" sz="1600" b="1" err="1">
                <a:solidFill>
                  <a:schemeClr val="tx1"/>
                </a:solidFill>
                <a:ea typeface="Open Sans"/>
                <a:cs typeface="Open Sans"/>
              </a:rPr>
              <a:t>vai</a:t>
            </a:r>
            <a:r>
              <a:rPr lang="en-US" sz="1600" b="1">
                <a:solidFill>
                  <a:schemeClr val="tx1"/>
                </a:solidFill>
                <a:ea typeface="Open Sans"/>
                <a:cs typeface="Open Sans"/>
              </a:rPr>
              <a:t> </a:t>
            </a:r>
            <a:r>
              <a:rPr lang="en-US" sz="1600" b="1" err="1">
                <a:solidFill>
                  <a:schemeClr val="tx1"/>
                </a:solidFill>
                <a:ea typeface="Open Sans"/>
                <a:cs typeface="Open Sans"/>
              </a:rPr>
              <a:t>hematoonkologa</a:t>
            </a:r>
            <a:r>
              <a:rPr lang="en-US" sz="1600" b="1">
                <a:solidFill>
                  <a:schemeClr val="tx1"/>
                </a:solidFill>
                <a:ea typeface="Open Sans"/>
                <a:cs typeface="Open Sans"/>
              </a:rPr>
              <a:t> </a:t>
            </a:r>
            <a:r>
              <a:rPr lang="en-US" sz="1600" b="1" err="1">
                <a:solidFill>
                  <a:schemeClr val="tx1"/>
                </a:solidFill>
                <a:ea typeface="Open Sans"/>
                <a:cs typeface="Open Sans"/>
              </a:rPr>
              <a:t>vai</a:t>
            </a:r>
            <a:r>
              <a:rPr lang="en-US" sz="1600" b="1">
                <a:solidFill>
                  <a:schemeClr val="tx1"/>
                </a:solidFill>
                <a:ea typeface="Open Sans"/>
                <a:cs typeface="Open Sans"/>
              </a:rPr>
              <a:t> </a:t>
            </a:r>
            <a:r>
              <a:rPr lang="en-US" sz="1600" b="1" err="1">
                <a:solidFill>
                  <a:schemeClr val="tx1"/>
                </a:solidFill>
                <a:ea typeface="Open Sans"/>
                <a:cs typeface="Open Sans"/>
              </a:rPr>
              <a:t>ārstu</a:t>
            </a:r>
            <a:r>
              <a:rPr lang="en-US" sz="1600" b="1">
                <a:solidFill>
                  <a:schemeClr val="tx1"/>
                </a:solidFill>
                <a:ea typeface="Open Sans"/>
                <a:cs typeface="Open Sans"/>
              </a:rPr>
              <a:t> </a:t>
            </a:r>
            <a:r>
              <a:rPr lang="en-US" sz="1600" b="1" err="1">
                <a:solidFill>
                  <a:schemeClr val="tx1"/>
                </a:solidFill>
                <a:ea typeface="Open Sans"/>
                <a:cs typeface="Open Sans"/>
              </a:rPr>
              <a:t>konsīlija</a:t>
            </a:r>
            <a:r>
              <a:rPr lang="en-US" sz="1600" b="1">
                <a:solidFill>
                  <a:schemeClr val="tx1"/>
                </a:solidFill>
                <a:ea typeface="Open Sans"/>
                <a:cs typeface="Open Sans"/>
              </a:rPr>
              <a:t> </a:t>
            </a:r>
            <a:r>
              <a:rPr lang="en-US" sz="1600" b="1" err="1">
                <a:solidFill>
                  <a:schemeClr val="tx1"/>
                </a:solidFill>
                <a:ea typeface="Open Sans"/>
                <a:cs typeface="Open Sans"/>
              </a:rPr>
              <a:t>izsniegtu</a:t>
            </a:r>
            <a:r>
              <a:rPr lang="en-US" sz="1600" b="1">
                <a:solidFill>
                  <a:schemeClr val="tx1"/>
                </a:solidFill>
                <a:ea typeface="Open Sans"/>
                <a:cs typeface="Open Sans"/>
              </a:rPr>
              <a:t> </a:t>
            </a:r>
            <a:r>
              <a:rPr lang="en-US" sz="1600" b="1" err="1">
                <a:solidFill>
                  <a:schemeClr val="tx1"/>
                </a:solidFill>
                <a:ea typeface="Open Sans"/>
                <a:cs typeface="Open Sans"/>
              </a:rPr>
              <a:t>izrakstu</a:t>
            </a:r>
            <a:r>
              <a:rPr lang="en-US" sz="1600" b="1">
                <a:solidFill>
                  <a:schemeClr val="tx1"/>
                </a:solidFill>
                <a:ea typeface="Open Sans"/>
                <a:cs typeface="Open Sans"/>
              </a:rPr>
              <a:t> var </a:t>
            </a:r>
            <a:r>
              <a:rPr lang="en-US" sz="1600" b="1" err="1">
                <a:solidFill>
                  <a:schemeClr val="tx1"/>
                </a:solidFill>
                <a:ea typeface="Open Sans"/>
                <a:cs typeface="Open Sans"/>
              </a:rPr>
              <a:t>pieņemt</a:t>
            </a:r>
            <a:r>
              <a:rPr lang="en-US" sz="1600" b="1">
                <a:solidFill>
                  <a:schemeClr val="tx1"/>
                </a:solidFill>
                <a:ea typeface="Open Sans"/>
                <a:cs typeface="Open Sans"/>
              </a:rPr>
              <a:t>, ja </a:t>
            </a:r>
            <a:r>
              <a:rPr lang="en-US" sz="1600" b="1" err="1">
                <a:solidFill>
                  <a:schemeClr val="tx1"/>
                </a:solidFill>
                <a:ea typeface="Open Sans"/>
                <a:cs typeface="Open Sans"/>
              </a:rPr>
              <a:t>iesniegums</a:t>
            </a:r>
            <a:r>
              <a:rPr lang="en-US" sz="1600" b="1">
                <a:solidFill>
                  <a:schemeClr val="tx1"/>
                </a:solidFill>
                <a:ea typeface="Open Sans"/>
                <a:cs typeface="Open Sans"/>
              </a:rPr>
              <a:t> </a:t>
            </a:r>
            <a:r>
              <a:rPr lang="en-US" sz="1600" b="1" err="1">
                <a:solidFill>
                  <a:schemeClr val="tx1"/>
                </a:solidFill>
                <a:ea typeface="Open Sans"/>
                <a:cs typeface="Open Sans"/>
              </a:rPr>
              <a:t>iesniegts</a:t>
            </a:r>
            <a:r>
              <a:rPr lang="en-US" sz="1600" b="1">
                <a:solidFill>
                  <a:schemeClr val="tx1"/>
                </a:solidFill>
                <a:ea typeface="Open Sans"/>
                <a:cs typeface="Open Sans"/>
              </a:rPr>
              <a:t> </a:t>
            </a:r>
            <a:r>
              <a:rPr lang="en-US" sz="1600" b="1" err="1">
                <a:solidFill>
                  <a:schemeClr val="tx1"/>
                </a:solidFill>
                <a:ea typeface="Open Sans"/>
                <a:cs typeface="Open Sans"/>
              </a:rPr>
              <a:t>līdz</a:t>
            </a:r>
            <a:r>
              <a:rPr lang="en-US" sz="1600" b="1">
                <a:solidFill>
                  <a:schemeClr val="tx1"/>
                </a:solidFill>
                <a:ea typeface="Open Sans"/>
                <a:cs typeface="Open Sans"/>
              </a:rPr>
              <a:t> 1.martam.</a:t>
            </a:r>
            <a:endParaRPr lang="en-US" sz="1600">
              <a:solidFill>
                <a:schemeClr val="tx1"/>
              </a:solidFill>
              <a:latin typeface="Calibri"/>
            </a:endParaRPr>
          </a:p>
        </p:txBody>
      </p:sp>
      <p:sp>
        <p:nvSpPr>
          <p:cNvPr id="4" name="Slide Number Placeholder 3">
            <a:extLst>
              <a:ext uri="{FF2B5EF4-FFF2-40B4-BE49-F238E27FC236}">
                <a16:creationId xmlns:a16="http://schemas.microsoft.com/office/drawing/2014/main" id="{9CECE326-1B0E-6E5F-4FED-FBD2791EFED4}"/>
              </a:ext>
            </a:extLst>
          </p:cNvPr>
          <p:cNvSpPr>
            <a:spLocks noGrp="1"/>
          </p:cNvSpPr>
          <p:nvPr>
            <p:ph type="sldNum" idx="12"/>
          </p:nvPr>
        </p:nvSpPr>
        <p:spPr/>
        <p:txBody>
          <a:bodyPr/>
          <a:lstStyle/>
          <a:p>
            <a:fld id="{00000000-1234-1234-1234-123412341234}" type="slidenum">
              <a:rPr lang="lv-LV" smtClean="0"/>
              <a:pPr/>
              <a:t>28</a:t>
            </a:fld>
            <a:endParaRPr lang="lv-LV"/>
          </a:p>
        </p:txBody>
      </p:sp>
      <p:pic>
        <p:nvPicPr>
          <p:cNvPr id="6" name="Graphic 5" descr="Document outline">
            <a:extLst>
              <a:ext uri="{FF2B5EF4-FFF2-40B4-BE49-F238E27FC236}">
                <a16:creationId xmlns:a16="http://schemas.microsoft.com/office/drawing/2014/main" id="{5B3A91F5-B302-CD8B-566E-FB00170104E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9372" y="202202"/>
            <a:ext cx="914400" cy="914400"/>
          </a:xfrm>
          <a:prstGeom prst="rect">
            <a:avLst/>
          </a:prstGeom>
        </p:spPr>
      </p:pic>
      <p:sp>
        <p:nvSpPr>
          <p:cNvPr id="8" name="TextBox 7">
            <a:extLst>
              <a:ext uri="{FF2B5EF4-FFF2-40B4-BE49-F238E27FC236}">
                <a16:creationId xmlns:a16="http://schemas.microsoft.com/office/drawing/2014/main" id="{D3872A73-2E3D-26F3-4AAE-1CC079896FBA}"/>
              </a:ext>
            </a:extLst>
          </p:cNvPr>
          <p:cNvSpPr txBox="1"/>
          <p:nvPr/>
        </p:nvSpPr>
        <p:spPr>
          <a:xfrm>
            <a:off x="809553" y="1110852"/>
            <a:ext cx="111953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solidFill>
                  <a:srgbClr val="664790"/>
                </a:solidFill>
                <a:latin typeface="Verdana"/>
              </a:rPr>
              <a:t>Kārtība</a:t>
            </a:r>
            <a:r>
              <a:rPr lang="en-US" sz="1600" i="1">
                <a:solidFill>
                  <a:srgbClr val="664790"/>
                </a:solidFill>
                <a:latin typeface="Verdana"/>
              </a:rPr>
              <a:t>, </a:t>
            </a:r>
            <a:r>
              <a:rPr lang="en-US" sz="1600" i="1" err="1">
                <a:solidFill>
                  <a:srgbClr val="664790"/>
                </a:solidFill>
                <a:latin typeface="Verdana"/>
              </a:rPr>
              <a:t>kādā</a:t>
            </a:r>
            <a:r>
              <a:rPr lang="en-US" sz="1600" i="1">
                <a:solidFill>
                  <a:srgbClr val="664790"/>
                </a:solidFill>
                <a:latin typeface="Verdana"/>
              </a:rPr>
              <a:t> </a:t>
            </a:r>
            <a:r>
              <a:rPr lang="en-US" sz="1600" i="1" err="1">
                <a:solidFill>
                  <a:srgbClr val="664790"/>
                </a:solidFill>
                <a:latin typeface="Verdana"/>
              </a:rPr>
              <a:t>izglītojamie</a:t>
            </a:r>
            <a:r>
              <a:rPr lang="en-US" sz="1600" i="1">
                <a:solidFill>
                  <a:srgbClr val="664790"/>
                </a:solidFill>
                <a:latin typeface="Verdana"/>
              </a:rPr>
              <a:t> </a:t>
            </a:r>
            <a:r>
              <a:rPr lang="en-US" sz="1600" i="1" err="1">
                <a:solidFill>
                  <a:srgbClr val="664790"/>
                </a:solidFill>
                <a:latin typeface="Verdana"/>
              </a:rPr>
              <a:t>atbrīvojami</a:t>
            </a:r>
            <a:r>
              <a:rPr lang="en-US" sz="1600" i="1">
                <a:solidFill>
                  <a:srgbClr val="664790"/>
                </a:solidFill>
                <a:latin typeface="Verdana"/>
              </a:rPr>
              <a:t> no </a:t>
            </a:r>
            <a:r>
              <a:rPr lang="en-US" sz="1600" i="1" err="1">
                <a:solidFill>
                  <a:srgbClr val="664790"/>
                </a:solidFill>
                <a:latin typeface="Verdana"/>
              </a:rPr>
              <a:t>noteiktajiem</a:t>
            </a:r>
            <a:r>
              <a:rPr lang="en-US" sz="1600" i="1">
                <a:solidFill>
                  <a:srgbClr val="664790"/>
                </a:solidFill>
                <a:latin typeface="Verdana"/>
              </a:rPr>
              <a:t> </a:t>
            </a:r>
            <a:r>
              <a:rPr lang="en-US" sz="1600" i="1" err="1">
                <a:solidFill>
                  <a:srgbClr val="664790"/>
                </a:solidFill>
                <a:latin typeface="Verdana"/>
              </a:rPr>
              <a:t>valsts</a:t>
            </a:r>
            <a:r>
              <a:rPr lang="en-US" sz="1600" i="1">
                <a:solidFill>
                  <a:srgbClr val="664790"/>
                </a:solidFill>
                <a:latin typeface="Verdana"/>
              </a:rPr>
              <a:t> </a:t>
            </a:r>
            <a:r>
              <a:rPr lang="en-US" sz="1600" i="1" err="1">
                <a:solidFill>
                  <a:srgbClr val="664790"/>
                </a:solidFill>
                <a:latin typeface="Verdana"/>
              </a:rPr>
              <a:t>pārbaudes</a:t>
            </a:r>
            <a:r>
              <a:rPr lang="en-US" sz="1600" i="1">
                <a:solidFill>
                  <a:srgbClr val="664790"/>
                </a:solidFill>
                <a:latin typeface="Verdana"/>
              </a:rPr>
              <a:t> </a:t>
            </a:r>
            <a:r>
              <a:rPr lang="en-US" sz="1600" i="1" err="1">
                <a:solidFill>
                  <a:srgbClr val="664790"/>
                </a:solidFill>
                <a:latin typeface="Verdana"/>
              </a:rPr>
              <a:t>darbiem</a:t>
            </a:r>
            <a:r>
              <a:rPr lang="en-US" sz="1600" i="1">
                <a:solidFill>
                  <a:srgbClr val="664790"/>
                </a:solidFill>
                <a:latin typeface="Verdana"/>
              </a:rPr>
              <a:t> (MK </a:t>
            </a:r>
            <a:r>
              <a:rPr lang="en-US" sz="1600" i="1" err="1">
                <a:solidFill>
                  <a:srgbClr val="664790"/>
                </a:solidFill>
                <a:latin typeface="Verdana"/>
              </a:rPr>
              <a:t>noteikumi</a:t>
            </a:r>
            <a:r>
              <a:rPr lang="en-US" sz="1600" i="1">
                <a:solidFill>
                  <a:srgbClr val="664790"/>
                </a:solidFill>
                <a:latin typeface="Verdana"/>
              </a:rPr>
              <a:t> Nr.31)</a:t>
            </a:r>
          </a:p>
        </p:txBody>
      </p:sp>
    </p:spTree>
    <p:extLst>
      <p:ext uri="{BB962C8B-B14F-4D97-AF65-F5344CB8AC3E}">
        <p14:creationId xmlns:p14="http://schemas.microsoft.com/office/powerpoint/2010/main" val="2814484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C8A49-A450-33CA-B9AE-9A69C00FE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1F445-72F6-DDE6-24D6-1C2079A80B02}"/>
              </a:ext>
            </a:extLst>
          </p:cNvPr>
          <p:cNvSpPr>
            <a:spLocks noGrp="1"/>
          </p:cNvSpPr>
          <p:nvPr>
            <p:ph type="title"/>
          </p:nvPr>
        </p:nvSpPr>
        <p:spPr>
          <a:xfrm>
            <a:off x="819282" y="446911"/>
            <a:ext cx="9242814" cy="787911"/>
          </a:xfrm>
        </p:spPr>
        <p:txBody>
          <a:bodyPr/>
          <a:lstStyle/>
          <a:p>
            <a:r>
              <a:rPr lang="lv-LV" sz="2400">
                <a:solidFill>
                  <a:schemeClr val="tx1"/>
                </a:solidFill>
              </a:rPr>
              <a:t>Atbrīvojumi no valsts pārbaudes darbiem</a:t>
            </a:r>
            <a:endParaRPr lang="lv-LV" sz="1600" b="0">
              <a:solidFill>
                <a:schemeClr val="tx1"/>
              </a:solidFill>
            </a:endParaRPr>
          </a:p>
        </p:txBody>
      </p:sp>
      <p:sp>
        <p:nvSpPr>
          <p:cNvPr id="3" name="Text Placeholder 2">
            <a:extLst>
              <a:ext uri="{FF2B5EF4-FFF2-40B4-BE49-F238E27FC236}">
                <a16:creationId xmlns:a16="http://schemas.microsoft.com/office/drawing/2014/main" id="{EBF7E2F4-BDDB-48BC-40DF-FCC9C0BA8BDC}"/>
              </a:ext>
            </a:extLst>
          </p:cNvPr>
          <p:cNvSpPr>
            <a:spLocks noGrp="1"/>
          </p:cNvSpPr>
          <p:nvPr>
            <p:ph type="body" idx="1"/>
          </p:nvPr>
        </p:nvSpPr>
        <p:spPr>
          <a:xfrm>
            <a:off x="616775" y="1978419"/>
            <a:ext cx="10971520" cy="4736736"/>
          </a:xfrm>
        </p:spPr>
        <p:txBody>
          <a:bodyPr/>
          <a:lstStyle/>
          <a:p>
            <a:pPr marL="228600" indent="0">
              <a:buClr>
                <a:srgbClr val="000000"/>
              </a:buClr>
            </a:pPr>
            <a:r>
              <a:rPr lang="en-US" sz="1600">
                <a:solidFill>
                  <a:schemeClr val="tx1"/>
                </a:solidFill>
                <a:ea typeface="Open Sans"/>
                <a:cs typeface="Open Sans"/>
                <a:sym typeface="Arial"/>
              </a:rPr>
              <a:t>2023. gada 24. </a:t>
            </a:r>
            <a:r>
              <a:rPr lang="en-US" sz="1600" err="1">
                <a:solidFill>
                  <a:schemeClr val="tx1"/>
                </a:solidFill>
                <a:ea typeface="Open Sans"/>
                <a:cs typeface="Open Sans"/>
                <a:sym typeface="Arial"/>
              </a:rPr>
              <a:t>janvāra</a:t>
            </a:r>
            <a:r>
              <a:rPr lang="en-US" sz="1600">
                <a:solidFill>
                  <a:schemeClr val="tx1"/>
                </a:solidFill>
                <a:ea typeface="Open Sans"/>
                <a:cs typeface="Open Sans"/>
                <a:sym typeface="Arial"/>
              </a:rPr>
              <a:t> MK </a:t>
            </a:r>
            <a:r>
              <a:rPr lang="en-US" sz="1600" err="1">
                <a:solidFill>
                  <a:schemeClr val="tx1"/>
                </a:solidFill>
                <a:ea typeface="Open Sans"/>
                <a:cs typeface="Open Sans"/>
                <a:sym typeface="Arial"/>
              </a:rPr>
              <a:t>noteikumu</a:t>
            </a:r>
            <a:r>
              <a:rPr lang="en-US" sz="1600">
                <a:solidFill>
                  <a:schemeClr val="tx1"/>
                </a:solidFill>
                <a:ea typeface="Open Sans"/>
                <a:cs typeface="Open Sans"/>
                <a:sym typeface="Arial"/>
              </a:rPr>
              <a:t> Nr. 31 «</a:t>
            </a:r>
            <a:r>
              <a:rPr lang="en-US" sz="1600" err="1">
                <a:solidFill>
                  <a:schemeClr val="tx1"/>
                </a:solidFill>
                <a:ea typeface="Open Sans"/>
                <a:cs typeface="Open Sans"/>
                <a:sym typeface="Arial"/>
              </a:rPr>
              <a:t>Kārtība</a:t>
            </a:r>
            <a:r>
              <a:rPr lang="en-US" sz="1600">
                <a:solidFill>
                  <a:schemeClr val="tx1"/>
                </a:solidFill>
                <a:ea typeface="Open Sans"/>
                <a:cs typeface="Open Sans"/>
                <a:sym typeface="Arial"/>
              </a:rPr>
              <a:t>, </a:t>
            </a:r>
            <a:r>
              <a:rPr lang="en-US" sz="1600" err="1">
                <a:solidFill>
                  <a:schemeClr val="tx1"/>
                </a:solidFill>
                <a:ea typeface="Open Sans"/>
                <a:cs typeface="Open Sans"/>
                <a:sym typeface="Arial"/>
              </a:rPr>
              <a:t>kādā</a:t>
            </a:r>
            <a:r>
              <a:rPr lang="en-US" sz="1600">
                <a:solidFill>
                  <a:schemeClr val="tx1"/>
                </a:solidFill>
                <a:ea typeface="Open Sans"/>
                <a:cs typeface="Open Sans"/>
                <a:sym typeface="Arial"/>
              </a:rPr>
              <a:t> </a:t>
            </a:r>
            <a:r>
              <a:rPr lang="en-US" sz="1600" err="1">
                <a:solidFill>
                  <a:schemeClr val="tx1"/>
                </a:solidFill>
                <a:ea typeface="Open Sans"/>
                <a:cs typeface="Open Sans"/>
                <a:sym typeface="Arial"/>
              </a:rPr>
              <a:t>izglītojamie</a:t>
            </a:r>
            <a:r>
              <a:rPr lang="en-US" sz="1600">
                <a:solidFill>
                  <a:schemeClr val="tx1"/>
                </a:solidFill>
                <a:ea typeface="Open Sans"/>
                <a:cs typeface="Open Sans"/>
                <a:sym typeface="Arial"/>
              </a:rPr>
              <a:t> </a:t>
            </a:r>
            <a:r>
              <a:rPr lang="en-US" sz="1600" err="1">
                <a:solidFill>
                  <a:schemeClr val="tx1"/>
                </a:solidFill>
                <a:ea typeface="Open Sans"/>
                <a:cs typeface="Open Sans"/>
                <a:sym typeface="Arial"/>
              </a:rPr>
              <a:t>atbrīvojami</a:t>
            </a:r>
            <a:r>
              <a:rPr lang="en-US" sz="1600">
                <a:solidFill>
                  <a:schemeClr val="tx1"/>
                </a:solidFill>
                <a:ea typeface="Open Sans"/>
                <a:cs typeface="Open Sans"/>
                <a:sym typeface="Arial"/>
              </a:rPr>
              <a:t> no </a:t>
            </a:r>
            <a:r>
              <a:rPr lang="en-US" sz="1600" err="1">
                <a:solidFill>
                  <a:schemeClr val="tx1"/>
                </a:solidFill>
                <a:ea typeface="Open Sans"/>
                <a:cs typeface="Open Sans"/>
                <a:sym typeface="Arial"/>
              </a:rPr>
              <a:t>noteiktajiem</a:t>
            </a:r>
            <a:r>
              <a:rPr lang="en-US" sz="1600">
                <a:solidFill>
                  <a:schemeClr val="tx1"/>
                </a:solidFill>
                <a:ea typeface="Open Sans"/>
                <a:cs typeface="Open Sans"/>
                <a:sym typeface="Arial"/>
              </a:rPr>
              <a:t> </a:t>
            </a:r>
            <a:r>
              <a:rPr lang="en-US" sz="1600" err="1">
                <a:solidFill>
                  <a:schemeClr val="tx1"/>
                </a:solidFill>
                <a:ea typeface="Open Sans"/>
                <a:cs typeface="Open Sans"/>
                <a:sym typeface="Arial"/>
              </a:rPr>
              <a:t>valsts</a:t>
            </a:r>
            <a:r>
              <a:rPr lang="en-US" sz="1600">
                <a:solidFill>
                  <a:schemeClr val="tx1"/>
                </a:solidFill>
                <a:ea typeface="Open Sans"/>
                <a:cs typeface="Open Sans"/>
                <a:sym typeface="Arial"/>
              </a:rPr>
              <a:t> </a:t>
            </a:r>
            <a:r>
              <a:rPr lang="en-US" sz="1600" err="1">
                <a:solidFill>
                  <a:schemeClr val="tx1"/>
                </a:solidFill>
                <a:ea typeface="Open Sans"/>
                <a:cs typeface="Open Sans"/>
                <a:sym typeface="Arial"/>
              </a:rPr>
              <a:t>pārbaudījumiem</a:t>
            </a:r>
            <a:r>
              <a:rPr lang="en-US" sz="1600">
                <a:solidFill>
                  <a:schemeClr val="tx1"/>
                </a:solidFill>
                <a:ea typeface="Open Sans"/>
                <a:cs typeface="Open Sans"/>
                <a:sym typeface="Arial"/>
              </a:rPr>
              <a:t>» 2. </a:t>
            </a:r>
            <a:r>
              <a:rPr lang="en-US" sz="1600" err="1">
                <a:solidFill>
                  <a:schemeClr val="tx1"/>
                </a:solidFill>
                <a:ea typeface="Open Sans"/>
                <a:cs typeface="Open Sans"/>
                <a:sym typeface="Arial"/>
              </a:rPr>
              <a:t>punkts</a:t>
            </a:r>
            <a:r>
              <a:rPr lang="en-US" sz="1600">
                <a:solidFill>
                  <a:schemeClr val="tx1"/>
                </a:solidFill>
                <a:ea typeface="Open Sans"/>
                <a:cs typeface="Open Sans"/>
                <a:sym typeface="Arial"/>
              </a:rPr>
              <a:t>:</a:t>
            </a:r>
            <a:endParaRPr lang="en-US" sz="1600">
              <a:solidFill>
                <a:schemeClr val="tx1"/>
              </a:solidFill>
              <a:ea typeface="Open Sans"/>
              <a:cs typeface="Open Sans"/>
            </a:endParaRPr>
          </a:p>
          <a:p>
            <a:pPr marL="228600" indent="0">
              <a:buClr>
                <a:srgbClr val="000000"/>
              </a:buClr>
            </a:pPr>
            <a:r>
              <a:rPr lang="en-US" sz="1600" b="1">
                <a:solidFill>
                  <a:schemeClr val="tx1"/>
                </a:solidFill>
                <a:cs typeface="+mn-cs"/>
                <a:sym typeface="Arial"/>
              </a:rPr>
              <a:t>No </a:t>
            </a:r>
            <a:r>
              <a:rPr lang="en-US" sz="1600" b="1" err="1">
                <a:solidFill>
                  <a:schemeClr val="tx1"/>
                </a:solidFill>
                <a:cs typeface="+mn-cs"/>
                <a:sym typeface="Arial"/>
              </a:rPr>
              <a:t>valsts</a:t>
            </a:r>
            <a:r>
              <a:rPr lang="en-US" sz="1600" b="1">
                <a:solidFill>
                  <a:schemeClr val="tx1"/>
                </a:solidFill>
                <a:cs typeface="+mn-cs"/>
                <a:sym typeface="Arial"/>
              </a:rPr>
              <a:t> </a:t>
            </a:r>
            <a:r>
              <a:rPr lang="en-US" sz="1600" b="1" err="1">
                <a:solidFill>
                  <a:schemeClr val="tx1"/>
                </a:solidFill>
                <a:cs typeface="+mn-cs"/>
                <a:sym typeface="Arial"/>
              </a:rPr>
              <a:t>pārbaudījumiem</a:t>
            </a:r>
            <a:r>
              <a:rPr lang="en-US" sz="1600" b="1">
                <a:solidFill>
                  <a:schemeClr val="tx1"/>
                </a:solidFill>
                <a:cs typeface="+mn-cs"/>
                <a:sym typeface="Arial"/>
              </a:rPr>
              <a:t> </a:t>
            </a:r>
            <a:r>
              <a:rPr lang="en-US" sz="1600" b="1" err="1">
                <a:solidFill>
                  <a:schemeClr val="tx1"/>
                </a:solidFill>
                <a:cs typeface="+mn-cs"/>
                <a:sym typeface="Arial"/>
              </a:rPr>
              <a:t>izglītojamo</a:t>
            </a:r>
            <a:r>
              <a:rPr lang="en-US" sz="1600" b="1">
                <a:solidFill>
                  <a:schemeClr val="tx1"/>
                </a:solidFill>
                <a:cs typeface="+mn-cs"/>
                <a:sym typeface="Arial"/>
              </a:rPr>
              <a:t> </a:t>
            </a:r>
            <a:r>
              <a:rPr lang="en-US" sz="1600" b="1" err="1">
                <a:solidFill>
                  <a:schemeClr val="tx1"/>
                </a:solidFill>
                <a:cs typeface="+mn-cs"/>
                <a:sym typeface="Arial"/>
              </a:rPr>
              <a:t>atbrīvo</a:t>
            </a:r>
            <a:r>
              <a:rPr lang="en-US" sz="1600" b="1">
                <a:solidFill>
                  <a:schemeClr val="tx1"/>
                </a:solidFill>
                <a:cs typeface="+mn-cs"/>
                <a:sym typeface="Arial"/>
              </a:rPr>
              <a:t> </a:t>
            </a:r>
            <a:r>
              <a:rPr lang="en-US" sz="1600" b="1" err="1">
                <a:solidFill>
                  <a:schemeClr val="tx1"/>
                </a:solidFill>
                <a:cs typeface="+mn-cs"/>
                <a:sym typeface="Arial"/>
              </a:rPr>
              <a:t>ar</a:t>
            </a:r>
            <a:r>
              <a:rPr lang="en-US" sz="1600" b="1">
                <a:solidFill>
                  <a:schemeClr val="tx1"/>
                </a:solidFill>
                <a:cs typeface="+mn-cs"/>
                <a:sym typeface="Arial"/>
              </a:rPr>
              <a:t> </a:t>
            </a:r>
            <a:r>
              <a:rPr lang="en-US" sz="1600" b="1" err="1">
                <a:solidFill>
                  <a:schemeClr val="tx1"/>
                </a:solidFill>
                <a:cs typeface="+mn-cs"/>
                <a:sym typeface="Arial"/>
              </a:rPr>
              <a:t>izglītības</a:t>
            </a:r>
            <a:r>
              <a:rPr lang="en-US" sz="1600" b="1">
                <a:solidFill>
                  <a:schemeClr val="tx1"/>
                </a:solidFill>
                <a:cs typeface="+mn-cs"/>
                <a:sym typeface="Arial"/>
              </a:rPr>
              <a:t> </a:t>
            </a:r>
            <a:r>
              <a:rPr lang="en-US" sz="1600" b="1" err="1">
                <a:solidFill>
                  <a:schemeClr val="tx1"/>
                </a:solidFill>
                <a:cs typeface="+mn-cs"/>
                <a:sym typeface="Arial"/>
              </a:rPr>
              <a:t>iestādes</a:t>
            </a:r>
            <a:r>
              <a:rPr lang="en-US" sz="1600" b="1">
                <a:solidFill>
                  <a:schemeClr val="tx1"/>
                </a:solidFill>
                <a:cs typeface="+mn-cs"/>
                <a:sym typeface="Arial"/>
              </a:rPr>
              <a:t> </a:t>
            </a:r>
            <a:r>
              <a:rPr lang="en-US" sz="1600" b="1" err="1">
                <a:solidFill>
                  <a:schemeClr val="tx1"/>
                </a:solidFill>
                <a:cs typeface="+mn-cs"/>
                <a:sym typeface="Arial"/>
              </a:rPr>
              <a:t>vadītāja</a:t>
            </a:r>
            <a:r>
              <a:rPr lang="en-US" sz="1600" b="1">
                <a:solidFill>
                  <a:schemeClr val="tx1"/>
                </a:solidFill>
                <a:cs typeface="+mn-cs"/>
                <a:sym typeface="Arial"/>
              </a:rPr>
              <a:t> </a:t>
            </a:r>
            <a:r>
              <a:rPr lang="en-US" sz="1600" b="1" err="1">
                <a:solidFill>
                  <a:schemeClr val="tx1"/>
                </a:solidFill>
                <a:cs typeface="+mn-cs"/>
                <a:sym typeface="Arial"/>
              </a:rPr>
              <a:t>rīkojumu</a:t>
            </a:r>
            <a:r>
              <a:rPr lang="en-US" sz="1600" b="1">
                <a:solidFill>
                  <a:schemeClr val="tx1"/>
                </a:solidFill>
                <a:cs typeface="+mn-cs"/>
                <a:sym typeface="Arial"/>
              </a:rPr>
              <a:t>, </a:t>
            </a:r>
            <a:r>
              <a:rPr lang="en-US" sz="1600" b="1" err="1">
                <a:solidFill>
                  <a:schemeClr val="tx1"/>
                </a:solidFill>
                <a:cs typeface="+mn-cs"/>
                <a:sym typeface="Arial"/>
              </a:rPr>
              <a:t>pamatojoties</a:t>
            </a:r>
            <a:r>
              <a:rPr lang="en-US" sz="1600" b="1">
                <a:solidFill>
                  <a:schemeClr val="tx1"/>
                </a:solidFill>
                <a:cs typeface="+mn-cs"/>
                <a:sym typeface="Arial"/>
              </a:rPr>
              <a:t> uz</a:t>
            </a:r>
          </a:p>
          <a:p>
            <a:pPr marL="228600" indent="0">
              <a:buClr>
                <a:srgbClr val="000000"/>
              </a:buClr>
            </a:pPr>
            <a:r>
              <a:rPr lang="en-US" sz="1600" err="1">
                <a:solidFill>
                  <a:schemeClr val="tx1"/>
                </a:solidFill>
                <a:ea typeface="Open Sans"/>
                <a:cs typeface="Open Sans"/>
              </a:rPr>
              <a:t>pilngadīga</a:t>
            </a:r>
            <a:r>
              <a:rPr lang="en-US" sz="1600">
                <a:solidFill>
                  <a:schemeClr val="tx1"/>
                </a:solidFill>
                <a:ea typeface="Open Sans"/>
                <a:cs typeface="Open Sans"/>
              </a:rPr>
              <a:t> </a:t>
            </a:r>
            <a:r>
              <a:rPr lang="en-US" sz="1600" err="1">
                <a:solidFill>
                  <a:schemeClr val="tx1"/>
                </a:solidFill>
                <a:ea typeface="Open Sans"/>
                <a:cs typeface="Open Sans"/>
              </a:rPr>
              <a:t>izglītojamā</a:t>
            </a:r>
            <a:r>
              <a:rPr lang="en-US" sz="1600">
                <a:solidFill>
                  <a:schemeClr val="tx1"/>
                </a:solidFill>
                <a:ea typeface="Open Sans"/>
                <a:cs typeface="Open Sans"/>
              </a:rPr>
              <a:t> </a:t>
            </a:r>
            <a:r>
              <a:rPr lang="en-US" sz="1600" err="1">
                <a:solidFill>
                  <a:schemeClr val="tx1"/>
                </a:solidFill>
                <a:ea typeface="Open Sans"/>
                <a:cs typeface="Open Sans"/>
              </a:rPr>
              <a:t>vai</a:t>
            </a:r>
            <a:r>
              <a:rPr lang="en-US" sz="1600">
                <a:solidFill>
                  <a:schemeClr val="tx1"/>
                </a:solidFill>
                <a:ea typeface="Open Sans"/>
                <a:cs typeface="Open Sans"/>
              </a:rPr>
              <a:t> </a:t>
            </a:r>
            <a:r>
              <a:rPr lang="en-US" sz="1600" err="1">
                <a:solidFill>
                  <a:schemeClr val="tx1"/>
                </a:solidFill>
                <a:ea typeface="Open Sans"/>
                <a:cs typeface="Open Sans"/>
              </a:rPr>
              <a:t>nepilngadīga</a:t>
            </a:r>
            <a:r>
              <a:rPr lang="en-US" sz="1600">
                <a:solidFill>
                  <a:schemeClr val="tx1"/>
                </a:solidFill>
                <a:ea typeface="Open Sans"/>
                <a:cs typeface="Open Sans"/>
              </a:rPr>
              <a:t> </a:t>
            </a:r>
            <a:r>
              <a:rPr lang="en-US" sz="1600" err="1">
                <a:solidFill>
                  <a:schemeClr val="tx1"/>
                </a:solidFill>
                <a:ea typeface="Open Sans"/>
                <a:cs typeface="Open Sans"/>
              </a:rPr>
              <a:t>izglītojamā</a:t>
            </a:r>
            <a:r>
              <a:rPr lang="en-US" sz="1600">
                <a:solidFill>
                  <a:schemeClr val="tx1"/>
                </a:solidFill>
                <a:ea typeface="Open Sans"/>
                <a:cs typeface="Open Sans"/>
              </a:rPr>
              <a:t> </a:t>
            </a:r>
            <a:r>
              <a:rPr lang="en-US" sz="1600" err="1">
                <a:solidFill>
                  <a:schemeClr val="tx1"/>
                </a:solidFill>
                <a:ea typeface="Open Sans"/>
                <a:cs typeface="Open Sans"/>
              </a:rPr>
              <a:t>likumiskā</a:t>
            </a:r>
            <a:r>
              <a:rPr lang="en-US" sz="1600">
                <a:solidFill>
                  <a:schemeClr val="tx1"/>
                </a:solidFill>
                <a:ea typeface="Open Sans"/>
                <a:cs typeface="Open Sans"/>
              </a:rPr>
              <a:t> </a:t>
            </a:r>
            <a:r>
              <a:rPr lang="en-US" sz="1600" err="1">
                <a:solidFill>
                  <a:schemeClr val="tx1"/>
                </a:solidFill>
                <a:ea typeface="Open Sans"/>
                <a:cs typeface="Open Sans"/>
              </a:rPr>
              <a:t>pārstāvja</a:t>
            </a:r>
            <a:r>
              <a:rPr lang="en-US" sz="1600">
                <a:solidFill>
                  <a:schemeClr val="tx1"/>
                </a:solidFill>
                <a:ea typeface="Open Sans"/>
                <a:cs typeface="Open Sans"/>
              </a:rPr>
              <a:t> </a:t>
            </a:r>
            <a:r>
              <a:rPr lang="en-US" sz="1600" b="1" err="1">
                <a:solidFill>
                  <a:schemeClr val="tx1"/>
                </a:solidFill>
                <a:ea typeface="Open Sans"/>
                <a:cs typeface="Open Sans"/>
              </a:rPr>
              <a:t>iesniegumu</a:t>
            </a:r>
            <a:r>
              <a:rPr lang="en-US" sz="1600">
                <a:solidFill>
                  <a:schemeClr val="tx1"/>
                </a:solidFill>
                <a:ea typeface="Open Sans"/>
                <a:cs typeface="Open Sans"/>
              </a:rPr>
              <a:t> </a:t>
            </a:r>
            <a:r>
              <a:rPr lang="en-US" sz="1600" err="1">
                <a:solidFill>
                  <a:schemeClr val="tx1"/>
                </a:solidFill>
                <a:ea typeface="Open Sans"/>
                <a:cs typeface="Open Sans"/>
              </a:rPr>
              <a:t>ar</a:t>
            </a:r>
            <a:r>
              <a:rPr lang="en-US" sz="1600">
                <a:solidFill>
                  <a:schemeClr val="tx1"/>
                </a:solidFill>
                <a:ea typeface="Open Sans"/>
                <a:cs typeface="Open Sans"/>
              </a:rPr>
              <a:t> </a:t>
            </a:r>
            <a:r>
              <a:rPr lang="en-US" sz="1600" err="1">
                <a:solidFill>
                  <a:schemeClr val="tx1"/>
                </a:solidFill>
                <a:ea typeface="Open Sans"/>
                <a:cs typeface="Open Sans"/>
              </a:rPr>
              <a:t>lūgumu</a:t>
            </a:r>
            <a:r>
              <a:rPr lang="en-US" sz="1600">
                <a:solidFill>
                  <a:schemeClr val="tx1"/>
                </a:solidFill>
                <a:ea typeface="Open Sans"/>
                <a:cs typeface="Open Sans"/>
              </a:rPr>
              <a:t> </a:t>
            </a:r>
            <a:r>
              <a:rPr lang="en-US" sz="1600" err="1">
                <a:solidFill>
                  <a:schemeClr val="tx1"/>
                </a:solidFill>
                <a:ea typeface="Open Sans"/>
                <a:cs typeface="Open Sans"/>
              </a:rPr>
              <a:t>atbrīvot</a:t>
            </a:r>
            <a:r>
              <a:rPr lang="en-US" sz="1600">
                <a:solidFill>
                  <a:schemeClr val="tx1"/>
                </a:solidFill>
                <a:ea typeface="Open Sans"/>
                <a:cs typeface="Open Sans"/>
              </a:rPr>
              <a:t> no </a:t>
            </a:r>
            <a:r>
              <a:rPr lang="en-US" sz="1600" err="1">
                <a:solidFill>
                  <a:schemeClr val="tx1"/>
                </a:solidFill>
                <a:ea typeface="Open Sans"/>
                <a:cs typeface="Open Sans"/>
              </a:rPr>
              <a:t>noteiktajiem</a:t>
            </a:r>
            <a:r>
              <a:rPr lang="en-US" sz="1600">
                <a:solidFill>
                  <a:schemeClr val="tx1"/>
                </a:solidFill>
                <a:ea typeface="Open Sans"/>
                <a:cs typeface="Open Sans"/>
              </a:rPr>
              <a:t> </a:t>
            </a:r>
            <a:r>
              <a:rPr lang="en-US" sz="1600" err="1">
                <a:solidFill>
                  <a:schemeClr val="tx1"/>
                </a:solidFill>
                <a:ea typeface="Open Sans"/>
                <a:cs typeface="Open Sans"/>
              </a:rPr>
              <a:t>valsts</a:t>
            </a:r>
            <a:r>
              <a:rPr lang="en-US" sz="1600">
                <a:solidFill>
                  <a:schemeClr val="tx1"/>
                </a:solidFill>
                <a:ea typeface="Open Sans"/>
                <a:cs typeface="Open Sans"/>
              </a:rPr>
              <a:t> </a:t>
            </a:r>
            <a:r>
              <a:rPr lang="en-US" sz="1600" err="1">
                <a:solidFill>
                  <a:schemeClr val="tx1"/>
                </a:solidFill>
                <a:ea typeface="Open Sans"/>
                <a:cs typeface="Open Sans"/>
              </a:rPr>
              <a:t>pārbaudījumiem</a:t>
            </a:r>
            <a:r>
              <a:rPr lang="en-US" sz="1600">
                <a:solidFill>
                  <a:schemeClr val="tx1"/>
                </a:solidFill>
                <a:ea typeface="Open Sans"/>
                <a:cs typeface="Open Sans"/>
              </a:rPr>
              <a:t> un</a:t>
            </a:r>
            <a:endParaRPr lang="en-US" sz="1600">
              <a:solidFill>
                <a:schemeClr val="tx1"/>
              </a:solidFill>
            </a:endParaRPr>
          </a:p>
          <a:p>
            <a:pPr marL="228600" indent="0">
              <a:buClr>
                <a:srgbClr val="000000"/>
              </a:buClr>
            </a:pPr>
            <a:endParaRPr lang="en-US" sz="1600" b="1">
              <a:solidFill>
                <a:schemeClr val="tx1"/>
              </a:solidFill>
              <a:cs typeface="+mn-cs"/>
            </a:endParaRPr>
          </a:p>
          <a:p>
            <a:pPr marL="514350" indent="-285750">
              <a:buFont typeface="Arial"/>
              <a:buChar char="•"/>
            </a:pPr>
            <a:r>
              <a:rPr lang="en-US" sz="1600" b="1" err="1">
                <a:solidFill>
                  <a:schemeClr val="tx1"/>
                </a:solidFill>
                <a:ea typeface="Open Sans"/>
                <a:cs typeface="Open Sans"/>
              </a:rPr>
              <a:t>ārstējošā</a:t>
            </a:r>
            <a:r>
              <a:rPr lang="en-US" sz="1600" b="1">
                <a:solidFill>
                  <a:schemeClr val="tx1"/>
                </a:solidFill>
                <a:ea typeface="Open Sans"/>
                <a:cs typeface="Open Sans"/>
              </a:rPr>
              <a:t> </a:t>
            </a:r>
            <a:r>
              <a:rPr lang="en-US" sz="1600" b="1" err="1">
                <a:solidFill>
                  <a:schemeClr val="tx1"/>
                </a:solidFill>
                <a:ea typeface="Open Sans"/>
                <a:cs typeface="Open Sans"/>
              </a:rPr>
              <a:t>ārsta</a:t>
            </a:r>
            <a:r>
              <a:rPr lang="en-US" sz="1600" b="1">
                <a:solidFill>
                  <a:schemeClr val="tx1"/>
                </a:solidFill>
                <a:ea typeface="Open Sans"/>
                <a:cs typeface="Open Sans"/>
              </a:rPr>
              <a:t> </a:t>
            </a:r>
            <a:r>
              <a:rPr lang="en-US" sz="1600" b="1" err="1">
                <a:solidFill>
                  <a:schemeClr val="tx1"/>
                </a:solidFill>
                <a:ea typeface="Open Sans"/>
                <a:cs typeface="Open Sans"/>
              </a:rPr>
              <a:t>izsniegtu</a:t>
            </a:r>
            <a:r>
              <a:rPr lang="en-US" sz="1600" b="1">
                <a:solidFill>
                  <a:schemeClr val="tx1"/>
                </a:solidFill>
                <a:ea typeface="Open Sans"/>
                <a:cs typeface="Open Sans"/>
              </a:rPr>
              <a:t> </a:t>
            </a:r>
            <a:r>
              <a:rPr lang="en-US" sz="1600" b="1" err="1">
                <a:solidFill>
                  <a:schemeClr val="tx1"/>
                </a:solidFill>
                <a:ea typeface="Open Sans"/>
                <a:cs typeface="Open Sans"/>
              </a:rPr>
              <a:t>izrakstu</a:t>
            </a:r>
            <a:r>
              <a:rPr lang="en-US" sz="1600">
                <a:solidFill>
                  <a:schemeClr val="tx1"/>
                </a:solidFill>
                <a:ea typeface="Open Sans"/>
                <a:cs typeface="Open Sans"/>
              </a:rPr>
              <a:t> </a:t>
            </a:r>
            <a:r>
              <a:rPr lang="en-US" sz="1600" err="1">
                <a:solidFill>
                  <a:schemeClr val="tx1"/>
                </a:solidFill>
                <a:ea typeface="Open Sans"/>
                <a:cs typeface="Open Sans"/>
              </a:rPr>
              <a:t>ar</a:t>
            </a:r>
            <a:r>
              <a:rPr lang="en-US" sz="1600">
                <a:solidFill>
                  <a:schemeClr val="tx1"/>
                </a:solidFill>
                <a:ea typeface="Open Sans"/>
                <a:cs typeface="Open Sans"/>
              </a:rPr>
              <a:t> </a:t>
            </a:r>
            <a:r>
              <a:rPr lang="en-US" sz="1600" err="1">
                <a:solidFill>
                  <a:schemeClr val="tx1"/>
                </a:solidFill>
                <a:ea typeface="Open Sans"/>
                <a:cs typeface="Open Sans"/>
              </a:rPr>
              <a:t>iekļautu</a:t>
            </a:r>
            <a:r>
              <a:rPr lang="en-US" sz="1600">
                <a:solidFill>
                  <a:schemeClr val="tx1"/>
                </a:solidFill>
                <a:ea typeface="Open Sans"/>
                <a:cs typeface="Open Sans"/>
              </a:rPr>
              <a:t> </a:t>
            </a:r>
            <a:r>
              <a:rPr lang="en-US" sz="1600" err="1">
                <a:solidFill>
                  <a:schemeClr val="tx1"/>
                </a:solidFill>
                <a:ea typeface="Open Sans"/>
                <a:cs typeface="Open Sans"/>
              </a:rPr>
              <a:t>informāciju</a:t>
            </a:r>
            <a:r>
              <a:rPr lang="en-US" sz="1600">
                <a:solidFill>
                  <a:schemeClr val="tx1"/>
                </a:solidFill>
                <a:ea typeface="Open Sans"/>
                <a:cs typeface="Open Sans"/>
              </a:rPr>
              <a:t> par </a:t>
            </a:r>
            <a:r>
              <a:rPr lang="en-US" sz="1600" err="1">
                <a:solidFill>
                  <a:schemeClr val="tx1"/>
                </a:solidFill>
                <a:ea typeface="Open Sans"/>
                <a:cs typeface="Open Sans"/>
              </a:rPr>
              <a:t>ieteikumu</a:t>
            </a:r>
            <a:r>
              <a:rPr lang="en-US" sz="1600">
                <a:solidFill>
                  <a:schemeClr val="tx1"/>
                </a:solidFill>
                <a:ea typeface="Open Sans"/>
                <a:cs typeface="Open Sans"/>
              </a:rPr>
              <a:t> </a:t>
            </a:r>
            <a:r>
              <a:rPr lang="en-US" sz="1600" err="1">
                <a:solidFill>
                  <a:schemeClr val="tx1"/>
                </a:solidFill>
                <a:ea typeface="Open Sans"/>
                <a:cs typeface="Open Sans"/>
              </a:rPr>
              <a:t>atbrīvot</a:t>
            </a:r>
            <a:r>
              <a:rPr lang="en-US" sz="1600">
                <a:solidFill>
                  <a:schemeClr val="tx1"/>
                </a:solidFill>
                <a:ea typeface="Open Sans"/>
                <a:cs typeface="Open Sans"/>
              </a:rPr>
              <a:t> </a:t>
            </a:r>
            <a:r>
              <a:rPr lang="en-US" sz="1600" err="1">
                <a:solidFill>
                  <a:schemeClr val="tx1"/>
                </a:solidFill>
                <a:ea typeface="Open Sans"/>
                <a:cs typeface="Open Sans"/>
              </a:rPr>
              <a:t>izglītojamo</a:t>
            </a:r>
            <a:r>
              <a:rPr lang="en-US" sz="1600">
                <a:solidFill>
                  <a:schemeClr val="tx1"/>
                </a:solidFill>
                <a:ea typeface="Open Sans"/>
                <a:cs typeface="Open Sans"/>
              </a:rPr>
              <a:t> no </a:t>
            </a:r>
            <a:r>
              <a:rPr lang="en-US" sz="1600" err="1">
                <a:solidFill>
                  <a:schemeClr val="tx1"/>
                </a:solidFill>
                <a:ea typeface="Open Sans"/>
                <a:cs typeface="Open Sans"/>
              </a:rPr>
              <a:t>valsts</a:t>
            </a:r>
            <a:r>
              <a:rPr lang="en-US" sz="1600">
                <a:solidFill>
                  <a:schemeClr val="tx1"/>
                </a:solidFill>
                <a:ea typeface="Open Sans"/>
                <a:cs typeface="Open Sans"/>
              </a:rPr>
              <a:t> </a:t>
            </a:r>
            <a:r>
              <a:rPr lang="en-US" sz="1600" err="1">
                <a:solidFill>
                  <a:schemeClr val="tx1"/>
                </a:solidFill>
                <a:ea typeface="Open Sans"/>
                <a:cs typeface="Open Sans"/>
              </a:rPr>
              <a:t>pārbaudījumiem</a:t>
            </a:r>
            <a:r>
              <a:rPr lang="en-US" sz="1600">
                <a:solidFill>
                  <a:schemeClr val="tx1"/>
                </a:solidFill>
                <a:ea typeface="Open Sans"/>
                <a:cs typeface="Open Sans"/>
              </a:rPr>
              <a:t> </a:t>
            </a:r>
            <a:r>
              <a:rPr lang="en-US" sz="1600" err="1">
                <a:solidFill>
                  <a:schemeClr val="tx1"/>
                </a:solidFill>
                <a:ea typeface="Open Sans"/>
                <a:cs typeface="Open Sans"/>
              </a:rPr>
              <a:t>attiecīgajā</a:t>
            </a:r>
            <a:r>
              <a:rPr lang="en-US" sz="1600">
                <a:solidFill>
                  <a:schemeClr val="tx1"/>
                </a:solidFill>
                <a:ea typeface="Open Sans"/>
                <a:cs typeface="Open Sans"/>
              </a:rPr>
              <a:t> </a:t>
            </a:r>
            <a:r>
              <a:rPr lang="en-US" sz="1600" err="1">
                <a:solidFill>
                  <a:schemeClr val="tx1"/>
                </a:solidFill>
                <a:ea typeface="Open Sans"/>
                <a:cs typeface="Open Sans"/>
              </a:rPr>
              <a:t>mācību</a:t>
            </a:r>
            <a:r>
              <a:rPr lang="en-US" sz="1600">
                <a:solidFill>
                  <a:schemeClr val="tx1"/>
                </a:solidFill>
                <a:ea typeface="Open Sans"/>
                <a:cs typeface="Open Sans"/>
              </a:rPr>
              <a:t> </a:t>
            </a:r>
            <a:r>
              <a:rPr lang="en-US" sz="1600" err="1">
                <a:solidFill>
                  <a:schemeClr val="tx1"/>
                </a:solidFill>
                <a:ea typeface="Open Sans"/>
                <a:cs typeface="Open Sans"/>
              </a:rPr>
              <a:t>gadā</a:t>
            </a:r>
            <a:r>
              <a:rPr lang="en-US" sz="1600">
                <a:solidFill>
                  <a:schemeClr val="tx1"/>
                </a:solidFill>
                <a:ea typeface="Open Sans"/>
                <a:cs typeface="Open Sans"/>
              </a:rPr>
              <a:t>, ja </a:t>
            </a:r>
            <a:r>
              <a:rPr lang="en-US" sz="1600" b="1" err="1">
                <a:solidFill>
                  <a:schemeClr val="tx1"/>
                </a:solidFill>
                <a:ea typeface="Open Sans"/>
                <a:cs typeface="Open Sans"/>
              </a:rPr>
              <a:t>izglītojamais</a:t>
            </a:r>
            <a:r>
              <a:rPr lang="en-US" sz="1600" b="1">
                <a:solidFill>
                  <a:schemeClr val="tx1"/>
                </a:solidFill>
                <a:ea typeface="Open Sans"/>
                <a:cs typeface="Open Sans"/>
              </a:rPr>
              <a:t> </a:t>
            </a:r>
            <a:r>
              <a:rPr lang="en-US" sz="1600" b="1" err="1">
                <a:solidFill>
                  <a:schemeClr val="tx1"/>
                </a:solidFill>
                <a:ea typeface="Open Sans"/>
                <a:cs typeface="Open Sans"/>
              </a:rPr>
              <a:t>pēc</a:t>
            </a:r>
            <a:r>
              <a:rPr lang="en-US" sz="1600" b="1">
                <a:solidFill>
                  <a:schemeClr val="tx1"/>
                </a:solidFill>
                <a:ea typeface="Open Sans"/>
                <a:cs typeface="Open Sans"/>
              </a:rPr>
              <a:t> </a:t>
            </a:r>
            <a:r>
              <a:rPr lang="en-US" sz="1600" b="1" err="1">
                <a:solidFill>
                  <a:schemeClr val="tx1"/>
                </a:solidFill>
                <a:ea typeface="Open Sans"/>
                <a:cs typeface="Open Sans"/>
              </a:rPr>
              <a:t>attiecīgā</a:t>
            </a:r>
            <a:r>
              <a:rPr lang="en-US" sz="1600" b="1">
                <a:solidFill>
                  <a:schemeClr val="tx1"/>
                </a:solidFill>
                <a:ea typeface="Open Sans"/>
                <a:cs typeface="Open Sans"/>
              </a:rPr>
              <a:t> </a:t>
            </a:r>
            <a:r>
              <a:rPr lang="en-US" sz="1600" b="1" err="1">
                <a:solidFill>
                  <a:schemeClr val="tx1"/>
                </a:solidFill>
                <a:ea typeface="Open Sans"/>
                <a:cs typeface="Open Sans"/>
              </a:rPr>
              <a:t>mācību</a:t>
            </a:r>
            <a:r>
              <a:rPr lang="en-US" sz="1600" b="1">
                <a:solidFill>
                  <a:schemeClr val="tx1"/>
                </a:solidFill>
                <a:ea typeface="Open Sans"/>
                <a:cs typeface="Open Sans"/>
              </a:rPr>
              <a:t> gada 1.marta </a:t>
            </a:r>
            <a:r>
              <a:rPr lang="en-US" sz="1600" b="1" err="1">
                <a:solidFill>
                  <a:schemeClr val="tx1"/>
                </a:solidFill>
                <a:ea typeface="Open Sans"/>
                <a:cs typeface="Open Sans"/>
              </a:rPr>
              <a:t>vai</a:t>
            </a:r>
            <a:r>
              <a:rPr lang="en-US" sz="1600" b="1">
                <a:solidFill>
                  <a:schemeClr val="tx1"/>
                </a:solidFill>
                <a:ea typeface="Open Sans"/>
                <a:cs typeface="Open Sans"/>
              </a:rPr>
              <a:t> </a:t>
            </a:r>
            <a:r>
              <a:rPr lang="en-US" sz="1600" b="1" err="1">
                <a:solidFill>
                  <a:schemeClr val="tx1"/>
                </a:solidFill>
                <a:ea typeface="Open Sans"/>
                <a:cs typeface="Open Sans"/>
              </a:rPr>
              <a:t>valsts</a:t>
            </a:r>
            <a:r>
              <a:rPr lang="en-US" sz="1600" b="1">
                <a:solidFill>
                  <a:schemeClr val="tx1"/>
                </a:solidFill>
                <a:ea typeface="Open Sans"/>
                <a:cs typeface="Open Sans"/>
              </a:rPr>
              <a:t> </a:t>
            </a:r>
            <a:r>
              <a:rPr lang="en-US" sz="1600" b="1" err="1">
                <a:solidFill>
                  <a:schemeClr val="tx1"/>
                </a:solidFill>
                <a:ea typeface="Open Sans"/>
                <a:cs typeface="Open Sans"/>
              </a:rPr>
              <a:t>pārbaudījumu</a:t>
            </a:r>
            <a:r>
              <a:rPr lang="en-US" sz="1600" b="1">
                <a:solidFill>
                  <a:schemeClr val="tx1"/>
                </a:solidFill>
                <a:ea typeface="Open Sans"/>
                <a:cs typeface="Open Sans"/>
              </a:rPr>
              <a:t> </a:t>
            </a:r>
            <a:r>
              <a:rPr lang="en-US" sz="1600" b="1" err="1">
                <a:solidFill>
                  <a:schemeClr val="tx1"/>
                </a:solidFill>
                <a:ea typeface="Open Sans"/>
                <a:cs typeface="Open Sans"/>
              </a:rPr>
              <a:t>norises</a:t>
            </a:r>
            <a:r>
              <a:rPr lang="en-US" sz="1600" b="1">
                <a:solidFill>
                  <a:schemeClr val="tx1"/>
                </a:solidFill>
                <a:ea typeface="Open Sans"/>
                <a:cs typeface="Open Sans"/>
              </a:rPr>
              <a:t> </a:t>
            </a:r>
            <a:r>
              <a:rPr lang="en-US" sz="1600" b="1" err="1">
                <a:solidFill>
                  <a:schemeClr val="tx1"/>
                </a:solidFill>
                <a:ea typeface="Open Sans"/>
                <a:cs typeface="Open Sans"/>
              </a:rPr>
              <a:t>laikā</a:t>
            </a:r>
            <a:r>
              <a:rPr lang="en-US" sz="1600">
                <a:solidFill>
                  <a:schemeClr val="tx1"/>
                </a:solidFill>
                <a:ea typeface="Open Sans"/>
                <a:cs typeface="Open Sans"/>
              </a:rPr>
              <a:t> </a:t>
            </a:r>
            <a:r>
              <a:rPr lang="en-US" sz="1600" err="1">
                <a:solidFill>
                  <a:schemeClr val="tx1"/>
                </a:solidFill>
                <a:ea typeface="Open Sans"/>
                <a:cs typeface="Open Sans"/>
              </a:rPr>
              <a:t>akūtas</a:t>
            </a:r>
            <a:r>
              <a:rPr lang="en-US" sz="1600">
                <a:solidFill>
                  <a:schemeClr val="tx1"/>
                </a:solidFill>
                <a:ea typeface="Open Sans"/>
                <a:cs typeface="Open Sans"/>
              </a:rPr>
              <a:t> </a:t>
            </a:r>
            <a:r>
              <a:rPr lang="en-US" sz="1600" err="1">
                <a:solidFill>
                  <a:schemeClr val="tx1"/>
                </a:solidFill>
                <a:ea typeface="Open Sans"/>
                <a:cs typeface="Open Sans"/>
              </a:rPr>
              <a:t>saslimšanas</a:t>
            </a:r>
            <a:r>
              <a:rPr lang="en-US" sz="1600">
                <a:solidFill>
                  <a:schemeClr val="tx1"/>
                </a:solidFill>
                <a:ea typeface="Open Sans"/>
                <a:cs typeface="Open Sans"/>
              </a:rPr>
              <a:t>, </a:t>
            </a:r>
            <a:r>
              <a:rPr lang="en-US" sz="1600" err="1">
                <a:solidFill>
                  <a:schemeClr val="tx1"/>
                </a:solidFill>
                <a:ea typeface="Open Sans"/>
                <a:cs typeface="Open Sans"/>
              </a:rPr>
              <a:t>infekcijas</a:t>
            </a:r>
            <a:r>
              <a:rPr lang="en-US" sz="1600">
                <a:solidFill>
                  <a:schemeClr val="tx1"/>
                </a:solidFill>
                <a:ea typeface="Open Sans"/>
                <a:cs typeface="Open Sans"/>
              </a:rPr>
              <a:t> </a:t>
            </a:r>
            <a:r>
              <a:rPr lang="en-US" sz="1600" err="1">
                <a:solidFill>
                  <a:schemeClr val="tx1"/>
                </a:solidFill>
                <a:ea typeface="Open Sans"/>
                <a:cs typeface="Open Sans"/>
              </a:rPr>
              <a:t>vai</a:t>
            </a:r>
            <a:r>
              <a:rPr lang="en-US" sz="1600">
                <a:solidFill>
                  <a:schemeClr val="tx1"/>
                </a:solidFill>
                <a:ea typeface="Open Sans"/>
                <a:cs typeface="Open Sans"/>
              </a:rPr>
              <a:t> traumas </a:t>
            </a:r>
            <a:r>
              <a:rPr lang="en-US" sz="1600" err="1">
                <a:solidFill>
                  <a:schemeClr val="tx1"/>
                </a:solidFill>
                <a:ea typeface="Open Sans"/>
                <a:cs typeface="Open Sans"/>
              </a:rPr>
              <a:t>radīto</a:t>
            </a:r>
            <a:r>
              <a:rPr lang="en-US" sz="1600">
                <a:solidFill>
                  <a:schemeClr val="tx1"/>
                </a:solidFill>
                <a:ea typeface="Open Sans"/>
                <a:cs typeface="Open Sans"/>
              </a:rPr>
              <a:t> </a:t>
            </a:r>
            <a:r>
              <a:rPr lang="en-US" sz="1600" err="1">
                <a:solidFill>
                  <a:schemeClr val="tx1"/>
                </a:solidFill>
                <a:ea typeface="Open Sans"/>
                <a:cs typeface="Open Sans"/>
              </a:rPr>
              <a:t>veselības</a:t>
            </a:r>
            <a:r>
              <a:rPr lang="en-US" sz="1600">
                <a:solidFill>
                  <a:schemeClr val="tx1"/>
                </a:solidFill>
                <a:ea typeface="Open Sans"/>
                <a:cs typeface="Open Sans"/>
              </a:rPr>
              <a:t> </a:t>
            </a:r>
            <a:r>
              <a:rPr lang="en-US" sz="1600" err="1">
                <a:solidFill>
                  <a:schemeClr val="tx1"/>
                </a:solidFill>
                <a:ea typeface="Open Sans"/>
                <a:cs typeface="Open Sans"/>
              </a:rPr>
              <a:t>traucējumu</a:t>
            </a:r>
            <a:r>
              <a:rPr lang="en-US" sz="1600">
                <a:solidFill>
                  <a:schemeClr val="tx1"/>
                </a:solidFill>
                <a:ea typeface="Open Sans"/>
                <a:cs typeface="Open Sans"/>
              </a:rPr>
              <a:t> </a:t>
            </a:r>
            <a:r>
              <a:rPr lang="en-US" sz="1600" err="1">
                <a:solidFill>
                  <a:schemeClr val="tx1"/>
                </a:solidFill>
                <a:ea typeface="Open Sans"/>
                <a:cs typeface="Open Sans"/>
              </a:rPr>
              <a:t>dēļ</a:t>
            </a:r>
            <a:r>
              <a:rPr lang="en-US" sz="1600">
                <a:solidFill>
                  <a:schemeClr val="tx1"/>
                </a:solidFill>
                <a:ea typeface="Open Sans"/>
                <a:cs typeface="Open Sans"/>
              </a:rPr>
              <a:t> </a:t>
            </a:r>
            <a:r>
              <a:rPr lang="en-US" sz="1600" err="1">
                <a:solidFill>
                  <a:schemeClr val="tx1"/>
                </a:solidFill>
                <a:ea typeface="Open Sans"/>
                <a:cs typeface="Open Sans"/>
              </a:rPr>
              <a:t>ārstējas</a:t>
            </a:r>
            <a:r>
              <a:rPr lang="en-US" sz="1600">
                <a:solidFill>
                  <a:schemeClr val="tx1"/>
                </a:solidFill>
                <a:ea typeface="Open Sans"/>
                <a:cs typeface="Open Sans"/>
              </a:rPr>
              <a:t> </a:t>
            </a:r>
            <a:r>
              <a:rPr lang="en-US" sz="1600" err="1">
                <a:solidFill>
                  <a:schemeClr val="tx1"/>
                </a:solidFill>
                <a:ea typeface="Open Sans"/>
                <a:cs typeface="Open Sans"/>
              </a:rPr>
              <a:t>stacionārā</a:t>
            </a:r>
            <a:r>
              <a:rPr lang="en-US" sz="1600">
                <a:solidFill>
                  <a:schemeClr val="tx1"/>
                </a:solidFill>
                <a:ea typeface="Open Sans"/>
                <a:cs typeface="Open Sans"/>
              </a:rPr>
              <a:t> </a:t>
            </a:r>
            <a:r>
              <a:rPr lang="en-US" sz="1600" err="1">
                <a:solidFill>
                  <a:schemeClr val="tx1"/>
                </a:solidFill>
                <a:ea typeface="Open Sans"/>
                <a:cs typeface="Open Sans"/>
              </a:rPr>
              <a:t>ārstniecības</a:t>
            </a:r>
            <a:r>
              <a:rPr lang="en-US" sz="1600">
                <a:solidFill>
                  <a:schemeClr val="tx1"/>
                </a:solidFill>
                <a:ea typeface="Open Sans"/>
                <a:cs typeface="Open Sans"/>
              </a:rPr>
              <a:t> </a:t>
            </a:r>
            <a:r>
              <a:rPr lang="en-US" sz="1600" err="1">
                <a:solidFill>
                  <a:schemeClr val="tx1"/>
                </a:solidFill>
                <a:ea typeface="Open Sans"/>
                <a:cs typeface="Open Sans"/>
              </a:rPr>
              <a:t>iestādē</a:t>
            </a:r>
            <a:r>
              <a:rPr lang="en-US" sz="1600">
                <a:solidFill>
                  <a:schemeClr val="tx1"/>
                </a:solidFill>
                <a:ea typeface="Open Sans"/>
                <a:cs typeface="Open Sans"/>
              </a:rPr>
              <a:t> </a:t>
            </a:r>
            <a:r>
              <a:rPr lang="en-US" sz="1600" err="1">
                <a:solidFill>
                  <a:schemeClr val="tx1"/>
                </a:solidFill>
                <a:ea typeface="Open Sans"/>
                <a:cs typeface="Open Sans"/>
              </a:rPr>
              <a:t>vai</a:t>
            </a:r>
            <a:r>
              <a:rPr lang="en-US" sz="1600">
                <a:solidFill>
                  <a:schemeClr val="tx1"/>
                </a:solidFill>
                <a:ea typeface="Open Sans"/>
                <a:cs typeface="Open Sans"/>
              </a:rPr>
              <a:t> </a:t>
            </a:r>
            <a:r>
              <a:rPr lang="en-US" sz="1600" err="1">
                <a:solidFill>
                  <a:schemeClr val="tx1"/>
                </a:solidFill>
                <a:ea typeface="Open Sans"/>
                <a:cs typeface="Open Sans"/>
              </a:rPr>
              <a:t>ambulatori</a:t>
            </a:r>
            <a:r>
              <a:rPr lang="en-US" sz="1600">
                <a:solidFill>
                  <a:schemeClr val="tx1"/>
                </a:solidFill>
                <a:ea typeface="Open Sans"/>
                <a:cs typeface="Open Sans"/>
              </a:rPr>
              <a:t> un </a:t>
            </a:r>
            <a:r>
              <a:rPr lang="en-US" sz="1600" err="1">
                <a:solidFill>
                  <a:schemeClr val="tx1"/>
                </a:solidFill>
                <a:ea typeface="Open Sans"/>
                <a:cs typeface="Open Sans"/>
              </a:rPr>
              <a:t>tādējādi</a:t>
            </a:r>
            <a:r>
              <a:rPr lang="en-US" sz="1600">
                <a:solidFill>
                  <a:schemeClr val="tx1"/>
                </a:solidFill>
                <a:ea typeface="Open Sans"/>
                <a:cs typeface="Open Sans"/>
              </a:rPr>
              <a:t> </a:t>
            </a:r>
            <a:r>
              <a:rPr lang="en-US" sz="1600" err="1">
                <a:solidFill>
                  <a:schemeClr val="tx1"/>
                </a:solidFill>
                <a:ea typeface="Open Sans"/>
                <a:cs typeface="Open Sans"/>
              </a:rPr>
              <a:t>neapmeklē</a:t>
            </a:r>
            <a:r>
              <a:rPr lang="en-US" sz="1600">
                <a:solidFill>
                  <a:schemeClr val="tx1"/>
                </a:solidFill>
                <a:ea typeface="Open Sans"/>
                <a:cs typeface="Open Sans"/>
              </a:rPr>
              <a:t> </a:t>
            </a:r>
            <a:r>
              <a:rPr lang="en-US" sz="1600" err="1">
                <a:solidFill>
                  <a:schemeClr val="tx1"/>
                </a:solidFill>
                <a:ea typeface="Open Sans"/>
                <a:cs typeface="Open Sans"/>
              </a:rPr>
              <a:t>izglītības</a:t>
            </a:r>
            <a:r>
              <a:rPr lang="en-US" sz="1600">
                <a:solidFill>
                  <a:schemeClr val="tx1"/>
                </a:solidFill>
                <a:ea typeface="Open Sans"/>
                <a:cs typeface="Open Sans"/>
              </a:rPr>
              <a:t> </a:t>
            </a:r>
            <a:r>
              <a:rPr lang="en-US" sz="1600" err="1">
                <a:solidFill>
                  <a:schemeClr val="tx1"/>
                </a:solidFill>
                <a:ea typeface="Open Sans"/>
                <a:cs typeface="Open Sans"/>
              </a:rPr>
              <a:t>iestādi</a:t>
            </a:r>
            <a:r>
              <a:rPr lang="en-US" sz="1600">
                <a:solidFill>
                  <a:schemeClr val="tx1"/>
                </a:solidFill>
                <a:ea typeface="Open Sans"/>
                <a:cs typeface="Open Sans"/>
              </a:rPr>
              <a:t>.</a:t>
            </a:r>
          </a:p>
          <a:p>
            <a:pPr marL="514350" indent="-285750">
              <a:buFont typeface="Arial"/>
              <a:buChar char="•"/>
            </a:pPr>
            <a:endParaRPr lang="en-US" sz="1600">
              <a:solidFill>
                <a:schemeClr val="tx1"/>
              </a:solidFill>
              <a:latin typeface="Calibri"/>
              <a:ea typeface="Open Sans"/>
              <a:cs typeface="Open Sans"/>
            </a:endParaRPr>
          </a:p>
          <a:p>
            <a:pPr marL="228600" indent="0"/>
            <a:r>
              <a:rPr lang="en-US" b="1" err="1">
                <a:solidFill>
                  <a:srgbClr val="FF0000"/>
                </a:solidFill>
                <a:latin typeface="Calibri"/>
                <a:ea typeface="Open Sans"/>
                <a:cs typeface="Open Sans"/>
              </a:rPr>
              <a:t>Šādā</a:t>
            </a:r>
            <a:r>
              <a:rPr lang="en-US" b="1">
                <a:solidFill>
                  <a:srgbClr val="FF0000"/>
                </a:solidFill>
                <a:latin typeface="Calibri"/>
                <a:ea typeface="Open Sans"/>
                <a:cs typeface="Open Sans"/>
              </a:rPr>
              <a:t> </a:t>
            </a:r>
            <a:r>
              <a:rPr lang="en-US" b="1" err="1">
                <a:solidFill>
                  <a:srgbClr val="FF0000"/>
                </a:solidFill>
                <a:latin typeface="Calibri"/>
                <a:ea typeface="Open Sans"/>
                <a:cs typeface="Open Sans"/>
              </a:rPr>
              <a:t>gadījumā</a:t>
            </a:r>
            <a:r>
              <a:rPr lang="en-US" b="1">
                <a:solidFill>
                  <a:srgbClr val="FF0000"/>
                </a:solidFill>
                <a:latin typeface="Calibri"/>
                <a:ea typeface="Open Sans"/>
                <a:cs typeface="Open Sans"/>
              </a:rPr>
              <a:t> </a:t>
            </a:r>
            <a:r>
              <a:rPr lang="en-US" b="1" err="1">
                <a:solidFill>
                  <a:srgbClr val="FF0000"/>
                </a:solidFill>
                <a:latin typeface="Calibri"/>
                <a:ea typeface="Open Sans"/>
                <a:cs typeface="Open Sans"/>
              </a:rPr>
              <a:t>skolēns</a:t>
            </a:r>
            <a:r>
              <a:rPr lang="en-US" b="1">
                <a:solidFill>
                  <a:srgbClr val="FF0000"/>
                </a:solidFill>
                <a:latin typeface="Calibri"/>
                <a:ea typeface="Open Sans"/>
                <a:cs typeface="Open Sans"/>
              </a:rPr>
              <a:t> </a:t>
            </a:r>
            <a:r>
              <a:rPr lang="en-US" b="1" err="1">
                <a:solidFill>
                  <a:srgbClr val="FF0000"/>
                </a:solidFill>
                <a:latin typeface="Calibri"/>
                <a:ea typeface="Open Sans"/>
                <a:cs typeface="Open Sans"/>
              </a:rPr>
              <a:t>neapmeklē</a:t>
            </a:r>
            <a:r>
              <a:rPr lang="en-US" b="1">
                <a:solidFill>
                  <a:srgbClr val="FF0000"/>
                </a:solidFill>
                <a:latin typeface="Calibri"/>
                <a:ea typeface="Open Sans"/>
                <a:cs typeface="Open Sans"/>
              </a:rPr>
              <a:t> </a:t>
            </a:r>
            <a:r>
              <a:rPr lang="en-US" b="1" err="1">
                <a:solidFill>
                  <a:srgbClr val="FF0000"/>
                </a:solidFill>
                <a:latin typeface="Calibri"/>
                <a:ea typeface="Open Sans"/>
                <a:cs typeface="Open Sans"/>
              </a:rPr>
              <a:t>izglītības</a:t>
            </a:r>
            <a:r>
              <a:rPr lang="en-US" b="1">
                <a:solidFill>
                  <a:srgbClr val="FF0000"/>
                </a:solidFill>
                <a:latin typeface="Calibri"/>
                <a:ea typeface="Open Sans"/>
                <a:cs typeface="Open Sans"/>
              </a:rPr>
              <a:t> </a:t>
            </a:r>
            <a:r>
              <a:rPr lang="en-US" b="1" err="1">
                <a:solidFill>
                  <a:srgbClr val="FF0000"/>
                </a:solidFill>
                <a:latin typeface="Calibri"/>
                <a:ea typeface="Open Sans"/>
                <a:cs typeface="Open Sans"/>
              </a:rPr>
              <a:t>iestādi</a:t>
            </a:r>
            <a:r>
              <a:rPr lang="en-US" b="1">
                <a:solidFill>
                  <a:srgbClr val="FF0000"/>
                </a:solidFill>
                <a:latin typeface="Calibri"/>
                <a:ea typeface="Open Sans"/>
                <a:cs typeface="Open Sans"/>
              </a:rPr>
              <a:t>, </a:t>
            </a:r>
            <a:r>
              <a:rPr lang="en-US" b="1" err="1">
                <a:solidFill>
                  <a:srgbClr val="FF0000"/>
                </a:solidFill>
                <a:latin typeface="Calibri"/>
                <a:ea typeface="Open Sans"/>
                <a:cs typeface="Open Sans"/>
              </a:rPr>
              <a:t>nepiedalās</a:t>
            </a:r>
            <a:r>
              <a:rPr lang="en-US" b="1">
                <a:solidFill>
                  <a:srgbClr val="FF0000"/>
                </a:solidFill>
                <a:latin typeface="Calibri"/>
                <a:ea typeface="Open Sans"/>
                <a:cs typeface="Open Sans"/>
              </a:rPr>
              <a:t> </a:t>
            </a:r>
            <a:r>
              <a:rPr lang="en-US" b="1" err="1">
                <a:solidFill>
                  <a:srgbClr val="FF0000"/>
                </a:solidFill>
                <a:latin typeface="Calibri"/>
                <a:ea typeface="Open Sans"/>
                <a:cs typeface="Open Sans"/>
              </a:rPr>
              <a:t>mācību</a:t>
            </a:r>
            <a:r>
              <a:rPr lang="en-US" b="1">
                <a:solidFill>
                  <a:srgbClr val="FF0000"/>
                </a:solidFill>
                <a:latin typeface="Calibri"/>
                <a:ea typeface="Open Sans"/>
                <a:cs typeface="Open Sans"/>
              </a:rPr>
              <a:t> </a:t>
            </a:r>
            <a:r>
              <a:rPr lang="en-US" b="1" err="1">
                <a:solidFill>
                  <a:srgbClr val="FF0000"/>
                </a:solidFill>
                <a:latin typeface="Calibri"/>
                <a:ea typeface="Open Sans"/>
                <a:cs typeface="Open Sans"/>
              </a:rPr>
              <a:t>procesā</a:t>
            </a:r>
            <a:r>
              <a:rPr lang="en-US" b="1">
                <a:solidFill>
                  <a:srgbClr val="FF0000"/>
                </a:solidFill>
                <a:latin typeface="Calibri"/>
                <a:ea typeface="Open Sans"/>
                <a:cs typeface="Open Sans"/>
              </a:rPr>
              <a:t>.</a:t>
            </a:r>
            <a:endParaRPr lang="en-US" b="1">
              <a:solidFill>
                <a:srgbClr val="FF0000"/>
              </a:solidFill>
              <a:latin typeface="Calibri"/>
            </a:endParaRPr>
          </a:p>
        </p:txBody>
      </p:sp>
      <p:sp>
        <p:nvSpPr>
          <p:cNvPr id="4" name="Slide Number Placeholder 3">
            <a:extLst>
              <a:ext uri="{FF2B5EF4-FFF2-40B4-BE49-F238E27FC236}">
                <a16:creationId xmlns:a16="http://schemas.microsoft.com/office/drawing/2014/main" id="{9C44A54C-0416-0664-2FAC-F62232DBF60E}"/>
              </a:ext>
            </a:extLst>
          </p:cNvPr>
          <p:cNvSpPr>
            <a:spLocks noGrp="1"/>
          </p:cNvSpPr>
          <p:nvPr>
            <p:ph type="sldNum" idx="12"/>
          </p:nvPr>
        </p:nvSpPr>
        <p:spPr/>
        <p:txBody>
          <a:bodyPr/>
          <a:lstStyle/>
          <a:p>
            <a:fld id="{00000000-1234-1234-1234-123412341234}" type="slidenum">
              <a:rPr lang="lv-LV" smtClean="0"/>
              <a:pPr/>
              <a:t>29</a:t>
            </a:fld>
            <a:endParaRPr lang="lv-LV"/>
          </a:p>
        </p:txBody>
      </p:sp>
      <p:pic>
        <p:nvPicPr>
          <p:cNvPr id="6" name="Graphic 5" descr="Document outline">
            <a:extLst>
              <a:ext uri="{FF2B5EF4-FFF2-40B4-BE49-F238E27FC236}">
                <a16:creationId xmlns:a16="http://schemas.microsoft.com/office/drawing/2014/main" id="{29A7AD08-6424-EDE3-CA99-97B96850F99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9372" y="202202"/>
            <a:ext cx="914400" cy="914400"/>
          </a:xfrm>
          <a:prstGeom prst="rect">
            <a:avLst/>
          </a:prstGeom>
        </p:spPr>
      </p:pic>
      <p:sp>
        <p:nvSpPr>
          <p:cNvPr id="8" name="TextBox 7">
            <a:extLst>
              <a:ext uri="{FF2B5EF4-FFF2-40B4-BE49-F238E27FC236}">
                <a16:creationId xmlns:a16="http://schemas.microsoft.com/office/drawing/2014/main" id="{8671505F-4107-1EE2-705F-0F6B796E8319}"/>
              </a:ext>
            </a:extLst>
          </p:cNvPr>
          <p:cNvSpPr txBox="1"/>
          <p:nvPr/>
        </p:nvSpPr>
        <p:spPr>
          <a:xfrm>
            <a:off x="809553" y="1110852"/>
            <a:ext cx="111953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solidFill>
                  <a:srgbClr val="664790"/>
                </a:solidFill>
                <a:latin typeface="Verdana"/>
              </a:rPr>
              <a:t>Kārtība</a:t>
            </a:r>
            <a:r>
              <a:rPr lang="en-US" sz="1600" i="1">
                <a:solidFill>
                  <a:srgbClr val="664790"/>
                </a:solidFill>
                <a:latin typeface="Verdana"/>
              </a:rPr>
              <a:t>, </a:t>
            </a:r>
            <a:r>
              <a:rPr lang="en-US" sz="1600" i="1" err="1">
                <a:solidFill>
                  <a:srgbClr val="664790"/>
                </a:solidFill>
                <a:latin typeface="Verdana"/>
              </a:rPr>
              <a:t>kādā</a:t>
            </a:r>
            <a:r>
              <a:rPr lang="en-US" sz="1600" i="1">
                <a:solidFill>
                  <a:srgbClr val="664790"/>
                </a:solidFill>
                <a:latin typeface="Verdana"/>
              </a:rPr>
              <a:t> </a:t>
            </a:r>
            <a:r>
              <a:rPr lang="en-US" sz="1600" i="1" err="1">
                <a:solidFill>
                  <a:srgbClr val="664790"/>
                </a:solidFill>
                <a:latin typeface="Verdana"/>
              </a:rPr>
              <a:t>izglītojamie</a:t>
            </a:r>
            <a:r>
              <a:rPr lang="en-US" sz="1600" i="1">
                <a:solidFill>
                  <a:srgbClr val="664790"/>
                </a:solidFill>
                <a:latin typeface="Verdana"/>
              </a:rPr>
              <a:t> </a:t>
            </a:r>
            <a:r>
              <a:rPr lang="en-US" sz="1600" i="1" err="1">
                <a:solidFill>
                  <a:srgbClr val="664790"/>
                </a:solidFill>
                <a:latin typeface="Verdana"/>
              </a:rPr>
              <a:t>atbrīvojami</a:t>
            </a:r>
            <a:r>
              <a:rPr lang="en-US" sz="1600" i="1">
                <a:solidFill>
                  <a:srgbClr val="664790"/>
                </a:solidFill>
                <a:latin typeface="Verdana"/>
              </a:rPr>
              <a:t> no </a:t>
            </a:r>
            <a:r>
              <a:rPr lang="en-US" sz="1600" i="1" err="1">
                <a:solidFill>
                  <a:srgbClr val="664790"/>
                </a:solidFill>
                <a:latin typeface="Verdana"/>
              </a:rPr>
              <a:t>noteiktajiem</a:t>
            </a:r>
            <a:r>
              <a:rPr lang="en-US" sz="1600" i="1">
                <a:solidFill>
                  <a:srgbClr val="664790"/>
                </a:solidFill>
                <a:latin typeface="Verdana"/>
              </a:rPr>
              <a:t> </a:t>
            </a:r>
            <a:r>
              <a:rPr lang="en-US" sz="1600" i="1" err="1">
                <a:solidFill>
                  <a:srgbClr val="664790"/>
                </a:solidFill>
                <a:latin typeface="Verdana"/>
              </a:rPr>
              <a:t>valsts</a:t>
            </a:r>
            <a:r>
              <a:rPr lang="en-US" sz="1600" i="1">
                <a:solidFill>
                  <a:srgbClr val="664790"/>
                </a:solidFill>
                <a:latin typeface="Verdana"/>
              </a:rPr>
              <a:t> </a:t>
            </a:r>
            <a:r>
              <a:rPr lang="en-US" sz="1600" i="1" err="1">
                <a:solidFill>
                  <a:srgbClr val="664790"/>
                </a:solidFill>
                <a:latin typeface="Verdana"/>
              </a:rPr>
              <a:t>pārbaudes</a:t>
            </a:r>
            <a:r>
              <a:rPr lang="en-US" sz="1600" i="1">
                <a:solidFill>
                  <a:srgbClr val="664790"/>
                </a:solidFill>
                <a:latin typeface="Verdana"/>
              </a:rPr>
              <a:t> </a:t>
            </a:r>
            <a:r>
              <a:rPr lang="en-US" sz="1600" i="1" err="1">
                <a:solidFill>
                  <a:srgbClr val="664790"/>
                </a:solidFill>
                <a:latin typeface="Verdana"/>
              </a:rPr>
              <a:t>darbiem</a:t>
            </a:r>
            <a:r>
              <a:rPr lang="en-US" sz="1600" i="1">
                <a:solidFill>
                  <a:srgbClr val="664790"/>
                </a:solidFill>
                <a:latin typeface="Verdana"/>
              </a:rPr>
              <a:t> (MK </a:t>
            </a:r>
            <a:r>
              <a:rPr lang="en-US" sz="1600" i="1" err="1">
                <a:solidFill>
                  <a:srgbClr val="664790"/>
                </a:solidFill>
                <a:latin typeface="Verdana"/>
              </a:rPr>
              <a:t>noteikumi</a:t>
            </a:r>
            <a:r>
              <a:rPr lang="en-US" sz="1600" i="1">
                <a:solidFill>
                  <a:srgbClr val="664790"/>
                </a:solidFill>
                <a:latin typeface="Verdana"/>
              </a:rPr>
              <a:t> Nr.31)</a:t>
            </a:r>
          </a:p>
        </p:txBody>
      </p:sp>
    </p:spTree>
    <p:extLst>
      <p:ext uri="{BB962C8B-B14F-4D97-AF65-F5344CB8AC3E}">
        <p14:creationId xmlns:p14="http://schemas.microsoft.com/office/powerpoint/2010/main" val="405531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0A770A-DBEE-1218-43E0-C37775C4A600}"/>
              </a:ext>
            </a:extLst>
          </p:cNvPr>
          <p:cNvSpPr>
            <a:spLocks noGrp="1"/>
          </p:cNvSpPr>
          <p:nvPr>
            <p:ph type="sldNum" idx="12"/>
          </p:nvPr>
        </p:nvSpPr>
        <p:spPr/>
        <p:txBody>
          <a:bodyPr/>
          <a:lstStyle/>
          <a:p>
            <a:fld id="{00000000-1234-1234-1234-123412341234}" type="slidenum">
              <a:rPr lang="lv-LV" smtClean="0"/>
              <a:pPr/>
              <a:t>3</a:t>
            </a:fld>
            <a:endParaRPr lang="lv-LV"/>
          </a:p>
        </p:txBody>
      </p:sp>
      <p:sp>
        <p:nvSpPr>
          <p:cNvPr id="3" name="Title 2">
            <a:extLst>
              <a:ext uri="{FF2B5EF4-FFF2-40B4-BE49-F238E27FC236}">
                <a16:creationId xmlns:a16="http://schemas.microsoft.com/office/drawing/2014/main" id="{60259616-A06D-7C65-8F7B-664F2F99895E}"/>
              </a:ext>
            </a:extLst>
          </p:cNvPr>
          <p:cNvSpPr>
            <a:spLocks noGrp="1"/>
          </p:cNvSpPr>
          <p:nvPr>
            <p:ph type="title"/>
          </p:nvPr>
        </p:nvSpPr>
        <p:spPr>
          <a:xfrm>
            <a:off x="616774" y="257547"/>
            <a:ext cx="10827973" cy="1142815"/>
          </a:xfrm>
        </p:spPr>
        <p:txBody>
          <a:bodyPr/>
          <a:lstStyle/>
          <a:p>
            <a:pPr algn="ctr"/>
            <a:r>
              <a:rPr lang="lv-LV" sz="2400"/>
              <a:t>Valsts pārbaudes darbu veidi</a:t>
            </a:r>
            <a:r>
              <a:rPr lang="lv-LV" sz="2400" b="0"/>
              <a:t>​</a:t>
            </a:r>
            <a:br>
              <a:rPr lang="lv-LV" b="0"/>
            </a:br>
            <a:r>
              <a:rPr lang="lv-LV">
                <a:solidFill>
                  <a:schemeClr val="bg2"/>
                </a:solidFill>
              </a:rPr>
              <a:t>No 2022./2023. </a:t>
            </a:r>
            <a:r>
              <a:rPr lang="lv-LV" err="1">
                <a:solidFill>
                  <a:schemeClr val="bg2"/>
                </a:solidFill>
              </a:rPr>
              <a:t>m.g</a:t>
            </a:r>
            <a:r>
              <a:rPr lang="lv-LV">
                <a:solidFill>
                  <a:schemeClr val="bg2"/>
                </a:solidFill>
              </a:rPr>
              <a:t>. Latvijā ieviesta jaunajiem izglītības standartiem atbilstoša valsts pārbaudes darbu sistēma</a:t>
            </a:r>
            <a:r>
              <a:rPr lang="lv-LV" b="0">
                <a:solidFill>
                  <a:schemeClr val="bg2"/>
                </a:solidFill>
              </a:rPr>
              <a:t>​</a:t>
            </a:r>
            <a:endParaRPr lang="en-GB">
              <a:solidFill>
                <a:schemeClr val="bg2"/>
              </a:solidFill>
            </a:endParaRPr>
          </a:p>
        </p:txBody>
      </p:sp>
      <p:sp>
        <p:nvSpPr>
          <p:cNvPr id="4" name="TextBox 3">
            <a:extLst>
              <a:ext uri="{FF2B5EF4-FFF2-40B4-BE49-F238E27FC236}">
                <a16:creationId xmlns:a16="http://schemas.microsoft.com/office/drawing/2014/main" id="{7BF5450F-C491-A6F4-6873-2CA5AF2419C4}"/>
              </a:ext>
            </a:extLst>
          </p:cNvPr>
          <p:cNvSpPr txBox="1"/>
          <p:nvPr/>
        </p:nvSpPr>
        <p:spPr>
          <a:xfrm>
            <a:off x="812423" y="1853000"/>
            <a:ext cx="10068232" cy="4978286"/>
          </a:xfrm>
          <a:prstGeom prst="rect">
            <a:avLst/>
          </a:prstGeom>
          <a:noFill/>
        </p:spPr>
        <p:txBody>
          <a:bodyPr wrap="square" rtlCol="0">
            <a:spAutoFit/>
          </a:bodyPr>
          <a:lstStyle/>
          <a:p>
            <a:pPr algn="l" rtl="0" fontAlgn="base">
              <a:lnSpc>
                <a:spcPts val="1800"/>
              </a:lnSpc>
              <a:spcBef>
                <a:spcPts val="600"/>
              </a:spcBef>
              <a:spcAft>
                <a:spcPts val="600"/>
              </a:spcAft>
              <a:buNone/>
            </a:pPr>
            <a:r>
              <a:rPr lang="lv-LV" sz="2000" b="1" i="0" u="none" strike="noStrike">
                <a:solidFill>
                  <a:srgbClr val="664790"/>
                </a:solidFill>
                <a:effectLst/>
                <a:latin typeface="+mj-lt"/>
              </a:rPr>
              <a:t>Monitoringa darbs</a:t>
            </a:r>
            <a:r>
              <a:rPr lang="lv-LV" sz="2000" b="0" i="0" u="none" strike="noStrike">
                <a:solidFill>
                  <a:srgbClr val="664790"/>
                </a:solidFill>
                <a:effectLst/>
                <a:latin typeface="+mj-lt"/>
              </a:rPr>
              <a:t> </a:t>
            </a:r>
            <a:r>
              <a:rPr lang="en-US" sz="2000" b="0" i="0">
                <a:solidFill>
                  <a:srgbClr val="664690"/>
                </a:solidFill>
                <a:effectLst/>
                <a:latin typeface="+mj-lt"/>
              </a:rPr>
              <a:t>​</a:t>
            </a:r>
          </a:p>
          <a:p>
            <a:pPr marL="342900" indent="-342900" algn="just" rtl="0" fontAlgn="base">
              <a:lnSpc>
                <a:spcPts val="1800"/>
              </a:lnSpc>
              <a:spcBef>
                <a:spcPts val="600"/>
              </a:spcBef>
              <a:spcAft>
                <a:spcPts val="600"/>
              </a:spcAft>
              <a:buFont typeface="Wingdings" panose="05000000000000000000" pitchFamily="2" charset="2"/>
              <a:buChar char="Ø"/>
            </a:pPr>
            <a:r>
              <a:rPr lang="lv-LV" sz="2000" b="0" i="0" u="none" strike="noStrike">
                <a:solidFill>
                  <a:srgbClr val="664790"/>
                </a:solidFill>
                <a:effectLst/>
                <a:latin typeface="+mj-lt"/>
              </a:rPr>
              <a:t>sniedz iespēju regulāri iegūt informāciju par katra skolēna sniegumu un mācību procesa kvalitāti, lai varētu pilnveidot vispārējās izglītības mācību saturu, mācību līdzekļus un veicinātu pedagogu profesionālo kompetenci</a:t>
            </a:r>
            <a:r>
              <a:rPr lang="en-US" sz="2000" b="0" i="0">
                <a:solidFill>
                  <a:srgbClr val="664690"/>
                </a:solidFill>
                <a:effectLst/>
                <a:latin typeface="+mj-lt"/>
              </a:rPr>
              <a:t>​</a:t>
            </a:r>
          </a:p>
          <a:p>
            <a:pPr marL="342900" indent="-342900" algn="just" rtl="0" fontAlgn="base">
              <a:lnSpc>
                <a:spcPts val="1800"/>
              </a:lnSpc>
              <a:spcBef>
                <a:spcPts val="600"/>
              </a:spcBef>
              <a:spcAft>
                <a:spcPts val="600"/>
              </a:spcAft>
              <a:buFont typeface="Wingdings" panose="05000000000000000000" pitchFamily="2" charset="2"/>
              <a:buChar char="Ø"/>
            </a:pPr>
            <a:r>
              <a:rPr lang="lv-LV" sz="2000" b="0" i="0" u="none" strike="noStrike">
                <a:solidFill>
                  <a:srgbClr val="664790"/>
                </a:solidFill>
                <a:effectLst/>
                <a:latin typeface="+mj-lt"/>
              </a:rPr>
              <a:t>vērtēšanu organizē VIAA centralizēti</a:t>
            </a:r>
            <a:r>
              <a:rPr lang="en-US" sz="2000" b="0" i="0">
                <a:solidFill>
                  <a:srgbClr val="664690"/>
                </a:solidFill>
                <a:effectLst/>
                <a:latin typeface="+mj-lt"/>
              </a:rPr>
              <a:t>​</a:t>
            </a:r>
          </a:p>
          <a:p>
            <a:pPr marL="342900" indent="-342900" algn="just" rtl="0" fontAlgn="base">
              <a:lnSpc>
                <a:spcPts val="1800"/>
              </a:lnSpc>
              <a:spcBef>
                <a:spcPts val="600"/>
              </a:spcBef>
              <a:spcAft>
                <a:spcPts val="600"/>
              </a:spcAft>
              <a:buFont typeface="Wingdings" panose="05000000000000000000" pitchFamily="2" charset="2"/>
              <a:buChar char="Ø"/>
            </a:pPr>
            <a:r>
              <a:rPr lang="lv-LV" sz="2000" b="0" i="0" u="none" strike="noStrike">
                <a:solidFill>
                  <a:srgbClr val="664790"/>
                </a:solidFill>
                <a:effectLst/>
                <a:latin typeface="+mj-lt"/>
              </a:rPr>
              <a:t>vērtē procentos (nav </a:t>
            </a:r>
            <a:r>
              <a:rPr lang="lv-LV" sz="2000" b="0" i="0" u="none" strike="noStrike">
                <a:solidFill>
                  <a:srgbClr val="664690"/>
                </a:solidFill>
                <a:effectLst/>
                <a:latin typeface="+mj-lt"/>
              </a:rPr>
              <a:t>noteikts</a:t>
            </a:r>
            <a:r>
              <a:rPr lang="lv-LV" sz="2000" b="0" i="0" u="none" strike="noStrike">
                <a:solidFill>
                  <a:srgbClr val="664790"/>
                </a:solidFill>
                <a:effectLst/>
                <a:latin typeface="+mj-lt"/>
              </a:rPr>
              <a:t> minimālais procentu slieksnis)</a:t>
            </a:r>
            <a:r>
              <a:rPr lang="en-US" sz="2000" b="0" i="0">
                <a:solidFill>
                  <a:srgbClr val="664690"/>
                </a:solidFill>
                <a:effectLst/>
                <a:latin typeface="+mj-lt"/>
              </a:rPr>
              <a:t>​</a:t>
            </a:r>
          </a:p>
          <a:p>
            <a:pPr marL="342900" indent="-342900" algn="just" rtl="0" fontAlgn="base">
              <a:lnSpc>
                <a:spcPts val="1800"/>
              </a:lnSpc>
              <a:spcBef>
                <a:spcPts val="600"/>
              </a:spcBef>
              <a:spcAft>
                <a:spcPts val="600"/>
              </a:spcAft>
              <a:buFont typeface="Wingdings" panose="05000000000000000000" pitchFamily="2" charset="2"/>
              <a:buChar char="Ø"/>
            </a:pPr>
            <a:r>
              <a:rPr lang="lv-LV" sz="2000" b="0" i="0" u="none" strike="noStrike">
                <a:solidFill>
                  <a:srgbClr val="664790"/>
                </a:solidFill>
                <a:effectLst/>
                <a:latin typeface="+mj-lt"/>
              </a:rPr>
              <a:t>vērtējums neietekmē skolēna snieguma </a:t>
            </a:r>
            <a:r>
              <a:rPr lang="lv-LV" sz="2000" b="0" i="0" u="none" strike="noStrike" err="1">
                <a:solidFill>
                  <a:srgbClr val="664790"/>
                </a:solidFill>
                <a:effectLst/>
                <a:latin typeface="+mj-lt"/>
              </a:rPr>
              <a:t>summatīvos</a:t>
            </a:r>
            <a:r>
              <a:rPr lang="lv-LV" sz="2000" b="0" i="0" u="none" strike="noStrike">
                <a:solidFill>
                  <a:srgbClr val="664790"/>
                </a:solidFill>
                <a:effectLst/>
                <a:latin typeface="+mj-lt"/>
              </a:rPr>
              <a:t> vērtējumus</a:t>
            </a:r>
            <a:r>
              <a:rPr lang="en-US" sz="2000" b="0" i="0">
                <a:solidFill>
                  <a:srgbClr val="664690"/>
                </a:solidFill>
                <a:effectLst/>
                <a:latin typeface="+mj-lt"/>
              </a:rPr>
              <a:t>​</a:t>
            </a:r>
          </a:p>
          <a:p>
            <a:pPr algn="l" rtl="0" fontAlgn="base">
              <a:lnSpc>
                <a:spcPts val="900"/>
              </a:lnSpc>
              <a:spcBef>
                <a:spcPts val="600"/>
              </a:spcBef>
              <a:spcAft>
                <a:spcPts val="600"/>
              </a:spcAft>
              <a:buNone/>
            </a:pPr>
            <a:r>
              <a:rPr lang="lv-LV" sz="1000" b="0" i="0">
                <a:solidFill>
                  <a:srgbClr val="664690"/>
                </a:solidFill>
                <a:effectLst/>
                <a:latin typeface="+mj-lt"/>
              </a:rPr>
              <a:t>​</a:t>
            </a:r>
            <a:endParaRPr lang="lv-LV" sz="2000" b="0" i="0">
              <a:solidFill>
                <a:srgbClr val="664690"/>
              </a:solidFill>
              <a:effectLst/>
              <a:latin typeface="+mj-lt"/>
            </a:endParaRPr>
          </a:p>
          <a:p>
            <a:pPr algn="l" rtl="0" fontAlgn="base">
              <a:lnSpc>
                <a:spcPts val="1800"/>
              </a:lnSpc>
              <a:spcBef>
                <a:spcPts val="600"/>
              </a:spcBef>
              <a:spcAft>
                <a:spcPts val="600"/>
              </a:spcAft>
              <a:buNone/>
            </a:pPr>
            <a:r>
              <a:rPr lang="lv-LV" sz="2000" b="1" i="0" u="none" strike="noStrike">
                <a:solidFill>
                  <a:srgbClr val="664790"/>
                </a:solidFill>
                <a:effectLst/>
                <a:latin typeface="+mj-lt"/>
              </a:rPr>
              <a:t>Centralizētais eksāmens</a:t>
            </a:r>
            <a:r>
              <a:rPr lang="lv-LV" sz="2000" b="0" i="0" u="none" strike="noStrike">
                <a:solidFill>
                  <a:srgbClr val="664790"/>
                </a:solidFill>
                <a:effectLst/>
                <a:latin typeface="+mj-lt"/>
              </a:rPr>
              <a:t> </a:t>
            </a:r>
            <a:r>
              <a:rPr lang="en-US" sz="2000" b="0" i="0">
                <a:solidFill>
                  <a:srgbClr val="664690"/>
                </a:solidFill>
                <a:effectLst/>
                <a:latin typeface="+mj-lt"/>
              </a:rPr>
              <a:t>​</a:t>
            </a:r>
          </a:p>
          <a:p>
            <a:pPr marL="342900" indent="-342900" algn="just" rtl="0" fontAlgn="base">
              <a:lnSpc>
                <a:spcPts val="1800"/>
              </a:lnSpc>
              <a:spcBef>
                <a:spcPts val="600"/>
              </a:spcBef>
              <a:spcAft>
                <a:spcPts val="600"/>
              </a:spcAft>
              <a:buFont typeface="Wingdings" panose="05000000000000000000" pitchFamily="2" charset="2"/>
              <a:buChar char="Ø"/>
            </a:pPr>
            <a:r>
              <a:rPr lang="lv-LV" sz="2000" b="0" i="0" u="none" strike="noStrike">
                <a:solidFill>
                  <a:srgbClr val="664790"/>
                </a:solidFill>
                <a:effectLst/>
                <a:latin typeface="+mj-lt"/>
              </a:rPr>
              <a:t>mācību priekšmeta kursa vai izglītības pakāpes noslēgumā, lai novērtētu skolēna mācīšanās rezultātu </a:t>
            </a:r>
            <a:r>
              <a:rPr lang="en-US" sz="2000" b="0" i="0">
                <a:solidFill>
                  <a:srgbClr val="664690"/>
                </a:solidFill>
                <a:effectLst/>
                <a:latin typeface="+mj-lt"/>
              </a:rPr>
              <a:t>​</a:t>
            </a:r>
          </a:p>
          <a:p>
            <a:pPr marL="342900" indent="-342900" algn="just" rtl="0" fontAlgn="base">
              <a:lnSpc>
                <a:spcPts val="1800"/>
              </a:lnSpc>
              <a:spcBef>
                <a:spcPts val="600"/>
              </a:spcBef>
              <a:spcAft>
                <a:spcPts val="600"/>
              </a:spcAft>
              <a:buFont typeface="Wingdings" panose="05000000000000000000" pitchFamily="2" charset="2"/>
              <a:buChar char="Ø"/>
            </a:pPr>
            <a:r>
              <a:rPr lang="lv-LV" sz="2000" b="0" i="0" u="none" strike="noStrike">
                <a:solidFill>
                  <a:srgbClr val="664790"/>
                </a:solidFill>
                <a:effectLst/>
                <a:latin typeface="+mj-lt"/>
              </a:rPr>
              <a:t>vērtēšanu organizē VIAA centralizēti</a:t>
            </a:r>
            <a:r>
              <a:rPr lang="en-US" sz="2000" b="0" i="0">
                <a:solidFill>
                  <a:srgbClr val="664690"/>
                </a:solidFill>
                <a:effectLst/>
                <a:latin typeface="+mj-lt"/>
              </a:rPr>
              <a:t>​</a:t>
            </a:r>
          </a:p>
          <a:p>
            <a:pPr marL="342900" indent="-342900" algn="just" rtl="0" fontAlgn="base">
              <a:lnSpc>
                <a:spcPts val="1800"/>
              </a:lnSpc>
              <a:spcBef>
                <a:spcPts val="600"/>
              </a:spcBef>
              <a:spcAft>
                <a:spcPts val="600"/>
              </a:spcAft>
              <a:buFont typeface="Wingdings" panose="05000000000000000000" pitchFamily="2" charset="2"/>
              <a:buChar char="Ø"/>
            </a:pPr>
            <a:r>
              <a:rPr lang="lv-LV" sz="2000" b="0" i="0" u="none" strike="noStrike">
                <a:solidFill>
                  <a:srgbClr val="664790"/>
                </a:solidFill>
                <a:effectLst/>
                <a:latin typeface="+mj-lt"/>
              </a:rPr>
              <a:t>vērtē procentos (jāsasniedz minimālais procentu slieksnis)</a:t>
            </a:r>
            <a:r>
              <a:rPr lang="en-US" sz="2000" b="0" i="0">
                <a:solidFill>
                  <a:srgbClr val="664690"/>
                </a:solidFill>
                <a:effectLst/>
                <a:latin typeface="+mj-lt"/>
              </a:rPr>
              <a:t>​</a:t>
            </a:r>
          </a:p>
          <a:p>
            <a:pPr marL="342900" indent="-342900" algn="just" rtl="0" fontAlgn="base">
              <a:lnSpc>
                <a:spcPts val="1800"/>
              </a:lnSpc>
              <a:spcBef>
                <a:spcPts val="600"/>
              </a:spcBef>
              <a:spcAft>
                <a:spcPts val="600"/>
              </a:spcAft>
              <a:buFont typeface="Wingdings" panose="05000000000000000000" pitchFamily="2" charset="2"/>
              <a:buChar char="Ø"/>
            </a:pPr>
            <a:r>
              <a:rPr lang="lv-LV" sz="2000" b="0" i="0" u="none" strike="noStrike">
                <a:solidFill>
                  <a:srgbClr val="664790"/>
                </a:solidFill>
                <a:effectLst/>
                <a:latin typeface="+mj-lt"/>
              </a:rPr>
              <a:t>par katru nokārtotu centralizēto eksāmenu izsniedz elektronisku sertifikātu</a:t>
            </a:r>
            <a:r>
              <a:rPr lang="en-US" sz="2000" b="0" i="0">
                <a:solidFill>
                  <a:srgbClr val="664690"/>
                </a:solidFill>
                <a:effectLst/>
                <a:latin typeface="+mj-lt"/>
              </a:rPr>
              <a:t>​</a:t>
            </a:r>
          </a:p>
        </p:txBody>
      </p:sp>
    </p:spTree>
    <p:extLst>
      <p:ext uri="{BB962C8B-B14F-4D97-AF65-F5344CB8AC3E}">
        <p14:creationId xmlns:p14="http://schemas.microsoft.com/office/powerpoint/2010/main" val="214619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DF1A1D-1A27-9A1D-121E-5EFBC859B3E6}"/>
              </a:ext>
            </a:extLst>
          </p:cNvPr>
          <p:cNvSpPr>
            <a:spLocks noGrp="1"/>
          </p:cNvSpPr>
          <p:nvPr>
            <p:ph type="sldNum" idx="12"/>
          </p:nvPr>
        </p:nvSpPr>
        <p:spPr/>
        <p:txBody>
          <a:bodyPr/>
          <a:lstStyle/>
          <a:p>
            <a:fld id="{00000000-1234-1234-1234-123412341234}" type="slidenum">
              <a:rPr lang="lv-LV" smtClean="0"/>
              <a:pPr/>
              <a:t>30</a:t>
            </a:fld>
            <a:endParaRPr lang="lv-LV"/>
          </a:p>
        </p:txBody>
      </p:sp>
      <p:sp>
        <p:nvSpPr>
          <p:cNvPr id="4" name="TextBox 3">
            <a:extLst>
              <a:ext uri="{FF2B5EF4-FFF2-40B4-BE49-F238E27FC236}">
                <a16:creationId xmlns:a16="http://schemas.microsoft.com/office/drawing/2014/main" id="{6930EAA2-DFE9-F04C-16AF-C0DE51BE180E}"/>
              </a:ext>
            </a:extLst>
          </p:cNvPr>
          <p:cNvSpPr txBox="1"/>
          <p:nvPr/>
        </p:nvSpPr>
        <p:spPr>
          <a:xfrm>
            <a:off x="1007084" y="2075547"/>
            <a:ext cx="9750321"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lv-LV" sz="1800" kern="1200">
                <a:solidFill>
                  <a:schemeClr val="tx1"/>
                </a:solidFill>
                <a:latin typeface="Verdana"/>
                <a:ea typeface="Open Sans"/>
                <a:cs typeface="Open Sans"/>
              </a:rPr>
              <a:t>Ministru kabineta 2023. gada 24. janvāra noteikumu Nr. 31 «Kārtība, kādā izglītojamie atbrīvojami no noteiktajiem valsts pārbaudījumiem» anotācija:</a:t>
            </a:r>
          </a:p>
          <a:p>
            <a:endParaRPr lang="lv-LV" sz="1800" kern="1200">
              <a:solidFill>
                <a:schemeClr val="tx1"/>
              </a:solidFill>
              <a:latin typeface="Verdana"/>
              <a:ea typeface="Open Sans"/>
              <a:cs typeface="Open Sans"/>
            </a:endParaRPr>
          </a:p>
          <a:p>
            <a:pPr marL="0" algn="l" rtl="0"/>
            <a:r>
              <a:rPr lang="lv-LV" sz="1800" b="1" kern="1200">
                <a:solidFill>
                  <a:schemeClr val="tx1"/>
                </a:solidFill>
                <a:latin typeface="Verdana"/>
                <a:ea typeface="Open Sans"/>
                <a:cs typeface="Open Sans"/>
              </a:rPr>
              <a:t> “Izglītojamie, kuri atbrīvoti no valsts pārbaudījumiem veselības stāvokļa dēļ, nevarēs kārtot noteiktos valsts pārbaudījumus attiecīgajā mācību gadā, jo primāra ir izglītojamā veselības stāvokļa uzlabošanās.”</a:t>
            </a:r>
          </a:p>
          <a:p>
            <a:pPr marL="0" algn="l" rtl="0"/>
            <a:endParaRPr lang="lv-LV" sz="1800">
              <a:solidFill>
                <a:schemeClr val="tx1"/>
              </a:solidFill>
              <a:latin typeface="Verdana"/>
            </a:endParaRPr>
          </a:p>
          <a:p>
            <a:r>
              <a:rPr lang="lv-LV" sz="1800" b="1" kern="1200">
                <a:solidFill>
                  <a:schemeClr val="tx1"/>
                </a:solidFill>
                <a:latin typeface="Verdana"/>
                <a:ea typeface="Open Sans"/>
                <a:cs typeface="Open Sans"/>
              </a:rPr>
              <a:t> Ieteikumi skolām, ja tomēr izvēlas kārtot valsts pārbaudes darbus:</a:t>
            </a:r>
          </a:p>
          <a:p>
            <a:pPr marL="285750" indent="-285750">
              <a:buChar char="•"/>
            </a:pPr>
            <a:r>
              <a:rPr lang="lv-LV" sz="1800" kern="1200">
                <a:solidFill>
                  <a:schemeClr val="tx1"/>
                </a:solidFill>
                <a:latin typeface="Verdana"/>
                <a:ea typeface="Open Sans"/>
                <a:cs typeface="Open Sans"/>
              </a:rPr>
              <a:t>lai jaunietis/-e izpilda iepriekšējo gadu eksāmenu, skolotājs novērtē un izrunā ar vecākiem sekas, ja eksāmenu nenokārto;</a:t>
            </a:r>
            <a:endParaRPr lang="lv-LV" sz="1800">
              <a:solidFill>
                <a:schemeClr val="tx1"/>
              </a:solidFill>
              <a:ea typeface="Open Sans"/>
            </a:endParaRPr>
          </a:p>
          <a:p>
            <a:pPr marL="285750" indent="-285750" algn="l">
              <a:buChar char="•"/>
            </a:pPr>
            <a:r>
              <a:rPr lang="lv-LV" sz="1800" kern="1200">
                <a:solidFill>
                  <a:schemeClr val="tx1"/>
                </a:solidFill>
                <a:latin typeface="Verdana"/>
                <a:ea typeface="Open Sans"/>
                <a:cs typeface="Open Sans"/>
              </a:rPr>
              <a:t>skolai no vecākiem jāsaņem iesniegums, ka ir informēti, ka eksāmena nenokārtošanas gadījumā 9. klasē jāmācās atkārtoti</a:t>
            </a:r>
            <a:r>
              <a:rPr lang="en-GB" sz="1800" kern="1200">
                <a:solidFill>
                  <a:schemeClr val="tx1"/>
                </a:solidFill>
                <a:latin typeface="Verdana"/>
                <a:ea typeface="Open Sans"/>
                <a:cs typeface="Open Sans"/>
              </a:rPr>
              <a:t>/ </a:t>
            </a:r>
            <a:r>
              <a:rPr lang="en-GB" sz="1800" kern="1200" err="1">
                <a:solidFill>
                  <a:schemeClr val="tx1"/>
                </a:solidFill>
                <a:latin typeface="Verdana"/>
                <a:ea typeface="Open Sans"/>
                <a:cs typeface="Open Sans"/>
              </a:rPr>
              <a:t>netiek</a:t>
            </a:r>
            <a:r>
              <a:rPr lang="en-GB" sz="1800" kern="1200">
                <a:solidFill>
                  <a:schemeClr val="tx1"/>
                </a:solidFill>
                <a:latin typeface="Verdana"/>
                <a:ea typeface="Open Sans"/>
                <a:cs typeface="Open Sans"/>
              </a:rPr>
              <a:t> </a:t>
            </a:r>
            <a:r>
              <a:rPr lang="en-GB" sz="1800" kern="1200" err="1">
                <a:solidFill>
                  <a:schemeClr val="tx1"/>
                </a:solidFill>
                <a:latin typeface="Verdana"/>
                <a:ea typeface="Open Sans"/>
                <a:cs typeface="Open Sans"/>
              </a:rPr>
              <a:t>izsniegts</a:t>
            </a:r>
            <a:r>
              <a:rPr lang="en-GB" sz="1800" kern="1200">
                <a:solidFill>
                  <a:schemeClr val="tx1"/>
                </a:solidFill>
                <a:latin typeface="Verdana"/>
                <a:ea typeface="Open Sans"/>
                <a:cs typeface="Open Sans"/>
              </a:rPr>
              <a:t> </a:t>
            </a:r>
            <a:r>
              <a:rPr lang="en-GB" sz="1800" kern="1200" err="1">
                <a:solidFill>
                  <a:schemeClr val="tx1"/>
                </a:solidFill>
                <a:latin typeface="Verdana"/>
                <a:ea typeface="Open Sans"/>
                <a:cs typeface="Open Sans"/>
              </a:rPr>
              <a:t>atestāts</a:t>
            </a:r>
            <a:r>
              <a:rPr lang="en-GB" sz="1800" kern="1200">
                <a:solidFill>
                  <a:schemeClr val="tx1"/>
                </a:solidFill>
                <a:latin typeface="Verdana"/>
                <a:ea typeface="Open Sans"/>
                <a:cs typeface="Open Sans"/>
              </a:rPr>
              <a:t>.</a:t>
            </a:r>
            <a:endParaRPr lang="lv-LV" sz="1800">
              <a:solidFill>
                <a:schemeClr val="tx1"/>
              </a:solidFill>
              <a:ea typeface="Open Sans"/>
            </a:endParaRPr>
          </a:p>
          <a:p>
            <a:pPr marL="511810" indent="-511810" algn="l" rtl="0"/>
            <a:endParaRPr lang="lv-LV">
              <a:solidFill>
                <a:schemeClr val="tx1"/>
              </a:solidFill>
            </a:endParaRPr>
          </a:p>
          <a:p>
            <a:pPr algn="ctr"/>
            <a:endParaRPr lang="en-US"/>
          </a:p>
        </p:txBody>
      </p:sp>
      <p:pic>
        <p:nvPicPr>
          <p:cNvPr id="6" name="Graphic 5" descr="Document outline">
            <a:extLst>
              <a:ext uri="{FF2B5EF4-FFF2-40B4-BE49-F238E27FC236}">
                <a16:creationId xmlns:a16="http://schemas.microsoft.com/office/drawing/2014/main" id="{F89DDFE5-387E-2885-C0AE-DE0BD28D4FD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174925" y="191395"/>
            <a:ext cx="914400" cy="914400"/>
          </a:xfrm>
          <a:prstGeom prst="rect">
            <a:avLst/>
          </a:prstGeom>
        </p:spPr>
      </p:pic>
      <p:sp>
        <p:nvSpPr>
          <p:cNvPr id="9" name="Title 1">
            <a:extLst>
              <a:ext uri="{FF2B5EF4-FFF2-40B4-BE49-F238E27FC236}">
                <a16:creationId xmlns:a16="http://schemas.microsoft.com/office/drawing/2014/main" id="{70CB7765-CF26-1266-AE5D-C921F236CABD}"/>
              </a:ext>
            </a:extLst>
          </p:cNvPr>
          <p:cNvSpPr txBox="1">
            <a:spLocks/>
          </p:cNvSpPr>
          <p:nvPr/>
        </p:nvSpPr>
        <p:spPr>
          <a:xfrm>
            <a:off x="1009782" y="446911"/>
            <a:ext cx="9242814" cy="664647"/>
          </a:xfrm>
          <a:prstGeom prst="rect">
            <a:avLst/>
          </a:prstGeom>
          <a:noFill/>
          <a:ln>
            <a:noFill/>
          </a:ln>
        </p:spPr>
        <p:txBody>
          <a:bodyPr spcFirstLastPara="1" wrap="square" lIns="0"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4790"/>
              </a:buClr>
              <a:buSzPts val="2200"/>
              <a:buFont typeface="Verdana"/>
              <a:buNone/>
              <a:defRPr sz="220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lv-LV" sz="2400">
                <a:solidFill>
                  <a:schemeClr val="tx1"/>
                </a:solidFill>
              </a:rPr>
              <a:t>Atbrīvojumi no valsts pārbaudes darbiem</a:t>
            </a:r>
            <a:endParaRPr lang="lv-LV" sz="1600" b="0">
              <a:solidFill>
                <a:schemeClr val="tx1"/>
              </a:solidFill>
            </a:endParaRPr>
          </a:p>
        </p:txBody>
      </p:sp>
      <p:sp>
        <p:nvSpPr>
          <p:cNvPr id="11" name="TextBox 10">
            <a:extLst>
              <a:ext uri="{FF2B5EF4-FFF2-40B4-BE49-F238E27FC236}">
                <a16:creationId xmlns:a16="http://schemas.microsoft.com/office/drawing/2014/main" id="{2A30F9A0-D4EB-8E72-F4FA-9BEA7DBC2C21}"/>
              </a:ext>
            </a:extLst>
          </p:cNvPr>
          <p:cNvSpPr txBox="1"/>
          <p:nvPr/>
        </p:nvSpPr>
        <p:spPr>
          <a:xfrm>
            <a:off x="996418" y="1109943"/>
            <a:ext cx="1109239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solidFill>
                  <a:srgbClr val="664790"/>
                </a:solidFill>
                <a:latin typeface="Verdana"/>
              </a:rPr>
              <a:t>Kārtība</a:t>
            </a:r>
            <a:r>
              <a:rPr lang="en-US" sz="1600" i="1">
                <a:solidFill>
                  <a:srgbClr val="664790"/>
                </a:solidFill>
                <a:latin typeface="Verdana"/>
              </a:rPr>
              <a:t>, </a:t>
            </a:r>
            <a:r>
              <a:rPr lang="en-US" sz="1600" i="1" err="1">
                <a:solidFill>
                  <a:srgbClr val="664790"/>
                </a:solidFill>
                <a:latin typeface="Verdana"/>
              </a:rPr>
              <a:t>kādā</a:t>
            </a:r>
            <a:r>
              <a:rPr lang="en-US" sz="1600" i="1">
                <a:solidFill>
                  <a:srgbClr val="664790"/>
                </a:solidFill>
                <a:latin typeface="Verdana"/>
              </a:rPr>
              <a:t> </a:t>
            </a:r>
            <a:r>
              <a:rPr lang="en-US" sz="1600" i="1" err="1">
                <a:solidFill>
                  <a:srgbClr val="664790"/>
                </a:solidFill>
                <a:latin typeface="Verdana"/>
              </a:rPr>
              <a:t>izglītojamie</a:t>
            </a:r>
            <a:r>
              <a:rPr lang="en-US" sz="1600" i="1">
                <a:solidFill>
                  <a:srgbClr val="664790"/>
                </a:solidFill>
                <a:latin typeface="Verdana"/>
              </a:rPr>
              <a:t> </a:t>
            </a:r>
            <a:r>
              <a:rPr lang="en-US" sz="1600" i="1" err="1">
                <a:solidFill>
                  <a:srgbClr val="664790"/>
                </a:solidFill>
                <a:latin typeface="Verdana"/>
              </a:rPr>
              <a:t>atbrīvojami</a:t>
            </a:r>
            <a:r>
              <a:rPr lang="en-US" sz="1600" i="1">
                <a:solidFill>
                  <a:srgbClr val="664790"/>
                </a:solidFill>
                <a:latin typeface="Verdana"/>
              </a:rPr>
              <a:t> no </a:t>
            </a:r>
            <a:r>
              <a:rPr lang="en-US" sz="1600" i="1" err="1">
                <a:solidFill>
                  <a:srgbClr val="664790"/>
                </a:solidFill>
                <a:latin typeface="Verdana"/>
              </a:rPr>
              <a:t>noteiktajiem</a:t>
            </a:r>
            <a:r>
              <a:rPr lang="en-US" sz="1600" i="1">
                <a:solidFill>
                  <a:srgbClr val="664790"/>
                </a:solidFill>
                <a:latin typeface="Verdana"/>
              </a:rPr>
              <a:t> </a:t>
            </a:r>
            <a:r>
              <a:rPr lang="en-US" sz="1600" i="1" err="1">
                <a:solidFill>
                  <a:srgbClr val="664790"/>
                </a:solidFill>
                <a:latin typeface="Verdana"/>
              </a:rPr>
              <a:t>valsts</a:t>
            </a:r>
            <a:r>
              <a:rPr lang="en-US" sz="1600" i="1">
                <a:solidFill>
                  <a:srgbClr val="664790"/>
                </a:solidFill>
                <a:latin typeface="Verdana"/>
              </a:rPr>
              <a:t> </a:t>
            </a:r>
            <a:r>
              <a:rPr lang="en-US" sz="1600" i="1" err="1">
                <a:solidFill>
                  <a:srgbClr val="664790"/>
                </a:solidFill>
                <a:latin typeface="Verdana"/>
              </a:rPr>
              <a:t>pārbaudes</a:t>
            </a:r>
            <a:r>
              <a:rPr lang="en-US" sz="1600" i="1">
                <a:solidFill>
                  <a:srgbClr val="664790"/>
                </a:solidFill>
                <a:latin typeface="Verdana"/>
              </a:rPr>
              <a:t> </a:t>
            </a:r>
            <a:r>
              <a:rPr lang="en-US" sz="1600" i="1" err="1">
                <a:solidFill>
                  <a:srgbClr val="664790"/>
                </a:solidFill>
                <a:latin typeface="Verdana"/>
              </a:rPr>
              <a:t>darbiem</a:t>
            </a:r>
            <a:r>
              <a:rPr lang="en-US" sz="1600" i="1">
                <a:solidFill>
                  <a:srgbClr val="664790"/>
                </a:solidFill>
                <a:latin typeface="Verdana"/>
              </a:rPr>
              <a:t> (MK </a:t>
            </a:r>
            <a:r>
              <a:rPr lang="en-US" sz="1600" i="1" err="1">
                <a:solidFill>
                  <a:srgbClr val="664790"/>
                </a:solidFill>
                <a:latin typeface="Verdana"/>
              </a:rPr>
              <a:t>noteikumi</a:t>
            </a:r>
            <a:r>
              <a:rPr lang="en-US" sz="1600" i="1">
                <a:solidFill>
                  <a:srgbClr val="664790"/>
                </a:solidFill>
                <a:latin typeface="Verdana"/>
              </a:rPr>
              <a:t> Nr. 31)</a:t>
            </a:r>
          </a:p>
        </p:txBody>
      </p:sp>
    </p:spTree>
    <p:extLst>
      <p:ext uri="{BB962C8B-B14F-4D97-AF65-F5344CB8AC3E}">
        <p14:creationId xmlns:p14="http://schemas.microsoft.com/office/powerpoint/2010/main" val="591513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FACA94-240B-0666-FCB5-055BA2FA248F}"/>
              </a:ext>
            </a:extLst>
          </p:cNvPr>
          <p:cNvSpPr>
            <a:spLocks noGrp="1"/>
          </p:cNvSpPr>
          <p:nvPr>
            <p:ph type="sldNum" idx="12"/>
          </p:nvPr>
        </p:nvSpPr>
        <p:spPr/>
        <p:txBody>
          <a:bodyPr/>
          <a:lstStyle/>
          <a:p>
            <a:fld id="{00000000-1234-1234-1234-123412341234}" type="slidenum">
              <a:rPr lang="lv-LV" smtClean="0"/>
              <a:pPr/>
              <a:t>31</a:t>
            </a:fld>
            <a:endParaRPr lang="lv-LV"/>
          </a:p>
        </p:txBody>
      </p:sp>
      <p:pic>
        <p:nvPicPr>
          <p:cNvPr id="4" name="Graphic 3" descr="Document outline">
            <a:extLst>
              <a:ext uri="{FF2B5EF4-FFF2-40B4-BE49-F238E27FC236}">
                <a16:creationId xmlns:a16="http://schemas.microsoft.com/office/drawing/2014/main" id="{EB462952-D01B-E0BD-F03F-F2926976D58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230955" y="200360"/>
            <a:ext cx="914400" cy="914400"/>
          </a:xfrm>
          <a:prstGeom prst="rect">
            <a:avLst/>
          </a:prstGeom>
        </p:spPr>
      </p:pic>
      <p:sp>
        <p:nvSpPr>
          <p:cNvPr id="5" name="TextBox 4">
            <a:extLst>
              <a:ext uri="{FF2B5EF4-FFF2-40B4-BE49-F238E27FC236}">
                <a16:creationId xmlns:a16="http://schemas.microsoft.com/office/drawing/2014/main" id="{DA0DC89C-B960-B252-3D11-9C1C8B3443A0}"/>
              </a:ext>
            </a:extLst>
          </p:cNvPr>
          <p:cNvSpPr txBox="1"/>
          <p:nvPr/>
        </p:nvSpPr>
        <p:spPr>
          <a:xfrm>
            <a:off x="987469" y="2030506"/>
            <a:ext cx="10476895"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228600"/>
            <a:r>
              <a:rPr lang="lv-LV" sz="2000" b="1" i="0" u="sng">
                <a:solidFill>
                  <a:srgbClr val="664790"/>
                </a:solidFill>
                <a:latin typeface="Verdana"/>
                <a:ea typeface="Verdana"/>
                <a:cs typeface="Times New Roman"/>
              </a:rPr>
              <a:t>Ne vēlāk kā mēnesi</a:t>
            </a:r>
            <a:r>
              <a:rPr lang="lv-LV" sz="2000" b="0" i="0">
                <a:solidFill>
                  <a:srgbClr val="664790"/>
                </a:solidFill>
                <a:latin typeface="Verdana"/>
                <a:ea typeface="Verdana"/>
                <a:cs typeface="Times New Roman"/>
              </a:rPr>
              <a:t> līdz pirmajam valsts pārbaudes darbam ar </a:t>
            </a:r>
            <a:r>
              <a:rPr lang="lv-LV" sz="2000">
                <a:solidFill>
                  <a:srgbClr val="664790"/>
                </a:solidFill>
                <a:latin typeface="Verdana"/>
                <a:ea typeface="Verdana"/>
                <a:cs typeface="Times New Roman"/>
              </a:rPr>
              <a:t>izglītības un zinātnes ministres</a:t>
            </a:r>
            <a:r>
              <a:rPr lang="lv-LV" sz="2000" b="0" i="0">
                <a:solidFill>
                  <a:srgbClr val="664790"/>
                </a:solidFill>
                <a:latin typeface="Verdana"/>
                <a:ea typeface="Verdana"/>
                <a:cs typeface="Times New Roman"/>
              </a:rPr>
              <a:t> lēmumu</a:t>
            </a:r>
            <a:r>
              <a:rPr lang="lv-LV" sz="2000">
                <a:solidFill>
                  <a:srgbClr val="664790"/>
                </a:solidFill>
                <a:latin typeface="Verdana"/>
                <a:ea typeface="Verdana"/>
                <a:cs typeface="Times New Roman"/>
              </a:rPr>
              <a:t> no valsts pārbaudes darbiem atbrīvo: </a:t>
            </a:r>
            <a:endParaRPr lang="en-US" sz="2000">
              <a:ea typeface="Verdana"/>
            </a:endParaRPr>
          </a:p>
          <a:p>
            <a:pPr marL="514350" indent="-285750">
              <a:buChar char="•"/>
            </a:pPr>
            <a:r>
              <a:rPr lang="lv-LV" sz="2000" b="0" i="0">
                <a:solidFill>
                  <a:srgbClr val="664790"/>
                </a:solidFill>
                <a:latin typeface="Verdana"/>
                <a:ea typeface="Verdana"/>
                <a:cs typeface="Times New Roman"/>
              </a:rPr>
              <a:t>sportistu - sporta federācijas pārstāvētā </a:t>
            </a:r>
            <a:r>
              <a:rPr lang="lv-LV" sz="2000" b="1" i="0">
                <a:solidFill>
                  <a:srgbClr val="664790"/>
                </a:solidFill>
                <a:latin typeface="Verdana"/>
                <a:ea typeface="Verdana"/>
                <a:cs typeface="Times New Roman"/>
              </a:rPr>
              <a:t>olimpiskā sporta veida </a:t>
            </a:r>
            <a:r>
              <a:rPr lang="lv-LV" sz="2000" b="0" i="0">
                <a:solidFill>
                  <a:srgbClr val="664790"/>
                </a:solidFill>
                <a:latin typeface="Verdana"/>
                <a:ea typeface="Verdana"/>
                <a:cs typeface="Times New Roman"/>
              </a:rPr>
              <a:t>valsts pieaugušo izlases komandas dalībnieku</a:t>
            </a:r>
            <a:r>
              <a:rPr lang="lv-LV" sz="2000">
                <a:solidFill>
                  <a:srgbClr val="664790"/>
                </a:solidFill>
                <a:latin typeface="Verdana"/>
                <a:ea typeface="Verdana"/>
                <a:cs typeface="Times New Roman"/>
              </a:rPr>
              <a:t>;</a:t>
            </a:r>
            <a:endParaRPr lang="en-US" sz="2000" b="0" i="0">
              <a:ea typeface="Verdana"/>
            </a:endParaRPr>
          </a:p>
          <a:p>
            <a:pPr marL="514350" indent="-285750">
              <a:buChar char="•"/>
            </a:pPr>
            <a:r>
              <a:rPr lang="lv-LV" sz="2000" b="0" i="0">
                <a:solidFill>
                  <a:srgbClr val="664790"/>
                </a:solidFill>
                <a:latin typeface="Verdana"/>
                <a:ea typeface="Verdana"/>
                <a:cs typeface="Times New Roman"/>
              </a:rPr>
              <a:t>patvēruma meklētāju, bēgli, ja izglītojamais </a:t>
            </a:r>
            <a:r>
              <a:rPr lang="lv-LV" sz="2000" b="1" i="0">
                <a:solidFill>
                  <a:srgbClr val="664790"/>
                </a:solidFill>
                <a:latin typeface="Verdana"/>
                <a:ea typeface="Verdana"/>
                <a:cs typeface="Times New Roman"/>
              </a:rPr>
              <a:t>uzsācis mācības tajā pašā mācību gadā</a:t>
            </a:r>
            <a:r>
              <a:rPr lang="lv-LV" sz="2000" b="0" i="0">
                <a:solidFill>
                  <a:srgbClr val="664790"/>
                </a:solidFill>
                <a:latin typeface="Verdana"/>
                <a:ea typeface="Verdana"/>
                <a:cs typeface="Times New Roman"/>
              </a:rPr>
              <a:t>, kad izsniegts attiecīgā statusa apliecinošais dokuments</a:t>
            </a:r>
            <a:r>
              <a:rPr lang="lv-LV" sz="2000">
                <a:solidFill>
                  <a:srgbClr val="664790"/>
                </a:solidFill>
                <a:latin typeface="Verdana"/>
                <a:ea typeface="Verdana"/>
                <a:cs typeface="Times New Roman"/>
              </a:rPr>
              <a:t> un ir nepieciešams kārtot valsts pārbaudes darbus.</a:t>
            </a:r>
            <a:endParaRPr lang="lv-LV" sz="2000"/>
          </a:p>
          <a:p>
            <a:endParaRPr lang="en-GB" sz="2000">
              <a:solidFill>
                <a:srgbClr val="664790"/>
              </a:solidFill>
              <a:latin typeface="Verdana"/>
              <a:ea typeface="Verdana"/>
              <a:cs typeface="Times New Roman"/>
            </a:endParaRPr>
          </a:p>
          <a:p>
            <a:r>
              <a:rPr lang="lv-LV" sz="2000">
                <a:solidFill>
                  <a:srgbClr val="664790"/>
                </a:solidFill>
                <a:latin typeface="Verdana"/>
                <a:ea typeface="Verdana"/>
                <a:cs typeface="Times New Roman"/>
              </a:rPr>
              <a:t>Atbrīvojumus no valsts pārbaudes darbiem jāieraksta VPS.</a:t>
            </a:r>
            <a:endParaRPr lang="lv-LV" sz="2000">
              <a:ea typeface="Verdana"/>
            </a:endParaRPr>
          </a:p>
          <a:p>
            <a:endParaRPr lang="lv-LV" sz="1800">
              <a:solidFill>
                <a:srgbClr val="664790"/>
              </a:solidFill>
              <a:latin typeface="Verdana"/>
              <a:ea typeface="Verdana"/>
              <a:cs typeface="Times New Roman"/>
            </a:endParaRPr>
          </a:p>
          <a:p>
            <a:pPr marL="457200" indent="-228600" algn="l"/>
            <a:endParaRPr lang="lv-LV" sz="1600" b="0" i="0" u="sng">
              <a:solidFill>
                <a:srgbClr val="664790"/>
              </a:solidFill>
              <a:latin typeface="Verdana"/>
              <a:ea typeface="Verdana"/>
              <a:cs typeface="Times New Roman"/>
            </a:endParaRPr>
          </a:p>
          <a:p>
            <a:pPr marL="228600"/>
            <a:endParaRPr lang="lv-LV" sz="1600" b="1">
              <a:solidFill>
                <a:srgbClr val="664790"/>
              </a:solidFill>
              <a:latin typeface="Verdana"/>
              <a:ea typeface="Verdana"/>
              <a:cs typeface="Times New Roman"/>
            </a:endParaRPr>
          </a:p>
          <a:p>
            <a:pPr marL="228600" indent="0" algn="l"/>
            <a:endParaRPr lang="lv-LV"/>
          </a:p>
        </p:txBody>
      </p:sp>
      <p:sp>
        <p:nvSpPr>
          <p:cNvPr id="9" name="Title 1">
            <a:extLst>
              <a:ext uri="{FF2B5EF4-FFF2-40B4-BE49-F238E27FC236}">
                <a16:creationId xmlns:a16="http://schemas.microsoft.com/office/drawing/2014/main" id="{3751477E-FDD7-B887-CCB1-06AB7FE14636}"/>
              </a:ext>
            </a:extLst>
          </p:cNvPr>
          <p:cNvSpPr txBox="1">
            <a:spLocks/>
          </p:cNvSpPr>
          <p:nvPr/>
        </p:nvSpPr>
        <p:spPr>
          <a:xfrm>
            <a:off x="1009782" y="446911"/>
            <a:ext cx="9242814" cy="664647"/>
          </a:xfrm>
          <a:prstGeom prst="rect">
            <a:avLst/>
          </a:prstGeom>
          <a:noFill/>
          <a:ln>
            <a:noFill/>
          </a:ln>
        </p:spPr>
        <p:txBody>
          <a:bodyPr spcFirstLastPara="1" wrap="square" lIns="0"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4790"/>
              </a:buClr>
              <a:buSzPts val="2200"/>
              <a:buFont typeface="Verdana"/>
              <a:buNone/>
              <a:defRPr sz="220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lv-LV" sz="2400">
                <a:solidFill>
                  <a:schemeClr val="tx1"/>
                </a:solidFill>
              </a:rPr>
              <a:t>Atbrīvojumi no valsts pārbaudes darbiem</a:t>
            </a:r>
            <a:endParaRPr lang="lv-LV" sz="1600" b="0">
              <a:solidFill>
                <a:schemeClr val="tx1"/>
              </a:solidFill>
            </a:endParaRPr>
          </a:p>
        </p:txBody>
      </p:sp>
      <p:sp>
        <p:nvSpPr>
          <p:cNvPr id="12" name="TextBox 11">
            <a:extLst>
              <a:ext uri="{FF2B5EF4-FFF2-40B4-BE49-F238E27FC236}">
                <a16:creationId xmlns:a16="http://schemas.microsoft.com/office/drawing/2014/main" id="{50CB7343-DCFB-9B28-5E62-82ED569DD75A}"/>
              </a:ext>
            </a:extLst>
          </p:cNvPr>
          <p:cNvSpPr txBox="1"/>
          <p:nvPr/>
        </p:nvSpPr>
        <p:spPr>
          <a:xfrm>
            <a:off x="996418" y="1109943"/>
            <a:ext cx="1109239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solidFill>
                  <a:srgbClr val="664790"/>
                </a:solidFill>
                <a:latin typeface="Verdana"/>
              </a:rPr>
              <a:t>Kārtība</a:t>
            </a:r>
            <a:r>
              <a:rPr lang="en-US" sz="1600" i="1">
                <a:solidFill>
                  <a:srgbClr val="664790"/>
                </a:solidFill>
                <a:latin typeface="Verdana"/>
              </a:rPr>
              <a:t>, </a:t>
            </a:r>
            <a:r>
              <a:rPr lang="en-US" sz="1600" i="1" err="1">
                <a:solidFill>
                  <a:srgbClr val="664790"/>
                </a:solidFill>
                <a:latin typeface="Verdana"/>
              </a:rPr>
              <a:t>kādā</a:t>
            </a:r>
            <a:r>
              <a:rPr lang="en-US" sz="1600" i="1">
                <a:solidFill>
                  <a:srgbClr val="664790"/>
                </a:solidFill>
                <a:latin typeface="Verdana"/>
              </a:rPr>
              <a:t> </a:t>
            </a:r>
            <a:r>
              <a:rPr lang="en-US" sz="1600" i="1" err="1">
                <a:solidFill>
                  <a:srgbClr val="664790"/>
                </a:solidFill>
                <a:latin typeface="Verdana"/>
              </a:rPr>
              <a:t>izglītojamie</a:t>
            </a:r>
            <a:r>
              <a:rPr lang="en-US" sz="1600" i="1">
                <a:solidFill>
                  <a:srgbClr val="664790"/>
                </a:solidFill>
                <a:latin typeface="Verdana"/>
              </a:rPr>
              <a:t> </a:t>
            </a:r>
            <a:r>
              <a:rPr lang="en-US" sz="1600" i="1" err="1">
                <a:solidFill>
                  <a:srgbClr val="664790"/>
                </a:solidFill>
                <a:latin typeface="Verdana"/>
              </a:rPr>
              <a:t>atbrīvojami</a:t>
            </a:r>
            <a:r>
              <a:rPr lang="en-US" sz="1600" i="1">
                <a:solidFill>
                  <a:srgbClr val="664790"/>
                </a:solidFill>
                <a:latin typeface="Verdana"/>
              </a:rPr>
              <a:t> no </a:t>
            </a:r>
            <a:r>
              <a:rPr lang="en-US" sz="1600" i="1" err="1">
                <a:solidFill>
                  <a:srgbClr val="664790"/>
                </a:solidFill>
                <a:latin typeface="Verdana"/>
              </a:rPr>
              <a:t>noteiktajiem</a:t>
            </a:r>
            <a:r>
              <a:rPr lang="en-US" sz="1600" i="1">
                <a:solidFill>
                  <a:srgbClr val="664790"/>
                </a:solidFill>
                <a:latin typeface="Verdana"/>
              </a:rPr>
              <a:t> </a:t>
            </a:r>
            <a:r>
              <a:rPr lang="en-US" sz="1600" i="1" err="1">
                <a:solidFill>
                  <a:srgbClr val="664790"/>
                </a:solidFill>
                <a:latin typeface="Verdana"/>
              </a:rPr>
              <a:t>valsts</a:t>
            </a:r>
            <a:r>
              <a:rPr lang="en-US" sz="1600" i="1">
                <a:solidFill>
                  <a:srgbClr val="664790"/>
                </a:solidFill>
                <a:latin typeface="Verdana"/>
              </a:rPr>
              <a:t> </a:t>
            </a:r>
            <a:r>
              <a:rPr lang="en-US" sz="1600" i="1" err="1">
                <a:solidFill>
                  <a:srgbClr val="664790"/>
                </a:solidFill>
                <a:latin typeface="Verdana"/>
              </a:rPr>
              <a:t>pārbaudes</a:t>
            </a:r>
            <a:r>
              <a:rPr lang="en-US" sz="1600" i="1">
                <a:solidFill>
                  <a:srgbClr val="664790"/>
                </a:solidFill>
                <a:latin typeface="Verdana"/>
              </a:rPr>
              <a:t> </a:t>
            </a:r>
            <a:r>
              <a:rPr lang="en-US" sz="1600" i="1" err="1">
                <a:solidFill>
                  <a:srgbClr val="664790"/>
                </a:solidFill>
                <a:latin typeface="Verdana"/>
              </a:rPr>
              <a:t>darbiem</a:t>
            </a:r>
            <a:r>
              <a:rPr lang="en-US" sz="1600" i="1">
                <a:solidFill>
                  <a:srgbClr val="664790"/>
                </a:solidFill>
                <a:latin typeface="Verdana"/>
              </a:rPr>
              <a:t> (MK </a:t>
            </a:r>
            <a:r>
              <a:rPr lang="en-US" sz="1600" i="1" err="1">
                <a:solidFill>
                  <a:srgbClr val="664790"/>
                </a:solidFill>
                <a:latin typeface="Verdana"/>
              </a:rPr>
              <a:t>noteikumi</a:t>
            </a:r>
            <a:r>
              <a:rPr lang="en-US" sz="1600" i="1">
                <a:solidFill>
                  <a:srgbClr val="664790"/>
                </a:solidFill>
                <a:latin typeface="Verdana"/>
              </a:rPr>
              <a:t> Nr. 31)</a:t>
            </a:r>
          </a:p>
        </p:txBody>
      </p:sp>
    </p:spTree>
    <p:extLst>
      <p:ext uri="{BB962C8B-B14F-4D97-AF65-F5344CB8AC3E}">
        <p14:creationId xmlns:p14="http://schemas.microsoft.com/office/powerpoint/2010/main" val="799798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817B18-0ACC-34E4-BE71-2DCD14DBEF11}"/>
              </a:ext>
            </a:extLst>
          </p:cNvPr>
          <p:cNvSpPr>
            <a:spLocks noGrp="1"/>
          </p:cNvSpPr>
          <p:nvPr>
            <p:ph type="sldNum" idx="12"/>
          </p:nvPr>
        </p:nvSpPr>
        <p:spPr/>
        <p:txBody>
          <a:bodyPr/>
          <a:lstStyle/>
          <a:p>
            <a:fld id="{00000000-1234-1234-1234-123412341234}" type="slidenum">
              <a:rPr lang="lv-LV" smtClean="0"/>
              <a:pPr/>
              <a:t>32</a:t>
            </a:fld>
            <a:endParaRPr lang="lv-LV"/>
          </a:p>
        </p:txBody>
      </p:sp>
      <p:sp>
        <p:nvSpPr>
          <p:cNvPr id="3" name="Title 2">
            <a:extLst>
              <a:ext uri="{FF2B5EF4-FFF2-40B4-BE49-F238E27FC236}">
                <a16:creationId xmlns:a16="http://schemas.microsoft.com/office/drawing/2014/main" id="{97FB060B-A666-4B38-FB9D-DF3BC396C070}"/>
              </a:ext>
            </a:extLst>
          </p:cNvPr>
          <p:cNvSpPr>
            <a:spLocks noGrp="1"/>
          </p:cNvSpPr>
          <p:nvPr>
            <p:ph type="title"/>
          </p:nvPr>
        </p:nvSpPr>
        <p:spPr>
          <a:xfrm>
            <a:off x="813998" y="593724"/>
            <a:ext cx="9624316" cy="571315"/>
          </a:xfrm>
        </p:spPr>
        <p:txBody>
          <a:bodyPr/>
          <a:lstStyle/>
          <a:p>
            <a:r>
              <a:rPr lang="en-US" sz="2400" err="1"/>
              <a:t>Atbalsta</a:t>
            </a:r>
            <a:r>
              <a:rPr lang="en-US" sz="2400"/>
              <a:t> </a:t>
            </a:r>
            <a:r>
              <a:rPr lang="en-US" sz="2400" err="1"/>
              <a:t>pasākumi</a:t>
            </a:r>
            <a:endParaRPr lang="en-US" sz="2400"/>
          </a:p>
        </p:txBody>
      </p:sp>
      <p:pic>
        <p:nvPicPr>
          <p:cNvPr id="5" name="Graphic 4" descr="Raised hand outline">
            <a:extLst>
              <a:ext uri="{FF2B5EF4-FFF2-40B4-BE49-F238E27FC236}">
                <a16:creationId xmlns:a16="http://schemas.microsoft.com/office/drawing/2014/main" id="{1DA1A7B5-D8BC-ABA4-7A4B-08E97B8959E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78658" y="370531"/>
            <a:ext cx="722120" cy="686513"/>
          </a:xfrm>
          <a:prstGeom prst="rect">
            <a:avLst/>
          </a:prstGeom>
        </p:spPr>
      </p:pic>
      <p:sp>
        <p:nvSpPr>
          <p:cNvPr id="6" name="TextBox 5">
            <a:extLst>
              <a:ext uri="{FF2B5EF4-FFF2-40B4-BE49-F238E27FC236}">
                <a16:creationId xmlns:a16="http://schemas.microsoft.com/office/drawing/2014/main" id="{F5CEAE93-B347-A275-F8E6-00E55F8A7748}"/>
              </a:ext>
            </a:extLst>
          </p:cNvPr>
          <p:cNvSpPr txBox="1"/>
          <p:nvPr/>
        </p:nvSpPr>
        <p:spPr>
          <a:xfrm>
            <a:off x="746313" y="2028266"/>
            <a:ext cx="10708019"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800" b="1">
                <a:solidFill>
                  <a:schemeClr val="tx1"/>
                </a:solidFill>
                <a:latin typeface="Verdana"/>
                <a:ea typeface="Verdana"/>
              </a:rPr>
              <a:t>Izglītības iestādes vadītājs</a:t>
            </a:r>
            <a:r>
              <a:rPr lang="lv-LV" sz="1800">
                <a:solidFill>
                  <a:schemeClr val="tx1"/>
                </a:solidFill>
                <a:latin typeface="Verdana"/>
                <a:ea typeface="Verdana"/>
              </a:rPr>
              <a:t>, pamatojoties uz pilngadīga izglītojamā vai nepilngadīga izglītojamā likumiskā pārstāvja iesniegumu, kas līdz attiecīgā mācību gada </a:t>
            </a:r>
            <a:r>
              <a:rPr lang="lv-LV" sz="1800" b="1">
                <a:solidFill>
                  <a:schemeClr val="tx1"/>
                </a:solidFill>
                <a:latin typeface="Verdana"/>
                <a:ea typeface="Verdana"/>
              </a:rPr>
              <a:t>1. martam</a:t>
            </a:r>
            <a:r>
              <a:rPr lang="lv-LV" sz="1800">
                <a:solidFill>
                  <a:schemeClr val="tx1"/>
                </a:solidFill>
                <a:latin typeface="Verdana"/>
                <a:ea typeface="Verdana"/>
              </a:rPr>
              <a:t> iesniegts izglītības iestādes vadītājam,</a:t>
            </a:r>
            <a:r>
              <a:rPr lang="lv-LV" sz="1800" b="1">
                <a:solidFill>
                  <a:schemeClr val="tx1"/>
                </a:solidFill>
                <a:latin typeface="Verdana"/>
                <a:ea typeface="Verdana"/>
              </a:rPr>
              <a:t> nosaka</a:t>
            </a:r>
            <a:r>
              <a:rPr lang="lv-LV" sz="1800">
                <a:solidFill>
                  <a:schemeClr val="tx1"/>
                </a:solidFill>
                <a:latin typeface="Verdana"/>
                <a:ea typeface="Verdana"/>
              </a:rPr>
              <a:t> atšķirīgus valsts pārbaudes darbu norises darbību laikus un </a:t>
            </a:r>
            <a:r>
              <a:rPr lang="lv-LV" sz="1800" b="1">
                <a:solidFill>
                  <a:schemeClr val="tx1"/>
                </a:solidFill>
                <a:latin typeface="Verdana"/>
                <a:ea typeface="Verdana"/>
              </a:rPr>
              <a:t>atbalsta pasākumus</a:t>
            </a:r>
            <a:r>
              <a:rPr lang="lv-LV" sz="1800">
                <a:solidFill>
                  <a:schemeClr val="tx1"/>
                </a:solidFill>
                <a:latin typeface="Verdana"/>
                <a:ea typeface="Verdana"/>
              </a:rPr>
              <a:t> i</a:t>
            </a:r>
            <a:r>
              <a:rPr lang="lv-LV" sz="1800">
                <a:solidFill>
                  <a:schemeClr val="tx1"/>
                </a:solidFill>
                <a:ea typeface="Verdana"/>
              </a:rPr>
              <a:t>zglītojamam</a:t>
            </a:r>
            <a:r>
              <a:rPr lang="lv-LV" sz="1800">
                <a:solidFill>
                  <a:schemeClr val="tx1"/>
                </a:solidFill>
                <a:latin typeface="Verdana"/>
              </a:rPr>
              <a:t> ar speciālām vajadzībām, kuram ir:</a:t>
            </a:r>
            <a:endParaRPr lang="en-US" sz="1800">
              <a:solidFill>
                <a:schemeClr val="tx1"/>
              </a:solidFill>
              <a:latin typeface="Verdana"/>
            </a:endParaRPr>
          </a:p>
          <a:p>
            <a:endParaRPr lang="lv-LV" sz="1800">
              <a:solidFill>
                <a:schemeClr val="tx1"/>
              </a:solidFill>
              <a:latin typeface="Verdana"/>
            </a:endParaRPr>
          </a:p>
          <a:p>
            <a:pPr marL="285750" indent="-285750">
              <a:buChar char="•"/>
            </a:pPr>
            <a:r>
              <a:rPr lang="lv-LV" sz="1800">
                <a:solidFill>
                  <a:schemeClr val="tx1"/>
                </a:solidFill>
                <a:latin typeface="Verdana"/>
              </a:rPr>
              <a:t>valsts pedagoģiski medicīniskās komisijas vai pašvaldības pedagoģiski medicīniskās komisijas (turpmāk – pedagoģiski medicīniskā komisija) atzinums par atbilstošas izglītības programmas īstenošanu </a:t>
            </a:r>
            <a:endParaRPr lang="en-US" sz="1800">
              <a:solidFill>
                <a:schemeClr val="tx1"/>
              </a:solidFill>
              <a:latin typeface="Verdana"/>
            </a:endParaRPr>
          </a:p>
          <a:p>
            <a:endParaRPr lang="lv-LV" sz="1800">
              <a:solidFill>
                <a:schemeClr val="tx1"/>
              </a:solidFill>
              <a:latin typeface="Verdana"/>
            </a:endParaRPr>
          </a:p>
          <a:p>
            <a:r>
              <a:rPr lang="lv-LV" sz="1800">
                <a:solidFill>
                  <a:schemeClr val="tx1"/>
                </a:solidFill>
                <a:latin typeface="Verdana"/>
              </a:rPr>
              <a:t>vai</a:t>
            </a:r>
            <a:endParaRPr lang="en-US" sz="1800">
              <a:solidFill>
                <a:schemeClr val="tx1"/>
              </a:solidFill>
              <a:latin typeface="Verdana"/>
            </a:endParaRPr>
          </a:p>
          <a:p>
            <a:endParaRPr lang="lv-LV" sz="1800">
              <a:solidFill>
                <a:schemeClr val="tx1"/>
              </a:solidFill>
              <a:latin typeface="Verdana"/>
            </a:endParaRPr>
          </a:p>
          <a:p>
            <a:pPr marL="285750" indent="-285750">
              <a:buChar char="•"/>
            </a:pPr>
            <a:r>
              <a:rPr lang="lv-LV" sz="1800">
                <a:solidFill>
                  <a:schemeClr val="tx1"/>
                </a:solidFill>
                <a:latin typeface="Verdana"/>
              </a:rPr>
              <a:t>pedagoģiski medicīniskās komisijas vai logopēda, skolotāja logopēda, speciālā pedagoga, izglītības vai klīniskā psihologa atzinums par izglītojamam nepieciešamajiem atbalsta pasākumiem mācību procesa un valsts pārbaudes darbu laikā. </a:t>
            </a:r>
            <a:endParaRPr lang="en-US" sz="1800">
              <a:solidFill>
                <a:schemeClr val="tx1"/>
              </a:solidFill>
              <a:latin typeface="Verdana"/>
            </a:endParaRPr>
          </a:p>
          <a:p>
            <a:pPr algn="ctr"/>
            <a:endParaRPr lang="en-US">
              <a:ea typeface="Verdana"/>
            </a:endParaRPr>
          </a:p>
        </p:txBody>
      </p:sp>
      <p:sp>
        <p:nvSpPr>
          <p:cNvPr id="8" name="TextBox 7">
            <a:extLst>
              <a:ext uri="{FF2B5EF4-FFF2-40B4-BE49-F238E27FC236}">
                <a16:creationId xmlns:a16="http://schemas.microsoft.com/office/drawing/2014/main" id="{C04F5021-9551-F1CC-1DD6-8632A893A075}"/>
              </a:ext>
            </a:extLst>
          </p:cNvPr>
          <p:cNvSpPr txBox="1"/>
          <p:nvPr/>
        </p:nvSpPr>
        <p:spPr>
          <a:xfrm>
            <a:off x="741409" y="1165973"/>
            <a:ext cx="1054664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664790"/>
                </a:solidFill>
                <a:latin typeface="Verdana"/>
              </a:rPr>
              <a:t>MK </a:t>
            </a:r>
            <a:r>
              <a:rPr lang="en-US" sz="1600" i="1" err="1">
                <a:solidFill>
                  <a:srgbClr val="664790"/>
                </a:solidFill>
                <a:latin typeface="Verdana"/>
              </a:rPr>
              <a:t>noteikumu</a:t>
            </a:r>
            <a:r>
              <a:rPr lang="en-US" sz="1600" i="1">
                <a:solidFill>
                  <a:srgbClr val="664790"/>
                </a:solidFill>
                <a:latin typeface="Verdana"/>
              </a:rPr>
              <a:t> Nr. 398 "</a:t>
            </a:r>
            <a:r>
              <a:rPr lang="en-US" sz="1600" i="1" err="1">
                <a:solidFill>
                  <a:srgbClr val="664790"/>
                </a:solidFill>
                <a:latin typeface="Verdana"/>
              </a:rPr>
              <a:t>Noteikumi</a:t>
            </a:r>
            <a:r>
              <a:rPr lang="en-US" sz="1600" i="1">
                <a:solidFill>
                  <a:srgbClr val="664790"/>
                </a:solidFill>
                <a:latin typeface="Verdana"/>
              </a:rPr>
              <a:t> par </a:t>
            </a:r>
            <a:r>
              <a:rPr lang="en-US" sz="1600" i="1" err="1">
                <a:solidFill>
                  <a:srgbClr val="664790"/>
                </a:solidFill>
                <a:latin typeface="Verdana"/>
              </a:rPr>
              <a:t>centralizēto</a:t>
            </a:r>
            <a:r>
              <a:rPr lang="en-US" sz="1600" i="1">
                <a:solidFill>
                  <a:srgbClr val="664790"/>
                </a:solidFill>
                <a:latin typeface="Verdana"/>
              </a:rPr>
              <a:t> </a:t>
            </a:r>
            <a:r>
              <a:rPr lang="en-US" sz="1600" i="1" err="1">
                <a:solidFill>
                  <a:srgbClr val="664790"/>
                </a:solidFill>
                <a:latin typeface="Verdana"/>
              </a:rPr>
              <a:t>eksāmenu</a:t>
            </a:r>
            <a:r>
              <a:rPr lang="en-US" sz="1600" i="1">
                <a:solidFill>
                  <a:srgbClr val="664790"/>
                </a:solidFill>
                <a:latin typeface="Verdana"/>
              </a:rPr>
              <a:t> </a:t>
            </a:r>
            <a:r>
              <a:rPr lang="en-US" sz="1600" i="1" err="1">
                <a:solidFill>
                  <a:srgbClr val="664790"/>
                </a:solidFill>
                <a:latin typeface="Verdana"/>
              </a:rPr>
              <a:t>saturu</a:t>
            </a:r>
            <a:r>
              <a:rPr lang="en-US" sz="1600" i="1">
                <a:solidFill>
                  <a:srgbClr val="664790"/>
                </a:solidFill>
                <a:latin typeface="Verdana"/>
              </a:rPr>
              <a:t> un </a:t>
            </a:r>
            <a:r>
              <a:rPr lang="en-US" sz="1600" i="1" err="1">
                <a:solidFill>
                  <a:srgbClr val="664790"/>
                </a:solidFill>
                <a:latin typeface="Verdana"/>
              </a:rPr>
              <a:t>norises</a:t>
            </a:r>
            <a:r>
              <a:rPr lang="en-US" sz="1600" i="1">
                <a:solidFill>
                  <a:srgbClr val="664790"/>
                </a:solidFill>
                <a:latin typeface="Verdana"/>
              </a:rPr>
              <a:t> </a:t>
            </a:r>
            <a:r>
              <a:rPr lang="en-US" sz="1600" i="1" err="1">
                <a:solidFill>
                  <a:srgbClr val="664790"/>
                </a:solidFill>
                <a:latin typeface="Verdana"/>
              </a:rPr>
              <a:t>kārtību</a:t>
            </a:r>
            <a:r>
              <a:rPr lang="en-US" sz="1600" i="1">
                <a:solidFill>
                  <a:srgbClr val="664790"/>
                </a:solidFill>
                <a:latin typeface="Verdana"/>
              </a:rPr>
              <a:t>" IV. </a:t>
            </a:r>
            <a:r>
              <a:rPr lang="en-US" sz="1600" i="1" err="1">
                <a:solidFill>
                  <a:srgbClr val="664790"/>
                </a:solidFill>
                <a:latin typeface="Verdana"/>
              </a:rPr>
              <a:t>nodaļa</a:t>
            </a:r>
          </a:p>
        </p:txBody>
      </p:sp>
    </p:spTree>
    <p:extLst>
      <p:ext uri="{BB962C8B-B14F-4D97-AF65-F5344CB8AC3E}">
        <p14:creationId xmlns:p14="http://schemas.microsoft.com/office/powerpoint/2010/main" val="2956818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554934-8DC8-E064-885D-27841C72D6FF}"/>
              </a:ext>
            </a:extLst>
          </p:cNvPr>
          <p:cNvSpPr>
            <a:spLocks noGrp="1"/>
          </p:cNvSpPr>
          <p:nvPr>
            <p:ph type="sldNum" idx="12"/>
          </p:nvPr>
        </p:nvSpPr>
        <p:spPr/>
        <p:txBody>
          <a:bodyPr/>
          <a:lstStyle/>
          <a:p>
            <a:fld id="{00000000-1234-1234-1234-123412341234}" type="slidenum">
              <a:rPr lang="lv-LV" smtClean="0"/>
              <a:pPr/>
              <a:t>33</a:t>
            </a:fld>
            <a:endParaRPr lang="lv-LV"/>
          </a:p>
        </p:txBody>
      </p:sp>
      <p:sp>
        <p:nvSpPr>
          <p:cNvPr id="3" name="Title 2">
            <a:extLst>
              <a:ext uri="{FF2B5EF4-FFF2-40B4-BE49-F238E27FC236}">
                <a16:creationId xmlns:a16="http://schemas.microsoft.com/office/drawing/2014/main" id="{F6D802E3-D4EF-01D5-A0F2-7474E3675176}"/>
              </a:ext>
            </a:extLst>
          </p:cNvPr>
          <p:cNvSpPr>
            <a:spLocks noGrp="1"/>
          </p:cNvSpPr>
          <p:nvPr>
            <p:ph type="title"/>
          </p:nvPr>
        </p:nvSpPr>
        <p:spPr>
          <a:xfrm>
            <a:off x="1009595" y="542300"/>
            <a:ext cx="5723068" cy="817845"/>
          </a:xfrm>
        </p:spPr>
        <p:txBody>
          <a:bodyPr/>
          <a:lstStyle/>
          <a:p>
            <a:r>
              <a:rPr lang="en-US" err="1"/>
              <a:t>Atbalsta</a:t>
            </a:r>
            <a:r>
              <a:rPr lang="en-US"/>
              <a:t> </a:t>
            </a:r>
            <a:r>
              <a:rPr lang="en-US" err="1"/>
              <a:t>pasākumi</a:t>
            </a:r>
            <a:endParaRPr lang="en-US" b="0" err="1"/>
          </a:p>
        </p:txBody>
      </p:sp>
      <p:pic>
        <p:nvPicPr>
          <p:cNvPr id="5" name="Graphic 4" descr="Raised hand outline">
            <a:extLst>
              <a:ext uri="{FF2B5EF4-FFF2-40B4-BE49-F238E27FC236}">
                <a16:creationId xmlns:a16="http://schemas.microsoft.com/office/drawing/2014/main" id="{0978E45C-6B77-447C-262B-7F101DC5C66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868714" y="543225"/>
            <a:ext cx="722120" cy="686513"/>
          </a:xfrm>
          <a:prstGeom prst="rect">
            <a:avLst/>
          </a:prstGeom>
        </p:spPr>
      </p:pic>
      <p:sp>
        <p:nvSpPr>
          <p:cNvPr id="6" name="TextBox 5">
            <a:extLst>
              <a:ext uri="{FF2B5EF4-FFF2-40B4-BE49-F238E27FC236}">
                <a16:creationId xmlns:a16="http://schemas.microsoft.com/office/drawing/2014/main" id="{6056F237-2B58-1D96-9EDA-6B8188226B5A}"/>
              </a:ext>
            </a:extLst>
          </p:cNvPr>
          <p:cNvSpPr txBox="1"/>
          <p:nvPr/>
        </p:nvSpPr>
        <p:spPr>
          <a:xfrm>
            <a:off x="1008071" y="1561955"/>
            <a:ext cx="10827596"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kern="1200">
                <a:solidFill>
                  <a:schemeClr val="tx1"/>
                </a:solidFill>
                <a:latin typeface="Verdana"/>
                <a:ea typeface="Open Sans"/>
                <a:cs typeface="Open Sans"/>
              </a:rPr>
              <a:t>Pārbaudes darbos piemēro tos atbalsta pasākumus, kādus izglītojamais ir saņēmis izglītības programmas īstenošanas procesā un kuru piemērošanu paredz MK nr. 556. noteikumi «</a:t>
            </a:r>
            <a:r>
              <a:rPr lang="lv-LV" sz="1600" kern="1200">
                <a:solidFill>
                  <a:schemeClr val="tx1"/>
                </a:solidFill>
                <a:latin typeface="Verdana"/>
                <a:ea typeface="Verdana"/>
                <a:cs typeface="+mn-cs"/>
              </a:rPr>
              <a:t>Prasības vispārējās izglītības iestādēm, lai to īstenotajās izglītības programmās uzņemtu izglītojamos ar speciālām vajadzībām».</a:t>
            </a:r>
            <a:endParaRPr lang="en-US" sz="1600">
              <a:solidFill>
                <a:schemeClr val="tx1"/>
              </a:solidFill>
              <a:latin typeface="Verdana"/>
            </a:endParaRPr>
          </a:p>
          <a:p>
            <a:pPr algn="ctr"/>
            <a:endParaRPr lang="en-US" sz="1600">
              <a:solidFill>
                <a:schemeClr val="tx1"/>
              </a:solidFill>
              <a:latin typeface="Verdana"/>
            </a:endParaRPr>
          </a:p>
          <a:p>
            <a:pPr algn="just"/>
            <a:r>
              <a:rPr lang="en-US" sz="1600" err="1">
                <a:solidFill>
                  <a:schemeClr val="tx1"/>
                </a:solidFill>
                <a:latin typeface="Verdana"/>
              </a:rPr>
              <a:t>Izglītības</a:t>
            </a:r>
            <a:r>
              <a:rPr lang="en-US" sz="1600">
                <a:solidFill>
                  <a:schemeClr val="tx1"/>
                </a:solidFill>
                <a:latin typeface="Verdana"/>
              </a:rPr>
              <a:t> </a:t>
            </a:r>
            <a:r>
              <a:rPr lang="en-US" sz="1600" err="1">
                <a:solidFill>
                  <a:schemeClr val="tx1"/>
                </a:solidFill>
                <a:latin typeface="Verdana"/>
              </a:rPr>
              <a:t>iestāde</a:t>
            </a:r>
            <a:r>
              <a:rPr lang="en-US" sz="1600">
                <a:solidFill>
                  <a:schemeClr val="tx1"/>
                </a:solidFill>
                <a:latin typeface="Verdana"/>
              </a:rPr>
              <a:t> </a:t>
            </a:r>
            <a:r>
              <a:rPr lang="en-US" sz="1600" err="1">
                <a:solidFill>
                  <a:schemeClr val="tx1"/>
                </a:solidFill>
                <a:latin typeface="Verdana"/>
              </a:rPr>
              <a:t>Valsts</a:t>
            </a:r>
            <a:r>
              <a:rPr lang="en-US" sz="1600">
                <a:solidFill>
                  <a:schemeClr val="tx1"/>
                </a:solidFill>
                <a:latin typeface="Verdana"/>
              </a:rPr>
              <a:t> </a:t>
            </a:r>
            <a:r>
              <a:rPr lang="en-US" sz="1600" err="1">
                <a:solidFill>
                  <a:schemeClr val="tx1"/>
                </a:solidFill>
                <a:latin typeface="Verdana"/>
              </a:rPr>
              <a:t>pārbaudījumu</a:t>
            </a:r>
            <a:r>
              <a:rPr lang="en-US" sz="1600">
                <a:solidFill>
                  <a:schemeClr val="tx1"/>
                </a:solidFill>
                <a:latin typeface="Verdana"/>
              </a:rPr>
              <a:t> </a:t>
            </a:r>
            <a:r>
              <a:rPr lang="en-US" sz="1600" err="1">
                <a:solidFill>
                  <a:schemeClr val="tx1"/>
                </a:solidFill>
                <a:latin typeface="Verdana"/>
              </a:rPr>
              <a:t>informācijas</a:t>
            </a:r>
            <a:r>
              <a:rPr lang="en-US" sz="1600">
                <a:solidFill>
                  <a:schemeClr val="tx1"/>
                </a:solidFill>
                <a:latin typeface="Verdana"/>
              </a:rPr>
              <a:t> </a:t>
            </a:r>
            <a:r>
              <a:rPr lang="en-US" sz="1600" err="1">
                <a:solidFill>
                  <a:schemeClr val="tx1"/>
                </a:solidFill>
                <a:latin typeface="Verdana"/>
              </a:rPr>
              <a:t>sistēmā</a:t>
            </a:r>
            <a:r>
              <a:rPr lang="en-US" sz="1600">
                <a:solidFill>
                  <a:schemeClr val="tx1"/>
                </a:solidFill>
                <a:latin typeface="Verdana"/>
              </a:rPr>
              <a:t> </a:t>
            </a:r>
            <a:r>
              <a:rPr lang="en-US" sz="1600" b="1">
                <a:solidFill>
                  <a:schemeClr val="tx1"/>
                </a:solidFill>
                <a:latin typeface="Verdana"/>
              </a:rPr>
              <a:t>ne </a:t>
            </a:r>
            <a:r>
              <a:rPr lang="en-US" sz="1600" b="1" err="1">
                <a:solidFill>
                  <a:schemeClr val="tx1"/>
                </a:solidFill>
                <a:latin typeface="Verdana"/>
              </a:rPr>
              <a:t>vēlāk</a:t>
            </a:r>
            <a:r>
              <a:rPr lang="en-US" sz="1600" b="1">
                <a:solidFill>
                  <a:schemeClr val="tx1"/>
                </a:solidFill>
                <a:latin typeface="Verdana"/>
              </a:rPr>
              <a:t> </a:t>
            </a:r>
            <a:r>
              <a:rPr lang="en-US" sz="1600" b="1" err="1">
                <a:solidFill>
                  <a:schemeClr val="tx1"/>
                </a:solidFill>
                <a:latin typeface="Verdana"/>
              </a:rPr>
              <a:t>kā</a:t>
            </a:r>
            <a:r>
              <a:rPr lang="en-US" sz="1600" b="1">
                <a:solidFill>
                  <a:schemeClr val="tx1"/>
                </a:solidFill>
                <a:latin typeface="Verdana"/>
              </a:rPr>
              <a:t> </a:t>
            </a:r>
            <a:r>
              <a:rPr lang="en-US" sz="1600" b="1" err="1">
                <a:solidFill>
                  <a:schemeClr val="tx1"/>
                </a:solidFill>
                <a:latin typeface="Verdana"/>
              </a:rPr>
              <a:t>sešas</a:t>
            </a:r>
            <a:r>
              <a:rPr lang="en-US" sz="1600" b="1">
                <a:solidFill>
                  <a:schemeClr val="tx1"/>
                </a:solidFill>
                <a:latin typeface="Verdana"/>
              </a:rPr>
              <a:t> </a:t>
            </a:r>
            <a:r>
              <a:rPr lang="en-US" sz="1600" b="1" err="1">
                <a:solidFill>
                  <a:schemeClr val="tx1"/>
                </a:solidFill>
                <a:latin typeface="Verdana"/>
              </a:rPr>
              <a:t>nedēļas</a:t>
            </a:r>
            <a:r>
              <a:rPr lang="en-US" sz="1600" b="1">
                <a:solidFill>
                  <a:schemeClr val="tx1"/>
                </a:solidFill>
                <a:latin typeface="Verdana"/>
              </a:rPr>
              <a:t> </a:t>
            </a:r>
            <a:r>
              <a:rPr lang="en-US" sz="1600" b="1" err="1">
                <a:solidFill>
                  <a:schemeClr val="tx1"/>
                </a:solidFill>
                <a:latin typeface="Verdana"/>
              </a:rPr>
              <a:t>pirms</a:t>
            </a:r>
            <a:r>
              <a:rPr lang="en-US" sz="1600">
                <a:solidFill>
                  <a:schemeClr val="tx1"/>
                </a:solidFill>
                <a:latin typeface="Verdana"/>
              </a:rPr>
              <a:t> </a:t>
            </a:r>
            <a:r>
              <a:rPr lang="en-US" sz="1600" err="1">
                <a:solidFill>
                  <a:schemeClr val="tx1"/>
                </a:solidFill>
                <a:latin typeface="Verdana"/>
              </a:rPr>
              <a:t>attiecīgā</a:t>
            </a:r>
            <a:r>
              <a:rPr lang="en-US" sz="1600">
                <a:solidFill>
                  <a:schemeClr val="tx1"/>
                </a:solidFill>
                <a:latin typeface="Verdana"/>
              </a:rPr>
              <a:t> </a:t>
            </a:r>
            <a:r>
              <a:rPr lang="en-US" sz="1600" err="1">
                <a:solidFill>
                  <a:schemeClr val="tx1"/>
                </a:solidFill>
                <a:latin typeface="Verdana"/>
              </a:rPr>
              <a:t>eksāmena</a:t>
            </a:r>
            <a:r>
              <a:rPr lang="en-US" sz="1600">
                <a:solidFill>
                  <a:schemeClr val="tx1"/>
                </a:solidFill>
                <a:latin typeface="Verdana"/>
              </a:rPr>
              <a:t> </a:t>
            </a:r>
            <a:r>
              <a:rPr lang="en-US" sz="1600" err="1">
                <a:solidFill>
                  <a:schemeClr val="tx1"/>
                </a:solidFill>
                <a:latin typeface="Verdana"/>
              </a:rPr>
              <a:t>norises</a:t>
            </a:r>
            <a:r>
              <a:rPr lang="en-US" sz="1600">
                <a:solidFill>
                  <a:schemeClr val="tx1"/>
                </a:solidFill>
                <a:latin typeface="Verdana"/>
              </a:rPr>
              <a:t> </a:t>
            </a:r>
            <a:r>
              <a:rPr lang="en-US" sz="1600" err="1">
                <a:solidFill>
                  <a:schemeClr val="tx1"/>
                </a:solidFill>
                <a:latin typeface="Verdana"/>
              </a:rPr>
              <a:t>dienas</a:t>
            </a:r>
            <a:r>
              <a:rPr lang="en-US" sz="1600">
                <a:solidFill>
                  <a:schemeClr val="tx1"/>
                </a:solidFill>
                <a:latin typeface="Verdana"/>
              </a:rPr>
              <a:t> </a:t>
            </a:r>
            <a:r>
              <a:rPr lang="en-US" sz="1600" err="1">
                <a:solidFill>
                  <a:schemeClr val="tx1"/>
                </a:solidFill>
                <a:latin typeface="Verdana"/>
              </a:rPr>
              <a:t>ieraksta</a:t>
            </a:r>
            <a:r>
              <a:rPr lang="en-US" sz="1600">
                <a:solidFill>
                  <a:schemeClr val="tx1"/>
                </a:solidFill>
                <a:latin typeface="Verdana"/>
              </a:rPr>
              <a:t> </a:t>
            </a:r>
            <a:r>
              <a:rPr lang="en-US" sz="1600" err="1">
                <a:solidFill>
                  <a:schemeClr val="tx1"/>
                </a:solidFill>
                <a:latin typeface="Verdana"/>
              </a:rPr>
              <a:t>izglītojamam</a:t>
            </a:r>
            <a:r>
              <a:rPr lang="en-US" sz="1600">
                <a:solidFill>
                  <a:schemeClr val="tx1"/>
                </a:solidFill>
                <a:latin typeface="Verdana"/>
              </a:rPr>
              <a:t> </a:t>
            </a:r>
            <a:r>
              <a:rPr lang="en-US" sz="1600" err="1">
                <a:solidFill>
                  <a:schemeClr val="tx1"/>
                </a:solidFill>
                <a:latin typeface="Verdana"/>
              </a:rPr>
              <a:t>piemērojamos</a:t>
            </a:r>
            <a:r>
              <a:rPr lang="en-US" sz="1600">
                <a:solidFill>
                  <a:schemeClr val="tx1"/>
                </a:solidFill>
                <a:latin typeface="Verdana"/>
              </a:rPr>
              <a:t> </a:t>
            </a:r>
            <a:r>
              <a:rPr lang="en-US" sz="1600" err="1">
                <a:solidFill>
                  <a:schemeClr val="tx1"/>
                </a:solidFill>
                <a:latin typeface="Verdana"/>
              </a:rPr>
              <a:t>atbalsta</a:t>
            </a:r>
            <a:r>
              <a:rPr lang="en-US" sz="1600">
                <a:solidFill>
                  <a:schemeClr val="tx1"/>
                </a:solidFill>
                <a:latin typeface="Verdana"/>
              </a:rPr>
              <a:t> </a:t>
            </a:r>
            <a:r>
              <a:rPr lang="en-US" sz="1600" err="1">
                <a:solidFill>
                  <a:schemeClr val="tx1"/>
                </a:solidFill>
                <a:latin typeface="Verdana"/>
              </a:rPr>
              <a:t>pasākumus</a:t>
            </a:r>
            <a:r>
              <a:rPr lang="en-US" sz="1600">
                <a:solidFill>
                  <a:schemeClr val="tx1"/>
                </a:solidFill>
                <a:latin typeface="Verdana"/>
              </a:rPr>
              <a:t>.</a:t>
            </a:r>
          </a:p>
          <a:p>
            <a:pPr algn="just"/>
            <a:r>
              <a:rPr lang="en-US" sz="1600">
                <a:solidFill>
                  <a:schemeClr val="tx1"/>
                </a:solidFill>
                <a:latin typeface="Verdana"/>
              </a:rPr>
              <a:t>(MK nr. 398.noteikumi </a:t>
            </a:r>
            <a:r>
              <a:rPr lang="en-US" sz="1600">
                <a:solidFill>
                  <a:schemeClr val="tx1"/>
                </a:solidFill>
                <a:latin typeface="Verdana"/>
                <a:hlinkClick r:id="rId3">
                  <a:extLst>
                    <a:ext uri="{A12FA001-AC4F-418D-AE19-62706E023703}">
                      <ahyp:hlinkClr xmlns:ahyp="http://schemas.microsoft.com/office/drawing/2018/hyperlinkcolor" val="tx"/>
                    </a:ext>
                  </a:extLst>
                </a:hlinkClick>
              </a:rPr>
              <a:t>04.11.2025.</a:t>
            </a:r>
            <a:r>
              <a:rPr lang="en-US" sz="1600" u="sng">
                <a:solidFill>
                  <a:schemeClr val="tx1"/>
                </a:solidFill>
                <a:latin typeface="Verdana"/>
              </a:rPr>
              <a:t> </a:t>
            </a:r>
            <a:r>
              <a:rPr lang="en-US" sz="1600" u="sng" err="1">
                <a:solidFill>
                  <a:schemeClr val="tx1"/>
                </a:solidFill>
                <a:latin typeface="Verdana"/>
              </a:rPr>
              <a:t>grozījumu</a:t>
            </a:r>
            <a:r>
              <a:rPr lang="en-US" sz="1600" u="sng">
                <a:solidFill>
                  <a:schemeClr val="tx1"/>
                </a:solidFill>
                <a:latin typeface="Verdana"/>
              </a:rPr>
              <a:t> </a:t>
            </a:r>
            <a:r>
              <a:rPr lang="en-US" sz="1600" u="sng" err="1">
                <a:solidFill>
                  <a:schemeClr val="tx1"/>
                </a:solidFill>
                <a:latin typeface="Verdana"/>
              </a:rPr>
              <a:t>redakcijā</a:t>
            </a:r>
            <a:r>
              <a:rPr lang="en-US" sz="1600">
                <a:solidFill>
                  <a:schemeClr val="tx1"/>
                </a:solidFill>
                <a:latin typeface="Verdana"/>
              </a:rPr>
              <a:t>)</a:t>
            </a:r>
          </a:p>
          <a:p>
            <a:pPr algn="just"/>
            <a:r>
              <a:rPr lang="en-GB" sz="1600" err="1">
                <a:solidFill>
                  <a:schemeClr val="tx1"/>
                </a:solidFill>
              </a:rPr>
              <a:t>Pēc</a:t>
            </a:r>
            <a:r>
              <a:rPr lang="en-GB" sz="1600">
                <a:solidFill>
                  <a:schemeClr val="tx1"/>
                </a:solidFill>
              </a:rPr>
              <a:t> </a:t>
            </a:r>
            <a:r>
              <a:rPr lang="en-GB" sz="1600" err="1">
                <a:solidFill>
                  <a:schemeClr val="tx1"/>
                </a:solidFill>
              </a:rPr>
              <a:t>šī</a:t>
            </a:r>
            <a:r>
              <a:rPr lang="en-GB" sz="1600">
                <a:solidFill>
                  <a:schemeClr val="tx1"/>
                </a:solidFill>
              </a:rPr>
              <a:t> </a:t>
            </a:r>
            <a:r>
              <a:rPr lang="en-GB" sz="1600" err="1">
                <a:solidFill>
                  <a:schemeClr val="tx1"/>
                </a:solidFill>
              </a:rPr>
              <a:t>perioda</a:t>
            </a:r>
            <a:r>
              <a:rPr lang="en-GB" sz="1600">
                <a:solidFill>
                  <a:schemeClr val="tx1"/>
                </a:solidFill>
              </a:rPr>
              <a:t> </a:t>
            </a:r>
            <a:r>
              <a:rPr lang="en-GB" sz="1600" err="1">
                <a:solidFill>
                  <a:schemeClr val="tx1"/>
                </a:solidFill>
              </a:rPr>
              <a:t>atbalsta</a:t>
            </a:r>
            <a:r>
              <a:rPr lang="en-GB" sz="1600">
                <a:solidFill>
                  <a:schemeClr val="tx1"/>
                </a:solidFill>
              </a:rPr>
              <a:t> </a:t>
            </a:r>
            <a:r>
              <a:rPr lang="en-GB" sz="1600" err="1">
                <a:solidFill>
                  <a:schemeClr val="tx1"/>
                </a:solidFill>
              </a:rPr>
              <a:t>pasākumu</a:t>
            </a:r>
            <a:r>
              <a:rPr lang="en-GB" sz="1600">
                <a:solidFill>
                  <a:schemeClr val="tx1"/>
                </a:solidFill>
              </a:rPr>
              <a:t> var </a:t>
            </a:r>
            <a:r>
              <a:rPr lang="en-GB" sz="1600" err="1">
                <a:solidFill>
                  <a:schemeClr val="tx1"/>
                </a:solidFill>
              </a:rPr>
              <a:t>piemērot</a:t>
            </a:r>
            <a:r>
              <a:rPr lang="en-GB" sz="1600">
                <a:solidFill>
                  <a:schemeClr val="tx1"/>
                </a:solidFill>
              </a:rPr>
              <a:t> </a:t>
            </a:r>
            <a:r>
              <a:rPr lang="en-GB" sz="1600" err="1">
                <a:solidFill>
                  <a:schemeClr val="tx1"/>
                </a:solidFill>
              </a:rPr>
              <a:t>tikai</a:t>
            </a:r>
            <a:r>
              <a:rPr lang="en-GB" sz="1600">
                <a:solidFill>
                  <a:schemeClr val="tx1"/>
                </a:solidFill>
              </a:rPr>
              <a:t> </a:t>
            </a:r>
            <a:r>
              <a:rPr lang="en-GB" sz="1600" err="1">
                <a:solidFill>
                  <a:schemeClr val="tx1"/>
                </a:solidFill>
              </a:rPr>
              <a:t>ārkārtas</a:t>
            </a:r>
            <a:r>
              <a:rPr lang="en-GB" sz="1600">
                <a:solidFill>
                  <a:schemeClr val="tx1"/>
                </a:solidFill>
              </a:rPr>
              <a:t> </a:t>
            </a:r>
            <a:r>
              <a:rPr lang="en-GB" sz="1600" err="1">
                <a:solidFill>
                  <a:schemeClr val="tx1"/>
                </a:solidFill>
              </a:rPr>
              <a:t>gadījumos</a:t>
            </a:r>
            <a:r>
              <a:rPr lang="en-GB" sz="1600">
                <a:solidFill>
                  <a:schemeClr val="tx1"/>
                </a:solidFill>
              </a:rPr>
              <a:t> (</a:t>
            </a:r>
            <a:r>
              <a:rPr lang="en-GB" sz="1600" err="1">
                <a:solidFill>
                  <a:schemeClr val="tx1"/>
                </a:solidFill>
              </a:rPr>
              <a:t>pēkšņi</a:t>
            </a:r>
            <a:r>
              <a:rPr lang="en-GB" sz="1600">
                <a:solidFill>
                  <a:schemeClr val="tx1"/>
                </a:solidFill>
              </a:rPr>
              <a:t> </a:t>
            </a:r>
            <a:r>
              <a:rPr lang="en-GB" sz="1600" err="1">
                <a:solidFill>
                  <a:schemeClr val="tx1"/>
                </a:solidFill>
              </a:rPr>
              <a:t>veselības</a:t>
            </a:r>
            <a:r>
              <a:rPr lang="en-GB" sz="1600">
                <a:solidFill>
                  <a:schemeClr val="tx1"/>
                </a:solidFill>
              </a:rPr>
              <a:t> </a:t>
            </a:r>
            <a:r>
              <a:rPr lang="en-GB" sz="1600" err="1">
                <a:solidFill>
                  <a:schemeClr val="tx1"/>
                </a:solidFill>
              </a:rPr>
              <a:t>traucējumi</a:t>
            </a:r>
            <a:r>
              <a:rPr lang="en-GB" sz="1600">
                <a:solidFill>
                  <a:schemeClr val="tx1"/>
                </a:solidFill>
              </a:rPr>
              <a:t> </a:t>
            </a:r>
            <a:r>
              <a:rPr lang="en-GB" sz="1600" err="1">
                <a:solidFill>
                  <a:schemeClr val="tx1"/>
                </a:solidFill>
              </a:rPr>
              <a:t>akūtas</a:t>
            </a:r>
            <a:r>
              <a:rPr lang="en-GB" sz="1600">
                <a:solidFill>
                  <a:schemeClr val="tx1"/>
                </a:solidFill>
              </a:rPr>
              <a:t> </a:t>
            </a:r>
            <a:r>
              <a:rPr lang="en-GB" sz="1600" err="1">
                <a:solidFill>
                  <a:schemeClr val="tx1"/>
                </a:solidFill>
              </a:rPr>
              <a:t>saslimšanas</a:t>
            </a:r>
            <a:r>
              <a:rPr lang="en-GB" sz="1600">
                <a:solidFill>
                  <a:schemeClr val="tx1"/>
                </a:solidFill>
              </a:rPr>
              <a:t> </a:t>
            </a:r>
            <a:r>
              <a:rPr lang="en-GB" sz="1600" err="1">
                <a:solidFill>
                  <a:schemeClr val="tx1"/>
                </a:solidFill>
              </a:rPr>
              <a:t>vai</a:t>
            </a:r>
            <a:r>
              <a:rPr lang="en-GB" sz="1600">
                <a:solidFill>
                  <a:schemeClr val="tx1"/>
                </a:solidFill>
              </a:rPr>
              <a:t> traumas </a:t>
            </a:r>
            <a:r>
              <a:rPr lang="en-GB" sz="1600" err="1">
                <a:solidFill>
                  <a:schemeClr val="tx1"/>
                </a:solidFill>
              </a:rPr>
              <a:t>rezutātā</a:t>
            </a:r>
            <a:r>
              <a:rPr lang="en-GB" sz="1600">
                <a:solidFill>
                  <a:schemeClr val="tx1"/>
                </a:solidFill>
              </a:rPr>
              <a:t>).</a:t>
            </a:r>
          </a:p>
          <a:p>
            <a:pPr algn="just"/>
            <a:endParaRPr lang="en-US" sz="1600">
              <a:solidFill>
                <a:schemeClr val="tx1"/>
              </a:solidFill>
              <a:latin typeface="Verdana"/>
            </a:endParaRPr>
          </a:p>
          <a:p>
            <a:pPr algn="just"/>
            <a:endParaRPr lang="en-US" sz="1600">
              <a:solidFill>
                <a:schemeClr val="tx1"/>
              </a:solidFill>
              <a:latin typeface="Verdana"/>
              <a:ea typeface="Open Sans"/>
              <a:cs typeface="Open Sans"/>
            </a:endParaRPr>
          </a:p>
          <a:p>
            <a:pPr algn="just"/>
            <a:r>
              <a:rPr lang="en-US" sz="1600" err="1">
                <a:solidFill>
                  <a:schemeClr val="tx1"/>
                </a:solidFill>
                <a:latin typeface="Verdana"/>
                <a:ea typeface="Open Sans"/>
                <a:cs typeface="Open Sans"/>
              </a:rPr>
              <a:t>Izglītības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iestādei</a:t>
            </a:r>
            <a:r>
              <a:rPr lang="en-US" sz="1600">
                <a:solidFill>
                  <a:schemeClr val="tx1"/>
                </a:solidFill>
                <a:latin typeface="Verdana"/>
                <a:ea typeface="Open Sans"/>
                <a:cs typeface="Open Sans"/>
              </a:rPr>
              <a:t> </a:t>
            </a:r>
            <a:r>
              <a:rPr lang="en-US" sz="1600" b="1">
                <a:solidFill>
                  <a:schemeClr val="tx1"/>
                </a:solidFill>
                <a:latin typeface="Verdana"/>
                <a:ea typeface="Open Sans"/>
                <a:cs typeface="Open Sans"/>
              </a:rPr>
              <a:t>nav </a:t>
            </a:r>
            <a:r>
              <a:rPr lang="en-US" sz="1600" b="1" err="1">
                <a:solidFill>
                  <a:schemeClr val="tx1"/>
                </a:solidFill>
                <a:latin typeface="Verdana"/>
                <a:ea typeface="Open Sans"/>
                <a:cs typeface="Open Sans"/>
              </a:rPr>
              <a:t>jāsaskaņo</a:t>
            </a:r>
            <a:r>
              <a:rPr lang="en-US" sz="1600" b="1">
                <a:solidFill>
                  <a:schemeClr val="tx1"/>
                </a:solidFill>
                <a:latin typeface="Verdana"/>
                <a:ea typeface="Open Sans"/>
                <a:cs typeface="Open Sans"/>
              </a:rPr>
              <a:t> </a:t>
            </a:r>
            <a:r>
              <a:rPr lang="en-US" sz="1600" b="1" err="1">
                <a:solidFill>
                  <a:schemeClr val="tx1"/>
                </a:solidFill>
                <a:latin typeface="Verdana"/>
                <a:ea typeface="Open Sans"/>
                <a:cs typeface="Open Sans"/>
              </a:rPr>
              <a:t>ar</a:t>
            </a:r>
            <a:r>
              <a:rPr lang="en-US" sz="1600" b="1">
                <a:solidFill>
                  <a:schemeClr val="tx1"/>
                </a:solidFill>
                <a:latin typeface="Verdana"/>
                <a:ea typeface="Open Sans"/>
                <a:cs typeface="Open Sans"/>
              </a:rPr>
              <a:t> VIAA</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izglītojamiem</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nepieciešamie</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atbalsta</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pasākumi</a:t>
            </a:r>
            <a:r>
              <a:rPr lang="en-US" sz="1600">
                <a:solidFill>
                  <a:schemeClr val="tx1"/>
                </a:solidFill>
                <a:latin typeface="Verdana"/>
                <a:ea typeface="Open Sans"/>
                <a:cs typeface="Open Sans"/>
              </a:rPr>
              <a:t> 9. </a:t>
            </a:r>
            <a:r>
              <a:rPr lang="en-US" sz="1600" err="1">
                <a:solidFill>
                  <a:schemeClr val="tx1"/>
                </a:solidFill>
                <a:latin typeface="Verdana"/>
                <a:ea typeface="Open Sans"/>
                <a:cs typeface="Open Sans"/>
              </a:rPr>
              <a:t>klases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vai</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vidējās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izglītības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pakāpes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valsts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pārbaudījumos</a:t>
            </a:r>
            <a:r>
              <a:rPr lang="en-US" sz="1600">
                <a:solidFill>
                  <a:schemeClr val="tx1"/>
                </a:solidFill>
                <a:latin typeface="Verdana"/>
                <a:ea typeface="Open Sans"/>
                <a:cs typeface="Open Sans"/>
              </a:rPr>
              <a:t>.</a:t>
            </a:r>
            <a:endParaRPr lang="en-US" sz="1600">
              <a:solidFill>
                <a:schemeClr val="tx1"/>
              </a:solidFill>
              <a:latin typeface="Verdana"/>
              <a:ea typeface="Open Sans"/>
            </a:endParaRPr>
          </a:p>
          <a:p>
            <a:pPr algn="just"/>
            <a:endParaRPr lang="en-US" sz="1600">
              <a:solidFill>
                <a:schemeClr val="tx1"/>
              </a:solidFill>
              <a:latin typeface="Verdana"/>
            </a:endParaRPr>
          </a:p>
          <a:p>
            <a:pPr algn="just"/>
            <a:r>
              <a:rPr lang="en-US" sz="1600">
                <a:solidFill>
                  <a:schemeClr val="tx1"/>
                </a:solidFill>
                <a:latin typeface="Verdana"/>
                <a:ea typeface="Open Sans"/>
                <a:cs typeface="Open Sans"/>
              </a:rPr>
              <a:t>Ja 9. </a:t>
            </a:r>
            <a:r>
              <a:rPr lang="en-US" sz="1600" err="1">
                <a:solidFill>
                  <a:schemeClr val="tx1"/>
                </a:solidFill>
                <a:latin typeface="Verdana"/>
                <a:ea typeface="Open Sans"/>
                <a:cs typeface="Open Sans"/>
              </a:rPr>
              <a:t>klases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izglītojamais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vai</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izglītojamais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vidējās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izglītības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pakāpē</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kuram</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ir</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runas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vai</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dzirdes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traucējumi</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traucējumu</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dēļ</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nevar</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kārtot</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kādu</a:t>
            </a:r>
            <a:r>
              <a:rPr lang="en-US" sz="1600">
                <a:solidFill>
                  <a:schemeClr val="tx1"/>
                </a:solidFill>
                <a:latin typeface="Verdana"/>
                <a:ea typeface="Open Sans"/>
                <a:cs typeface="Open Sans"/>
              </a:rPr>
              <a:t> no </a:t>
            </a:r>
            <a:r>
              <a:rPr lang="en-US" sz="1600" err="1">
                <a:solidFill>
                  <a:schemeClr val="tx1"/>
                </a:solidFill>
                <a:latin typeface="Verdana"/>
                <a:ea typeface="Open Sans"/>
                <a:cs typeface="Open Sans"/>
              </a:rPr>
              <a:t>valodu</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centralizēto</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eksāmenu</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daļām</a:t>
            </a:r>
            <a:r>
              <a:rPr lang="en-US" sz="1600">
                <a:solidFill>
                  <a:schemeClr val="tx1"/>
                </a:solidFill>
                <a:latin typeface="Verdana"/>
                <a:ea typeface="Open Sans"/>
                <a:cs typeface="Open Sans"/>
              </a:rPr>
              <a:t>, tad </a:t>
            </a:r>
            <a:r>
              <a:rPr lang="en-US" sz="1600" err="1">
                <a:solidFill>
                  <a:schemeClr val="tx1"/>
                </a:solidFill>
                <a:latin typeface="Verdana"/>
                <a:ea typeface="Open Sans"/>
                <a:cs typeface="Open Sans"/>
              </a:rPr>
              <a:t>attiecīgā</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eksāmena</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daļas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norises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dienā</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izglītības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iestādes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vadītājs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sastāda</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aktu</a:t>
            </a:r>
            <a:r>
              <a:rPr lang="en-US" sz="1600">
                <a:solidFill>
                  <a:schemeClr val="tx1"/>
                </a:solidFill>
                <a:latin typeface="Verdana"/>
                <a:ea typeface="Open Sans"/>
                <a:cs typeface="Open Sans"/>
              </a:rPr>
              <a:t> par </a:t>
            </a:r>
            <a:r>
              <a:rPr lang="en-US" sz="1600" err="1">
                <a:solidFill>
                  <a:schemeClr val="tx1"/>
                </a:solidFill>
                <a:latin typeface="Verdana"/>
                <a:ea typeface="Open Sans"/>
                <a:cs typeface="Open Sans"/>
              </a:rPr>
              <a:t>izglītojamā</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nepiedalīšanos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centralizētā</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eksāmena</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klausīšanās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daļā</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vai</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mutvārdu</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daļā</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savukārt</a:t>
            </a:r>
            <a:r>
              <a:rPr lang="en-US" sz="1600">
                <a:solidFill>
                  <a:schemeClr val="tx1"/>
                </a:solidFill>
                <a:latin typeface="Verdana"/>
                <a:ea typeface="Open Sans"/>
                <a:cs typeface="Open Sans"/>
              </a:rPr>
              <a:t> </a:t>
            </a:r>
            <a:r>
              <a:rPr lang="en-US" sz="1600" u="sng" err="1">
                <a:solidFill>
                  <a:schemeClr val="tx1"/>
                </a:solidFill>
                <a:latin typeface="Verdana"/>
                <a:ea typeface="Open Sans"/>
                <a:cs typeface="Open Sans"/>
              </a:rPr>
              <a:t>Valsts</a:t>
            </a:r>
            <a:r>
              <a:rPr lang="en-US" sz="1600" u="sng">
                <a:solidFill>
                  <a:schemeClr val="tx1"/>
                </a:solidFill>
                <a:latin typeface="Verdana"/>
                <a:ea typeface="Open Sans"/>
                <a:cs typeface="Open Sans"/>
              </a:rPr>
              <a:t> </a:t>
            </a:r>
            <a:r>
              <a:rPr lang="en-US" sz="1600" u="sng" err="1">
                <a:solidFill>
                  <a:schemeClr val="tx1"/>
                </a:solidFill>
                <a:latin typeface="Verdana"/>
                <a:ea typeface="Open Sans"/>
                <a:cs typeface="Open Sans"/>
              </a:rPr>
              <a:t>pār</a:t>
            </a:r>
            <a:r>
              <a:rPr lang="lv-LV" sz="1600" u="sng" err="1">
                <a:solidFill>
                  <a:schemeClr val="tx1"/>
                </a:solidFill>
                <a:latin typeface="Verdana"/>
                <a:ea typeface="Open Sans"/>
                <a:cs typeface="Open Sans"/>
              </a:rPr>
              <a:t>bau</a:t>
            </a:r>
            <a:r>
              <a:rPr lang="en-US" sz="1600" u="sng" err="1">
                <a:solidFill>
                  <a:schemeClr val="tx1"/>
                </a:solidFill>
                <a:latin typeface="Verdana"/>
                <a:ea typeface="Open Sans"/>
                <a:cs typeface="Open Sans"/>
              </a:rPr>
              <a:t>dījumu</a:t>
            </a:r>
            <a:r>
              <a:rPr lang="en-US" sz="1600" u="sng">
                <a:solidFill>
                  <a:schemeClr val="tx1"/>
                </a:solidFill>
                <a:latin typeface="Verdana"/>
                <a:ea typeface="Open Sans"/>
                <a:cs typeface="Open Sans"/>
              </a:rPr>
              <a:t> </a:t>
            </a:r>
            <a:r>
              <a:rPr lang="en-US" sz="1600" u="sng" err="1">
                <a:solidFill>
                  <a:schemeClr val="tx1"/>
                </a:solidFill>
                <a:latin typeface="Verdana"/>
                <a:ea typeface="Open Sans"/>
                <a:cs typeface="Open Sans"/>
              </a:rPr>
              <a:t>informācijas</a:t>
            </a:r>
            <a:r>
              <a:rPr lang="en-US" sz="1600" u="sng">
                <a:solidFill>
                  <a:schemeClr val="tx1"/>
                </a:solidFill>
                <a:latin typeface="Verdana"/>
                <a:ea typeface="Open Sans"/>
                <a:cs typeface="Open Sans"/>
              </a:rPr>
              <a:t> </a:t>
            </a:r>
            <a:r>
              <a:rPr lang="en-US" sz="1600" u="sng" err="1">
                <a:solidFill>
                  <a:schemeClr val="tx1"/>
                </a:solidFill>
                <a:latin typeface="Verdana"/>
                <a:ea typeface="Open Sans"/>
                <a:cs typeface="Open Sans"/>
              </a:rPr>
              <a:t>sistēmā</a:t>
            </a:r>
            <a:r>
              <a:rPr lang="en-US" sz="1600" u="sng">
                <a:solidFill>
                  <a:schemeClr val="tx1"/>
                </a:solidFill>
                <a:latin typeface="Verdana"/>
                <a:ea typeface="Open Sans"/>
                <a:cs typeface="Open Sans"/>
              </a:rPr>
              <a:t> </a:t>
            </a:r>
            <a:r>
              <a:rPr lang="en-US" sz="1600" u="sng" err="1">
                <a:solidFill>
                  <a:schemeClr val="tx1"/>
                </a:solidFill>
                <a:latin typeface="Verdana"/>
                <a:ea typeface="Open Sans"/>
                <a:cs typeface="Open Sans"/>
              </a:rPr>
              <a:t>ievada</a:t>
            </a:r>
            <a:r>
              <a:rPr lang="en-US" sz="1600" u="sng">
                <a:solidFill>
                  <a:schemeClr val="tx1"/>
                </a:solidFill>
                <a:latin typeface="Verdana"/>
                <a:ea typeface="Open Sans"/>
                <a:cs typeface="Open Sans"/>
              </a:rPr>
              <a:t> </a:t>
            </a:r>
            <a:r>
              <a:rPr lang="en-US" sz="1600" u="sng" err="1">
                <a:solidFill>
                  <a:schemeClr val="tx1"/>
                </a:solidFill>
                <a:latin typeface="Verdana"/>
                <a:ea typeface="Open Sans"/>
                <a:cs typeface="Open Sans"/>
              </a:rPr>
              <a:t>atbalsta</a:t>
            </a:r>
            <a:r>
              <a:rPr lang="en-US" sz="1600" u="sng">
                <a:solidFill>
                  <a:schemeClr val="tx1"/>
                </a:solidFill>
                <a:latin typeface="Verdana"/>
                <a:ea typeface="Open Sans"/>
                <a:cs typeface="Open Sans"/>
              </a:rPr>
              <a:t> </a:t>
            </a:r>
            <a:r>
              <a:rPr lang="en-US" sz="1600" u="sng" err="1">
                <a:solidFill>
                  <a:schemeClr val="tx1"/>
                </a:solidFill>
                <a:latin typeface="Verdana"/>
                <a:ea typeface="Open Sans"/>
                <a:cs typeface="Open Sans"/>
              </a:rPr>
              <a:t>pasākumu</a:t>
            </a:r>
            <a:r>
              <a:rPr lang="en-US" sz="1600" u="sng">
                <a:solidFill>
                  <a:schemeClr val="tx1"/>
                </a:solidFill>
                <a:latin typeface="Verdana"/>
                <a:ea typeface="Open Sans"/>
                <a:cs typeface="Open Sans"/>
              </a:rPr>
              <a:t> </a:t>
            </a:r>
            <a:r>
              <a:rPr lang="lv-LV" sz="1600" u="sng">
                <a:solidFill>
                  <a:schemeClr val="tx1"/>
                </a:solidFill>
                <a:latin typeface="Verdana"/>
                <a:ea typeface="Open Sans"/>
                <a:cs typeface="Open Sans"/>
              </a:rPr>
              <a:t>– </a:t>
            </a:r>
            <a:r>
              <a:rPr lang="en-US" sz="1600" u="sng" err="1">
                <a:solidFill>
                  <a:schemeClr val="tx1"/>
                </a:solidFill>
                <a:latin typeface="Verdana"/>
                <a:ea typeface="Open Sans"/>
                <a:cs typeface="Open Sans"/>
              </a:rPr>
              <a:t>atbrīvots</a:t>
            </a:r>
            <a:r>
              <a:rPr lang="en-US" sz="1600" u="sng">
                <a:solidFill>
                  <a:schemeClr val="tx1"/>
                </a:solidFill>
                <a:latin typeface="Verdana"/>
                <a:ea typeface="Open Sans"/>
                <a:cs typeface="Open Sans"/>
              </a:rPr>
              <a:t> no </a:t>
            </a:r>
            <a:r>
              <a:rPr lang="en-US" sz="1600" u="sng" err="1">
                <a:solidFill>
                  <a:schemeClr val="tx1"/>
                </a:solidFill>
                <a:latin typeface="Verdana"/>
                <a:ea typeface="Open Sans"/>
                <a:cs typeface="Open Sans"/>
              </a:rPr>
              <a:t>konkrētās</a:t>
            </a:r>
            <a:r>
              <a:rPr lang="en-US" sz="1600" u="sng">
                <a:solidFill>
                  <a:schemeClr val="tx1"/>
                </a:solidFill>
                <a:latin typeface="Verdana"/>
                <a:ea typeface="Open Sans"/>
                <a:cs typeface="Open Sans"/>
              </a:rPr>
              <a:t> </a:t>
            </a:r>
            <a:r>
              <a:rPr lang="en-US" sz="1600" u="sng" err="1">
                <a:solidFill>
                  <a:schemeClr val="tx1"/>
                </a:solidFill>
                <a:latin typeface="Verdana"/>
                <a:ea typeface="Open Sans"/>
                <a:cs typeface="Open Sans"/>
              </a:rPr>
              <a:t>eksāmena</a:t>
            </a:r>
            <a:r>
              <a:rPr lang="en-US" sz="1600" u="sng">
                <a:solidFill>
                  <a:schemeClr val="tx1"/>
                </a:solidFill>
                <a:latin typeface="Verdana"/>
                <a:ea typeface="Open Sans"/>
                <a:cs typeface="Open Sans"/>
              </a:rPr>
              <a:t> </a:t>
            </a:r>
            <a:r>
              <a:rPr lang="en-US" sz="1600" u="sng" err="1">
                <a:solidFill>
                  <a:schemeClr val="tx1"/>
                </a:solidFill>
                <a:latin typeface="Verdana"/>
                <a:ea typeface="Open Sans"/>
                <a:cs typeface="Open Sans"/>
              </a:rPr>
              <a:t>daļas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Izglītojamā</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eksāmena</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kopvērtējumu</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aprēķina</a:t>
            </a:r>
            <a:r>
              <a:rPr lang="en-US" sz="1600">
                <a:solidFill>
                  <a:schemeClr val="tx1"/>
                </a:solidFill>
                <a:latin typeface="Verdana"/>
                <a:ea typeface="Open Sans"/>
                <a:cs typeface="Open Sans"/>
              </a:rPr>
              <a:t> no to </a:t>
            </a:r>
            <a:r>
              <a:rPr lang="en-US" sz="1600" err="1">
                <a:solidFill>
                  <a:schemeClr val="tx1"/>
                </a:solidFill>
                <a:latin typeface="Verdana"/>
                <a:ea typeface="Open Sans"/>
                <a:cs typeface="Open Sans"/>
              </a:rPr>
              <a:t>eksāmenu</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daļu</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rezultātiem</a:t>
            </a:r>
            <a:r>
              <a:rPr lang="en-US" sz="1600">
                <a:solidFill>
                  <a:schemeClr val="tx1"/>
                </a:solidFill>
                <a:latin typeface="Verdana"/>
                <a:ea typeface="Open Sans"/>
                <a:cs typeface="Open Sans"/>
              </a:rPr>
              <a:t>, no </a:t>
            </a:r>
            <a:r>
              <a:rPr lang="en-US" sz="1600" err="1">
                <a:solidFill>
                  <a:schemeClr val="tx1"/>
                </a:solidFill>
                <a:latin typeface="Verdana"/>
                <a:ea typeface="Open Sans"/>
                <a:cs typeface="Open Sans"/>
              </a:rPr>
              <a:t>kurām</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izglītojamais</a:t>
            </a:r>
            <a:r>
              <a:rPr lang="en-US" sz="1600">
                <a:solidFill>
                  <a:schemeClr val="tx1"/>
                </a:solidFill>
                <a:latin typeface="Verdana"/>
                <a:ea typeface="Open Sans"/>
                <a:cs typeface="Open Sans"/>
              </a:rPr>
              <a:t> nav </a:t>
            </a:r>
            <a:r>
              <a:rPr lang="en-US" sz="1600" err="1">
                <a:solidFill>
                  <a:schemeClr val="tx1"/>
                </a:solidFill>
                <a:latin typeface="Verdana"/>
                <a:ea typeface="Open Sans"/>
                <a:cs typeface="Open Sans"/>
              </a:rPr>
              <a:t>bijis</a:t>
            </a:r>
            <a:r>
              <a:rPr lang="en-US" sz="1600">
                <a:solidFill>
                  <a:schemeClr val="tx1"/>
                </a:solidFill>
                <a:latin typeface="Verdana"/>
                <a:ea typeface="Open Sans"/>
                <a:cs typeface="Open Sans"/>
              </a:rPr>
              <a:t> </a:t>
            </a:r>
            <a:r>
              <a:rPr lang="en-US" sz="1600" err="1">
                <a:solidFill>
                  <a:schemeClr val="tx1"/>
                </a:solidFill>
                <a:latin typeface="Verdana"/>
                <a:ea typeface="Open Sans"/>
                <a:cs typeface="Open Sans"/>
              </a:rPr>
              <a:t>atbrīvots</a:t>
            </a:r>
            <a:r>
              <a:rPr lang="en-US" sz="1600">
                <a:solidFill>
                  <a:schemeClr val="tx1"/>
                </a:solidFill>
                <a:latin typeface="Verdana"/>
                <a:ea typeface="Open Sans"/>
                <a:cs typeface="Open Sans"/>
              </a:rPr>
              <a:t>.</a:t>
            </a:r>
            <a:endParaRPr lang="en-US" sz="1600">
              <a:solidFill>
                <a:schemeClr val="tx1"/>
              </a:solidFill>
              <a:latin typeface="Verdana"/>
            </a:endParaRPr>
          </a:p>
          <a:p>
            <a:pPr algn="just"/>
            <a:endParaRPr lang="en-US"/>
          </a:p>
          <a:p>
            <a:pPr algn="ctr"/>
            <a:endParaRPr lang="en-US"/>
          </a:p>
        </p:txBody>
      </p:sp>
    </p:spTree>
    <p:extLst>
      <p:ext uri="{BB962C8B-B14F-4D97-AF65-F5344CB8AC3E}">
        <p14:creationId xmlns:p14="http://schemas.microsoft.com/office/powerpoint/2010/main" val="3664578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46B65-403B-DF6F-C07F-F8ACAA491A99}"/>
              </a:ext>
            </a:extLst>
          </p:cNvPr>
          <p:cNvSpPr>
            <a:spLocks noGrp="1"/>
          </p:cNvSpPr>
          <p:nvPr>
            <p:ph type="sldNum" idx="12"/>
          </p:nvPr>
        </p:nvSpPr>
        <p:spPr/>
        <p:txBody>
          <a:bodyPr/>
          <a:lstStyle/>
          <a:p>
            <a:fld id="{00000000-1234-1234-1234-123412341234}" type="slidenum">
              <a:rPr lang="lv-LV" smtClean="0"/>
              <a:pPr/>
              <a:t>34</a:t>
            </a:fld>
            <a:endParaRPr lang="lv-LV"/>
          </a:p>
        </p:txBody>
      </p:sp>
      <p:sp>
        <p:nvSpPr>
          <p:cNvPr id="3" name="Title 2">
            <a:extLst>
              <a:ext uri="{FF2B5EF4-FFF2-40B4-BE49-F238E27FC236}">
                <a16:creationId xmlns:a16="http://schemas.microsoft.com/office/drawing/2014/main" id="{7AE74452-EF3E-D546-086E-A006FB9E9158}"/>
              </a:ext>
            </a:extLst>
          </p:cNvPr>
          <p:cNvSpPr>
            <a:spLocks noGrp="1"/>
          </p:cNvSpPr>
          <p:nvPr>
            <p:ph type="title"/>
          </p:nvPr>
        </p:nvSpPr>
        <p:spPr>
          <a:xfrm>
            <a:off x="1190885" y="581136"/>
            <a:ext cx="5723068" cy="1142815"/>
          </a:xfrm>
        </p:spPr>
        <p:txBody>
          <a:bodyPr/>
          <a:lstStyle/>
          <a:p>
            <a:r>
              <a:rPr lang="en-US" sz="2400" err="1"/>
              <a:t>Atbalsta</a:t>
            </a:r>
            <a:r>
              <a:rPr lang="en-US" sz="2400"/>
              <a:t> </a:t>
            </a:r>
            <a:r>
              <a:rPr lang="en-US" sz="2400" err="1"/>
              <a:t>pasākumi</a:t>
            </a:r>
            <a:endParaRPr lang="en-US" sz="2400" b="0" err="1"/>
          </a:p>
        </p:txBody>
      </p:sp>
      <p:pic>
        <p:nvPicPr>
          <p:cNvPr id="5" name="Graphic 4" descr="Raised hand outline">
            <a:extLst>
              <a:ext uri="{FF2B5EF4-FFF2-40B4-BE49-F238E27FC236}">
                <a16:creationId xmlns:a16="http://schemas.microsoft.com/office/drawing/2014/main" id="{9A3AD8D5-B165-27B8-C1B9-B1888977825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596789" y="692739"/>
            <a:ext cx="722120" cy="686513"/>
          </a:xfrm>
          <a:prstGeom prst="rect">
            <a:avLst/>
          </a:prstGeom>
        </p:spPr>
      </p:pic>
      <p:sp>
        <p:nvSpPr>
          <p:cNvPr id="6" name="TextBox 5">
            <a:extLst>
              <a:ext uri="{FF2B5EF4-FFF2-40B4-BE49-F238E27FC236}">
                <a16:creationId xmlns:a16="http://schemas.microsoft.com/office/drawing/2014/main" id="{ED50D5B7-3B4A-F994-570B-3E2F7457799D}"/>
              </a:ext>
            </a:extLst>
          </p:cNvPr>
          <p:cNvSpPr txBox="1"/>
          <p:nvPr/>
        </p:nvSpPr>
        <p:spPr>
          <a:xfrm>
            <a:off x="1187952" y="2003997"/>
            <a:ext cx="9067093"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l" rtl="0"/>
            <a:r>
              <a:rPr lang="lv-LV" sz="2000" b="1" i="0">
                <a:solidFill>
                  <a:srgbClr val="664790"/>
                </a:solidFill>
                <a:latin typeface="Verdana"/>
                <a:ea typeface="Verdana"/>
                <a:cs typeface="Times New Roman"/>
              </a:rPr>
              <a:t>Biežāk izmantotie atbalsta pasākumi </a:t>
            </a:r>
            <a:endParaRPr lang="lv-LV" sz="2000" b="0" i="0">
              <a:solidFill>
                <a:srgbClr val="664790"/>
              </a:solidFill>
              <a:latin typeface="Verdana"/>
              <a:ea typeface="Verdana"/>
              <a:cs typeface="Times New Roman"/>
            </a:endParaRPr>
          </a:p>
          <a:p>
            <a:pPr marL="347345" indent="-347345">
              <a:buFont typeface="Arial"/>
              <a:buChar char="•"/>
            </a:pPr>
            <a:r>
              <a:rPr lang="lv-LV" sz="2000" b="0" i="0">
                <a:solidFill>
                  <a:srgbClr val="664790"/>
                </a:solidFill>
                <a:latin typeface="Verdana"/>
                <a:ea typeface="Verdana"/>
                <a:cs typeface="Times New Roman"/>
              </a:rPr>
              <a:t>laika pagarinājums (</a:t>
            </a:r>
            <a:r>
              <a:rPr lang="lv-LV" sz="2000">
                <a:solidFill>
                  <a:srgbClr val="664790"/>
                </a:solidFill>
                <a:latin typeface="Verdana"/>
                <a:ea typeface="Verdana"/>
                <a:cs typeface="Times New Roman"/>
              </a:rPr>
              <a:t>par 30%</a:t>
            </a:r>
            <a:r>
              <a:rPr lang="lv-LV" sz="2000" b="0" i="0">
                <a:solidFill>
                  <a:srgbClr val="664790"/>
                </a:solidFill>
                <a:latin typeface="Verdana"/>
                <a:ea typeface="Verdana"/>
                <a:cs typeface="Times New Roman"/>
              </a:rPr>
              <a:t> vai </a:t>
            </a:r>
            <a:r>
              <a:rPr lang="lv-LV" sz="2000">
                <a:solidFill>
                  <a:srgbClr val="664790"/>
                </a:solidFill>
                <a:latin typeface="Verdana"/>
                <a:ea typeface="Verdana"/>
                <a:cs typeface="Times New Roman"/>
              </a:rPr>
              <a:t>par 50</a:t>
            </a:r>
            <a:r>
              <a:rPr lang="lv-LV" sz="2000" b="0" i="0">
                <a:solidFill>
                  <a:srgbClr val="664790"/>
                </a:solidFill>
                <a:latin typeface="Verdana"/>
                <a:ea typeface="Verdana"/>
                <a:cs typeface="Times New Roman"/>
              </a:rPr>
              <a:t>%)</a:t>
            </a:r>
          </a:p>
          <a:p>
            <a:pPr marL="347345" indent="-347345" algn="l" rtl="0">
              <a:buFont typeface="Arial"/>
              <a:buChar char="•"/>
            </a:pPr>
            <a:r>
              <a:rPr lang="lv-LV" sz="2000" b="0" i="0">
                <a:solidFill>
                  <a:srgbClr val="664790"/>
                </a:solidFill>
                <a:latin typeface="Verdana"/>
                <a:ea typeface="Verdana"/>
                <a:cs typeface="Times New Roman"/>
              </a:rPr>
              <a:t>lielā druka (A4          A3)</a:t>
            </a:r>
          </a:p>
          <a:p>
            <a:pPr marL="347345" indent="-347345" algn="l" rtl="0">
              <a:buFont typeface="Arial"/>
              <a:buChar char="•"/>
            </a:pPr>
            <a:r>
              <a:rPr lang="lv-LV" sz="2000" b="0" i="0">
                <a:solidFill>
                  <a:srgbClr val="664790"/>
                </a:solidFill>
                <a:latin typeface="Verdana"/>
                <a:ea typeface="Verdana"/>
                <a:cs typeface="Times New Roman"/>
                <a:hlinkClick r:id="rId3"/>
              </a:rPr>
              <a:t>Atgādnes</a:t>
            </a:r>
            <a:r>
              <a:rPr lang="en-GB" sz="2000" b="0" i="0">
                <a:solidFill>
                  <a:srgbClr val="664790"/>
                </a:solidFill>
                <a:latin typeface="Verdana"/>
                <a:ea typeface="Verdana"/>
                <a:cs typeface="Times New Roman"/>
              </a:rPr>
              <a:t> </a:t>
            </a:r>
          </a:p>
          <a:p>
            <a:pPr marL="347345" indent="-347345" algn="l" rtl="0">
              <a:buFont typeface="Arial"/>
              <a:buChar char="•"/>
            </a:pPr>
            <a:r>
              <a:rPr lang="lv-LV" sz="2000" b="0" i="0">
                <a:solidFill>
                  <a:srgbClr val="664790"/>
                </a:solidFill>
                <a:latin typeface="Verdana"/>
                <a:ea typeface="Verdana"/>
                <a:cs typeface="Times New Roman"/>
              </a:rPr>
              <a:t>konsultants/ asistents</a:t>
            </a:r>
            <a:endParaRPr lang="en-GB" sz="2000" b="0" i="0">
              <a:solidFill>
                <a:srgbClr val="664790"/>
              </a:solidFill>
              <a:latin typeface="Verdana"/>
              <a:ea typeface="Verdana"/>
              <a:cs typeface="Times New Roman"/>
            </a:endParaRPr>
          </a:p>
          <a:p>
            <a:pPr marL="347345" indent="-347345" algn="l" rtl="0">
              <a:buFont typeface="Arial"/>
              <a:buChar char="•"/>
            </a:pPr>
            <a:r>
              <a:rPr lang="en-GB" sz="2000" err="1">
                <a:solidFill>
                  <a:srgbClr val="664790"/>
                </a:solidFill>
                <a:latin typeface="Verdana"/>
                <a:ea typeface="Verdana"/>
                <a:cs typeface="Times New Roman"/>
              </a:rPr>
              <a:t>datorraksts</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skatīt</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norises</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darbību</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laiku</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pielikumu</a:t>
            </a:r>
            <a:r>
              <a:rPr lang="en-GB" sz="2000">
                <a:solidFill>
                  <a:srgbClr val="664790"/>
                </a:solidFill>
                <a:latin typeface="Verdana"/>
                <a:ea typeface="Verdana"/>
                <a:cs typeface="Times New Roman"/>
              </a:rPr>
              <a:t>)</a:t>
            </a:r>
            <a:endParaRPr lang="lv-LV" sz="2000" b="0" i="0">
              <a:solidFill>
                <a:srgbClr val="664790"/>
              </a:solidFill>
              <a:latin typeface="Verdana"/>
              <a:ea typeface="Verdana"/>
              <a:cs typeface="Times New Roman"/>
            </a:endParaRPr>
          </a:p>
          <a:p>
            <a:pPr marL="347345" indent="-347345" algn="l" rtl="0">
              <a:buFont typeface="Arial"/>
              <a:buChar char="•"/>
            </a:pPr>
            <a:r>
              <a:rPr lang="lv-LV" sz="2000" b="0" i="0">
                <a:solidFill>
                  <a:srgbClr val="664790"/>
                </a:solidFill>
                <a:latin typeface="Verdana"/>
                <a:ea typeface="Verdana"/>
                <a:cs typeface="Times New Roman"/>
              </a:rPr>
              <a:t>atbrīvojums no valodu eksāmena klausīšanās daļas vai mutvārdu daļas, ja skolēnam ir dzirdes vai runas traucējumi</a:t>
            </a:r>
            <a:endParaRPr lang="en-GB" sz="2000" b="0" i="0">
              <a:solidFill>
                <a:srgbClr val="664790"/>
              </a:solidFill>
              <a:latin typeface="Verdana"/>
              <a:ea typeface="Verdana"/>
              <a:cs typeface="Times New Roman"/>
            </a:endParaRPr>
          </a:p>
          <a:p>
            <a:pPr marL="347345" indent="-347345" algn="l" rtl="0">
              <a:buFont typeface="Arial"/>
              <a:buChar char="•"/>
            </a:pPr>
            <a:endParaRPr lang="en-GB" sz="2000">
              <a:solidFill>
                <a:srgbClr val="664790"/>
              </a:solidFill>
              <a:latin typeface="Verdana"/>
              <a:ea typeface="Verdana"/>
              <a:cs typeface="Times New Roman"/>
            </a:endParaRPr>
          </a:p>
          <a:p>
            <a:pPr marL="347345" indent="-347345">
              <a:buFont typeface="Arial"/>
              <a:buChar char="•"/>
            </a:pPr>
            <a:r>
              <a:rPr lang="en-GB" sz="2000" err="1">
                <a:solidFill>
                  <a:srgbClr val="664790"/>
                </a:solidFill>
                <a:latin typeface="Verdana"/>
                <a:ea typeface="Verdana"/>
                <a:cs typeface="Times New Roman"/>
              </a:rPr>
              <a:t>Skolēnam</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ar</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atbalsta</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pasākumiem</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jānodrošina</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atsevišķa</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telpa</a:t>
            </a:r>
            <a:r>
              <a:rPr lang="en-GB" sz="2000">
                <a:solidFill>
                  <a:srgbClr val="664790"/>
                </a:solidFill>
                <a:latin typeface="Verdana"/>
                <a:ea typeface="Verdana"/>
                <a:cs typeface="Times New Roman"/>
              </a:rPr>
              <a:t>, lai </a:t>
            </a:r>
            <a:r>
              <a:rPr lang="en-GB" sz="2000" err="1">
                <a:solidFill>
                  <a:srgbClr val="664790"/>
                </a:solidFill>
                <a:latin typeface="Verdana"/>
                <a:ea typeface="Verdana"/>
                <a:cs typeface="Times New Roman"/>
              </a:rPr>
              <a:t>viņu</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netraucētu</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viņš</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netraucētu</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citiem</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skolēniem</a:t>
            </a:r>
            <a:r>
              <a:rPr lang="en-GB" sz="2000">
                <a:solidFill>
                  <a:srgbClr val="664790"/>
                </a:solidFill>
                <a:latin typeface="Verdana"/>
                <a:ea typeface="Verdana"/>
                <a:cs typeface="Times New Roman"/>
              </a:rPr>
              <a:t> un </a:t>
            </a:r>
            <a:r>
              <a:rPr lang="en-GB" sz="2000" err="1">
                <a:solidFill>
                  <a:srgbClr val="664790"/>
                </a:solidFill>
                <a:latin typeface="Verdana"/>
                <a:ea typeface="Verdana"/>
                <a:cs typeface="Times New Roman"/>
              </a:rPr>
              <a:t>ievērotu</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darba</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izpildes</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laiku</a:t>
            </a:r>
            <a:endParaRPr lang="en-GB" sz="2000">
              <a:solidFill>
                <a:srgbClr val="664790"/>
              </a:solidFill>
              <a:latin typeface="Verdana"/>
              <a:ea typeface="Verdana"/>
              <a:cs typeface="Times New Roman"/>
            </a:endParaRPr>
          </a:p>
          <a:p>
            <a:pPr marL="347345" indent="-347345" algn="l" rtl="0">
              <a:buFont typeface="Arial"/>
              <a:buChar char="•"/>
            </a:pPr>
            <a:endParaRPr lang="lv-LV" sz="2000" b="0" i="0">
              <a:solidFill>
                <a:srgbClr val="664790"/>
              </a:solidFill>
              <a:latin typeface="Verdana"/>
              <a:ea typeface="Verdana"/>
              <a:cs typeface="Times New Roman"/>
            </a:endParaRPr>
          </a:p>
          <a:p>
            <a:pPr algn="ctr"/>
            <a:endParaRPr lang="en-US"/>
          </a:p>
        </p:txBody>
      </p:sp>
      <p:pic>
        <p:nvPicPr>
          <p:cNvPr id="7" name="Picture 6">
            <a:extLst>
              <a:ext uri="{FF2B5EF4-FFF2-40B4-BE49-F238E27FC236}">
                <a16:creationId xmlns:a16="http://schemas.microsoft.com/office/drawing/2014/main" id="{AE6DFF2F-F2C3-79D8-CEEA-491E771BE351}"/>
              </a:ext>
            </a:extLst>
          </p:cNvPr>
          <p:cNvPicPr>
            <a:picLocks noChangeAspect="1"/>
          </p:cNvPicPr>
          <p:nvPr/>
        </p:nvPicPr>
        <p:blipFill>
          <a:blip r:embed="rId4"/>
          <a:stretch>
            <a:fillRect/>
          </a:stretch>
        </p:blipFill>
        <p:spPr>
          <a:xfrm>
            <a:off x="3687240" y="2717021"/>
            <a:ext cx="523875" cy="161925"/>
          </a:xfrm>
          <a:prstGeom prst="rect">
            <a:avLst/>
          </a:prstGeom>
        </p:spPr>
      </p:pic>
    </p:spTree>
    <p:extLst>
      <p:ext uri="{BB962C8B-B14F-4D97-AF65-F5344CB8AC3E}">
        <p14:creationId xmlns:p14="http://schemas.microsoft.com/office/powerpoint/2010/main" val="400914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11D7-D509-14AA-AB38-79D1FEEF677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7EE6FE-51F5-EA84-D88E-88A66CAD8126}"/>
              </a:ext>
            </a:extLst>
          </p:cNvPr>
          <p:cNvSpPr>
            <a:spLocks noGrp="1"/>
          </p:cNvSpPr>
          <p:nvPr>
            <p:ph type="sldNum" idx="12"/>
          </p:nvPr>
        </p:nvSpPr>
        <p:spPr/>
        <p:txBody>
          <a:bodyPr/>
          <a:lstStyle/>
          <a:p>
            <a:fld id="{00000000-1234-1234-1234-123412341234}" type="slidenum">
              <a:rPr lang="lv-LV" smtClean="0"/>
              <a:pPr/>
              <a:t>35</a:t>
            </a:fld>
            <a:endParaRPr lang="lv-LV"/>
          </a:p>
        </p:txBody>
      </p:sp>
      <p:sp>
        <p:nvSpPr>
          <p:cNvPr id="3" name="Title 2">
            <a:extLst>
              <a:ext uri="{FF2B5EF4-FFF2-40B4-BE49-F238E27FC236}">
                <a16:creationId xmlns:a16="http://schemas.microsoft.com/office/drawing/2014/main" id="{34E7C96A-3FD2-8A1C-1AA0-048FB6A0BE8E}"/>
              </a:ext>
            </a:extLst>
          </p:cNvPr>
          <p:cNvSpPr>
            <a:spLocks noGrp="1"/>
          </p:cNvSpPr>
          <p:nvPr>
            <p:ph type="title"/>
          </p:nvPr>
        </p:nvSpPr>
        <p:spPr>
          <a:xfrm>
            <a:off x="1190885" y="581136"/>
            <a:ext cx="5723068" cy="1142815"/>
          </a:xfrm>
        </p:spPr>
        <p:txBody>
          <a:bodyPr/>
          <a:lstStyle/>
          <a:p>
            <a:r>
              <a:rPr lang="en-US" sz="2400" err="1"/>
              <a:t>Atgādnes</a:t>
            </a:r>
            <a:endParaRPr lang="en-US" sz="2400" b="0"/>
          </a:p>
        </p:txBody>
      </p:sp>
      <p:pic>
        <p:nvPicPr>
          <p:cNvPr id="5" name="Graphic 4" descr="Raised hand outline">
            <a:extLst>
              <a:ext uri="{FF2B5EF4-FFF2-40B4-BE49-F238E27FC236}">
                <a16:creationId xmlns:a16="http://schemas.microsoft.com/office/drawing/2014/main" id="{F6B3044B-D3DD-FE09-8815-AD4FC595096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596789" y="692739"/>
            <a:ext cx="722120" cy="686513"/>
          </a:xfrm>
          <a:prstGeom prst="rect">
            <a:avLst/>
          </a:prstGeom>
        </p:spPr>
      </p:pic>
      <p:sp>
        <p:nvSpPr>
          <p:cNvPr id="6" name="TextBox 5">
            <a:extLst>
              <a:ext uri="{FF2B5EF4-FFF2-40B4-BE49-F238E27FC236}">
                <a16:creationId xmlns:a16="http://schemas.microsoft.com/office/drawing/2014/main" id="{89C0EEDF-5598-6053-4C3E-04858435BB46}"/>
              </a:ext>
            </a:extLst>
          </p:cNvPr>
          <p:cNvSpPr txBox="1"/>
          <p:nvPr/>
        </p:nvSpPr>
        <p:spPr>
          <a:xfrm>
            <a:off x="1187953" y="2003997"/>
            <a:ext cx="5362944"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lv-LV" sz="2000" b="0" i="0">
                <a:solidFill>
                  <a:srgbClr val="664790"/>
                </a:solidFill>
                <a:latin typeface="Verdana"/>
                <a:ea typeface="Verdana"/>
                <a:cs typeface="Times New Roman"/>
                <a:hlinkClick r:id="rId3"/>
              </a:rPr>
              <a:t>Atgādnes</a:t>
            </a:r>
            <a:r>
              <a:rPr lang="en-GB" sz="2000" b="0" i="0">
                <a:solidFill>
                  <a:srgbClr val="664790"/>
                </a:solidFill>
                <a:latin typeface="Verdana"/>
                <a:ea typeface="Verdana"/>
                <a:cs typeface="Times New Roman"/>
              </a:rPr>
              <a:t> </a:t>
            </a:r>
          </a:p>
          <a:p>
            <a:pPr algn="l" rtl="0"/>
            <a:r>
              <a:rPr lang="en-GB" sz="2000">
                <a:solidFill>
                  <a:srgbClr val="664790"/>
                </a:solidFill>
                <a:latin typeface="Verdana"/>
                <a:ea typeface="Verdana"/>
                <a:cs typeface="Times New Roman"/>
              </a:rPr>
              <a:t>VISC </a:t>
            </a:r>
            <a:r>
              <a:rPr lang="en-GB" sz="2000" err="1">
                <a:solidFill>
                  <a:srgbClr val="664790"/>
                </a:solidFill>
                <a:latin typeface="Verdana"/>
                <a:ea typeface="Verdana"/>
                <a:cs typeface="Times New Roman"/>
              </a:rPr>
              <a:t>izstrādāts</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metodiskais</a:t>
            </a:r>
            <a:r>
              <a:rPr lang="en-GB" sz="2000">
                <a:solidFill>
                  <a:srgbClr val="664790"/>
                </a:solidFill>
                <a:latin typeface="Verdana"/>
                <a:ea typeface="Verdana"/>
                <a:cs typeface="Times New Roman"/>
              </a:rPr>
              <a:t> </a:t>
            </a:r>
            <a:r>
              <a:rPr lang="en-GB" sz="2000" err="1">
                <a:solidFill>
                  <a:srgbClr val="664790"/>
                </a:solidFill>
                <a:latin typeface="Verdana"/>
                <a:ea typeface="Verdana"/>
                <a:cs typeface="Times New Roman"/>
              </a:rPr>
              <a:t>materiāls</a:t>
            </a:r>
            <a:endParaRPr lang="en-GB" sz="2000">
              <a:solidFill>
                <a:srgbClr val="664790"/>
              </a:solidFill>
              <a:latin typeface="Verdana"/>
              <a:ea typeface="Verdana"/>
              <a:cs typeface="Times New Roman"/>
            </a:endParaRPr>
          </a:p>
          <a:p>
            <a:pPr algn="l" rtl="0"/>
            <a:endParaRPr lang="en-GB" sz="2000">
              <a:solidFill>
                <a:srgbClr val="664790"/>
              </a:solidFill>
              <a:latin typeface="Verdana"/>
              <a:ea typeface="Verdana"/>
              <a:cs typeface="Times New Roman"/>
            </a:endParaRPr>
          </a:p>
          <a:p>
            <a:r>
              <a:rPr lang="lv-LV" sz="2000">
                <a:solidFill>
                  <a:schemeClr val="tx1"/>
                </a:solidFill>
              </a:rPr>
              <a:t>Metodiskie ieteikumi atbalsta pasākumu nodrošināšanai paredzēti pedagogiem un atbalsta komandu speciālistiem, lai organizētu palīdzību skolēniem, kuri saskaras ar grūtībām mācību satura apguvē. </a:t>
            </a:r>
            <a:endParaRPr lang="en-GB" sz="2000">
              <a:solidFill>
                <a:schemeClr val="tx1"/>
              </a:solidFill>
            </a:endParaRPr>
          </a:p>
          <a:p>
            <a:endParaRPr lang="en-GB" sz="2000">
              <a:solidFill>
                <a:schemeClr val="tx1"/>
              </a:solidFill>
            </a:endParaRPr>
          </a:p>
          <a:p>
            <a:r>
              <a:rPr lang="lv-LV" sz="2000">
                <a:solidFill>
                  <a:schemeClr val="tx1"/>
                </a:solidFill>
              </a:rPr>
              <a:t>Materiālā piedāvājam dažādus atbalsta pasākumu veidus, atgādņu piemērus, ieteikumus, kā arī pieejamos resursus veiksmīgākai atbalsta pasākumu īstenošanai izglītības iestādē.</a:t>
            </a:r>
            <a:endParaRPr lang="en-GB" sz="2000">
              <a:solidFill>
                <a:schemeClr val="tx1"/>
              </a:solidFill>
              <a:latin typeface="Verdana"/>
              <a:ea typeface="Verdana"/>
              <a:cs typeface="Times New Roman"/>
            </a:endParaRPr>
          </a:p>
          <a:p>
            <a:pPr marL="347345" indent="-347345" algn="l" rtl="0">
              <a:buFont typeface="Arial"/>
              <a:buChar char="•"/>
            </a:pPr>
            <a:endParaRPr lang="en-GB" sz="2000" b="0" i="0">
              <a:solidFill>
                <a:srgbClr val="664790"/>
              </a:solidFill>
              <a:latin typeface="Verdana"/>
              <a:ea typeface="Verdana"/>
              <a:cs typeface="Times New Roman"/>
            </a:endParaRPr>
          </a:p>
          <a:p>
            <a:pPr algn="ctr"/>
            <a:endParaRPr lang="en-US"/>
          </a:p>
        </p:txBody>
      </p:sp>
      <p:pic>
        <p:nvPicPr>
          <p:cNvPr id="8" name="Picture 7">
            <a:extLst>
              <a:ext uri="{FF2B5EF4-FFF2-40B4-BE49-F238E27FC236}">
                <a16:creationId xmlns:a16="http://schemas.microsoft.com/office/drawing/2014/main" id="{30248C04-7A9A-52FA-CE9D-AA7EC9F0DCA7}"/>
              </a:ext>
            </a:extLst>
          </p:cNvPr>
          <p:cNvPicPr>
            <a:picLocks noChangeAspect="1"/>
          </p:cNvPicPr>
          <p:nvPr/>
        </p:nvPicPr>
        <p:blipFill>
          <a:blip r:embed="rId4"/>
          <a:stretch>
            <a:fillRect/>
          </a:stretch>
        </p:blipFill>
        <p:spPr>
          <a:xfrm>
            <a:off x="6550896" y="2003997"/>
            <a:ext cx="4930567" cy="4458086"/>
          </a:xfrm>
          <a:prstGeom prst="rect">
            <a:avLst/>
          </a:prstGeom>
        </p:spPr>
      </p:pic>
    </p:spTree>
    <p:extLst>
      <p:ext uri="{BB962C8B-B14F-4D97-AF65-F5344CB8AC3E}">
        <p14:creationId xmlns:p14="http://schemas.microsoft.com/office/powerpoint/2010/main" val="4016794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0F851-91B6-433A-7531-34FBF690A09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532F5B-CC29-4C7D-7264-BD0EB53C2AAD}"/>
              </a:ext>
            </a:extLst>
          </p:cNvPr>
          <p:cNvSpPr>
            <a:spLocks noGrp="1"/>
          </p:cNvSpPr>
          <p:nvPr>
            <p:ph type="sldNum" idx="12"/>
          </p:nvPr>
        </p:nvSpPr>
        <p:spPr/>
        <p:txBody>
          <a:bodyPr/>
          <a:lstStyle/>
          <a:p>
            <a:fld id="{00000000-1234-1234-1234-123412341234}" type="slidenum">
              <a:rPr lang="lv-LV" smtClean="0"/>
              <a:pPr/>
              <a:t>36</a:t>
            </a:fld>
            <a:endParaRPr lang="lv-LV"/>
          </a:p>
        </p:txBody>
      </p:sp>
      <p:sp>
        <p:nvSpPr>
          <p:cNvPr id="3" name="Title 2">
            <a:extLst>
              <a:ext uri="{FF2B5EF4-FFF2-40B4-BE49-F238E27FC236}">
                <a16:creationId xmlns:a16="http://schemas.microsoft.com/office/drawing/2014/main" id="{94AEFDE7-96B8-F76B-E5A1-8DAE887B098B}"/>
              </a:ext>
            </a:extLst>
          </p:cNvPr>
          <p:cNvSpPr>
            <a:spLocks noGrp="1"/>
          </p:cNvSpPr>
          <p:nvPr>
            <p:ph type="title"/>
          </p:nvPr>
        </p:nvSpPr>
        <p:spPr>
          <a:xfrm>
            <a:off x="376020" y="248085"/>
            <a:ext cx="5723068" cy="1142815"/>
          </a:xfrm>
        </p:spPr>
        <p:txBody>
          <a:bodyPr/>
          <a:lstStyle/>
          <a:p>
            <a:r>
              <a:rPr lang="en-US" sz="2400" err="1"/>
              <a:t>Atgādnes</a:t>
            </a:r>
            <a:r>
              <a:rPr lang="en-US" sz="2400"/>
              <a:t>, </a:t>
            </a:r>
            <a:r>
              <a:rPr lang="en-US" sz="2400" err="1"/>
              <a:t>metodiskie</a:t>
            </a:r>
            <a:r>
              <a:rPr lang="en-US" sz="2400"/>
              <a:t> </a:t>
            </a:r>
            <a:r>
              <a:rPr lang="en-US" sz="2400" err="1"/>
              <a:t>ieteikumi</a:t>
            </a:r>
            <a:endParaRPr lang="en-US" sz="2400" b="0"/>
          </a:p>
        </p:txBody>
      </p:sp>
      <p:pic>
        <p:nvPicPr>
          <p:cNvPr id="5" name="Graphic 4" descr="Raised hand outline">
            <a:extLst>
              <a:ext uri="{FF2B5EF4-FFF2-40B4-BE49-F238E27FC236}">
                <a16:creationId xmlns:a16="http://schemas.microsoft.com/office/drawing/2014/main" id="{0AFBA807-FE1B-1233-0B7F-A0F6698EC19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912022" y="692739"/>
            <a:ext cx="722120" cy="686513"/>
          </a:xfrm>
          <a:prstGeom prst="rect">
            <a:avLst/>
          </a:prstGeom>
        </p:spPr>
      </p:pic>
      <p:sp>
        <p:nvSpPr>
          <p:cNvPr id="7" name="TextBox 6">
            <a:extLst>
              <a:ext uri="{FF2B5EF4-FFF2-40B4-BE49-F238E27FC236}">
                <a16:creationId xmlns:a16="http://schemas.microsoft.com/office/drawing/2014/main" id="{4A65B3D6-63E5-CBD2-4463-A625A4B40FED}"/>
              </a:ext>
            </a:extLst>
          </p:cNvPr>
          <p:cNvSpPr txBox="1"/>
          <p:nvPr/>
        </p:nvSpPr>
        <p:spPr>
          <a:xfrm>
            <a:off x="567949" y="2486662"/>
            <a:ext cx="5831735" cy="3754874"/>
          </a:xfrm>
          <a:prstGeom prst="rect">
            <a:avLst/>
          </a:prstGeom>
          <a:noFill/>
        </p:spPr>
        <p:txBody>
          <a:bodyPr wrap="square">
            <a:spAutoFit/>
          </a:bodyPr>
          <a:lstStyle/>
          <a:p>
            <a:r>
              <a:rPr lang="en-GB" sz="1400">
                <a:solidFill>
                  <a:srgbClr val="664790"/>
                </a:solidFill>
                <a:latin typeface="Verdana"/>
                <a:ea typeface="Verdana"/>
                <a:cs typeface="Times New Roman"/>
                <a:hlinkClick r:id="rId3"/>
              </a:rPr>
              <a:t>https://diskalkulija.lv/wp-content/uploads/2022/05/Informativais_materials-DISKALKULIJA.pdf</a:t>
            </a:r>
            <a:endParaRPr lang="en-GB" sz="1400">
              <a:solidFill>
                <a:srgbClr val="664790"/>
              </a:solidFill>
              <a:latin typeface="Verdana"/>
              <a:ea typeface="Verdana"/>
              <a:cs typeface="Times New Roman"/>
            </a:endParaRPr>
          </a:p>
          <a:p>
            <a:pPr marL="347345" indent="-347345">
              <a:buFont typeface="Arial"/>
              <a:buChar char="•"/>
            </a:pPr>
            <a:endParaRPr lang="en-GB" sz="1400" b="0" i="0">
              <a:solidFill>
                <a:srgbClr val="664790"/>
              </a:solidFill>
              <a:latin typeface="Verdana"/>
              <a:ea typeface="Verdana"/>
              <a:cs typeface="Times New Roman"/>
            </a:endParaRPr>
          </a:p>
          <a:p>
            <a:r>
              <a:rPr lang="en-GB" sz="1400">
                <a:solidFill>
                  <a:srgbClr val="664790"/>
                </a:solidFill>
                <a:latin typeface="Verdana"/>
                <a:ea typeface="Verdana"/>
                <a:cs typeface="Times New Roman"/>
                <a:hlinkClick r:id="rId4"/>
              </a:rPr>
              <a:t>https://diskalkulija.lv/2022/03/15/atgadnes-matematikai/</a:t>
            </a:r>
            <a:endParaRPr lang="en-GB" sz="1400">
              <a:solidFill>
                <a:srgbClr val="664790"/>
              </a:solidFill>
              <a:latin typeface="Verdana"/>
              <a:ea typeface="Verdana"/>
              <a:cs typeface="Times New Roman"/>
            </a:endParaRPr>
          </a:p>
          <a:p>
            <a:pPr marL="347345" indent="-347345">
              <a:buFont typeface="Arial"/>
              <a:buChar char="•"/>
            </a:pPr>
            <a:endParaRPr lang="en-GB" sz="1400">
              <a:solidFill>
                <a:srgbClr val="664790"/>
              </a:solidFill>
              <a:latin typeface="Verdana"/>
              <a:ea typeface="Verdana"/>
              <a:cs typeface="Times New Roman"/>
            </a:endParaRPr>
          </a:p>
          <a:p>
            <a:r>
              <a:rPr lang="en-GB" sz="1400">
                <a:solidFill>
                  <a:srgbClr val="664790"/>
                </a:solidFill>
                <a:latin typeface="Verdana"/>
                <a:ea typeface="Verdana"/>
                <a:cs typeface="Times New Roman"/>
                <a:hlinkClick r:id="rId5"/>
              </a:rPr>
              <a:t>https://www.rtv.lv/lv/atbalsta-personals/macibu_atgadnes_matematika/</a:t>
            </a:r>
            <a:endParaRPr lang="en-GB" sz="1400">
              <a:solidFill>
                <a:srgbClr val="664790"/>
              </a:solidFill>
              <a:latin typeface="Verdana"/>
              <a:ea typeface="Verdana"/>
              <a:cs typeface="Times New Roman"/>
            </a:endParaRPr>
          </a:p>
          <a:p>
            <a:endParaRPr lang="en-GB">
              <a:solidFill>
                <a:srgbClr val="664790"/>
              </a:solidFill>
              <a:latin typeface="Verdana"/>
              <a:ea typeface="Verdana"/>
              <a:cs typeface="Times New Roman"/>
              <a:hlinkClick r:id="rId6"/>
            </a:endParaRPr>
          </a:p>
          <a:p>
            <a:r>
              <a:rPr lang="en-GB">
                <a:hlinkClick r:id="rId6"/>
              </a:rPr>
              <a:t>190814_DPIP_Metodiskais_mater_Atgadnes_matematika_7_9_klases_2019.pdf</a:t>
            </a:r>
            <a:endParaRPr lang="en-GB"/>
          </a:p>
          <a:p>
            <a:endParaRPr lang="en-GB" sz="1400">
              <a:solidFill>
                <a:srgbClr val="664790"/>
              </a:solidFill>
              <a:latin typeface="Verdana"/>
              <a:ea typeface="Verdana"/>
              <a:cs typeface="Times New Roman"/>
            </a:endParaRPr>
          </a:p>
          <a:p>
            <a:r>
              <a:rPr lang="en-GB" sz="1400">
                <a:solidFill>
                  <a:srgbClr val="664790"/>
                </a:solidFill>
                <a:latin typeface="Verdana"/>
                <a:ea typeface="Verdana"/>
                <a:cs typeface="Times New Roman"/>
              </a:rPr>
              <a:t> </a:t>
            </a:r>
            <a:r>
              <a:rPr lang="en-GB" sz="1400">
                <a:solidFill>
                  <a:srgbClr val="664790"/>
                </a:solidFill>
                <a:latin typeface="Verdana"/>
                <a:ea typeface="Verdana"/>
                <a:cs typeface="Times New Roman"/>
                <a:hlinkClick r:id="rId7"/>
              </a:rPr>
              <a:t>https://www.gt97.lv/_files/ugd/2a130e_b96ee0d078804c26a9932093fb3b9277.pdf</a:t>
            </a:r>
            <a:endParaRPr lang="en-GB" sz="1400">
              <a:solidFill>
                <a:srgbClr val="664790"/>
              </a:solidFill>
              <a:latin typeface="Verdana"/>
              <a:ea typeface="Verdana"/>
              <a:cs typeface="Times New Roman"/>
            </a:endParaRPr>
          </a:p>
          <a:p>
            <a:pPr marL="347345" indent="-347345">
              <a:buFont typeface="Arial"/>
              <a:buChar char="•"/>
            </a:pPr>
            <a:endParaRPr lang="en-GB" sz="1400">
              <a:solidFill>
                <a:srgbClr val="664790"/>
              </a:solidFill>
              <a:latin typeface="Verdana"/>
              <a:ea typeface="Verdana"/>
              <a:cs typeface="Times New Roman"/>
            </a:endParaRPr>
          </a:p>
          <a:p>
            <a:pPr algn="l" rtl="0"/>
            <a:endParaRPr lang="en-GB"/>
          </a:p>
        </p:txBody>
      </p:sp>
      <p:pic>
        <p:nvPicPr>
          <p:cNvPr id="10" name="Picture 9">
            <a:extLst>
              <a:ext uri="{FF2B5EF4-FFF2-40B4-BE49-F238E27FC236}">
                <a16:creationId xmlns:a16="http://schemas.microsoft.com/office/drawing/2014/main" id="{7AA83277-EDF1-C718-1262-8820737A978A}"/>
              </a:ext>
            </a:extLst>
          </p:cNvPr>
          <p:cNvPicPr>
            <a:picLocks noChangeAspect="1"/>
          </p:cNvPicPr>
          <p:nvPr/>
        </p:nvPicPr>
        <p:blipFill>
          <a:blip r:embed="rId8"/>
          <a:stretch>
            <a:fillRect/>
          </a:stretch>
        </p:blipFill>
        <p:spPr>
          <a:xfrm>
            <a:off x="6644159" y="770347"/>
            <a:ext cx="5547841" cy="3055885"/>
          </a:xfrm>
          <a:prstGeom prst="rect">
            <a:avLst/>
          </a:prstGeom>
        </p:spPr>
      </p:pic>
      <p:pic>
        <p:nvPicPr>
          <p:cNvPr id="12" name="Picture 11">
            <a:extLst>
              <a:ext uri="{FF2B5EF4-FFF2-40B4-BE49-F238E27FC236}">
                <a16:creationId xmlns:a16="http://schemas.microsoft.com/office/drawing/2014/main" id="{48405CFE-A3D7-1BD9-8D29-1980E642A295}"/>
              </a:ext>
            </a:extLst>
          </p:cNvPr>
          <p:cNvPicPr>
            <a:picLocks noChangeAspect="1"/>
          </p:cNvPicPr>
          <p:nvPr/>
        </p:nvPicPr>
        <p:blipFill>
          <a:blip r:embed="rId9"/>
          <a:stretch>
            <a:fillRect/>
          </a:stretch>
        </p:blipFill>
        <p:spPr>
          <a:xfrm>
            <a:off x="6644159" y="4317874"/>
            <a:ext cx="5425910" cy="1958510"/>
          </a:xfrm>
          <a:prstGeom prst="rect">
            <a:avLst/>
          </a:prstGeom>
        </p:spPr>
      </p:pic>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79D85AC8-6A9A-5CBA-D4BC-8283F8177A31}"/>
                  </a:ext>
                </a:extLst>
              </p14:cNvPr>
              <p14:cNvContentPartPr/>
              <p14:nvPr/>
            </p14:nvContentPartPr>
            <p14:xfrm>
              <a:off x="6901850" y="816012"/>
              <a:ext cx="4877280" cy="2989080"/>
            </p14:xfrm>
          </p:contentPart>
        </mc:Choice>
        <mc:Fallback xmlns="">
          <p:pic>
            <p:nvPicPr>
              <p:cNvPr id="14" name="Ink 13">
                <a:extLst>
                  <a:ext uri="{FF2B5EF4-FFF2-40B4-BE49-F238E27FC236}">
                    <a16:creationId xmlns:a16="http://schemas.microsoft.com/office/drawing/2014/main" id="{79D85AC8-6A9A-5CBA-D4BC-8283F8177A31}"/>
                  </a:ext>
                </a:extLst>
              </p:cNvPr>
              <p:cNvPicPr/>
              <p:nvPr/>
            </p:nvPicPr>
            <p:blipFill>
              <a:blip r:embed="rId11"/>
              <a:stretch>
                <a:fillRect/>
              </a:stretch>
            </p:blipFill>
            <p:spPr>
              <a:xfrm>
                <a:off x="6883851" y="798014"/>
                <a:ext cx="4912917" cy="302471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96A025DC-FDD0-7641-82BC-EE1F0E988F5E}"/>
                  </a:ext>
                </a:extLst>
              </p14:cNvPr>
              <p14:cNvContentPartPr/>
              <p14:nvPr/>
            </p14:nvContentPartPr>
            <p14:xfrm>
              <a:off x="6528530" y="4129452"/>
              <a:ext cx="4509000" cy="2292120"/>
            </p14:xfrm>
          </p:contentPart>
        </mc:Choice>
        <mc:Fallback xmlns="">
          <p:pic>
            <p:nvPicPr>
              <p:cNvPr id="15" name="Ink 14">
                <a:extLst>
                  <a:ext uri="{FF2B5EF4-FFF2-40B4-BE49-F238E27FC236}">
                    <a16:creationId xmlns:a16="http://schemas.microsoft.com/office/drawing/2014/main" id="{96A025DC-FDD0-7641-82BC-EE1F0E988F5E}"/>
                  </a:ext>
                </a:extLst>
              </p:cNvPr>
              <p:cNvPicPr/>
              <p:nvPr/>
            </p:nvPicPr>
            <p:blipFill>
              <a:blip r:embed="rId13"/>
              <a:stretch>
                <a:fillRect/>
              </a:stretch>
            </p:blipFill>
            <p:spPr>
              <a:xfrm>
                <a:off x="6510531" y="4111449"/>
                <a:ext cx="4544637" cy="232776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874729C6-DBB2-448B-8A3F-A8A68337E2B7}"/>
                  </a:ext>
                </a:extLst>
              </p14:cNvPr>
              <p14:cNvContentPartPr/>
              <p14:nvPr/>
            </p14:nvContentPartPr>
            <p14:xfrm>
              <a:off x="3136610" y="4060692"/>
              <a:ext cx="360" cy="360"/>
            </p14:xfrm>
          </p:contentPart>
        </mc:Choice>
        <mc:Fallback xmlns="">
          <p:pic>
            <p:nvPicPr>
              <p:cNvPr id="16" name="Ink 15">
                <a:extLst>
                  <a:ext uri="{FF2B5EF4-FFF2-40B4-BE49-F238E27FC236}">
                    <a16:creationId xmlns:a16="http://schemas.microsoft.com/office/drawing/2014/main" id="{874729C6-DBB2-448B-8A3F-A8A68337E2B7}"/>
                  </a:ext>
                </a:extLst>
              </p:cNvPr>
              <p:cNvPicPr/>
              <p:nvPr/>
            </p:nvPicPr>
            <p:blipFill>
              <a:blip r:embed="rId15"/>
              <a:stretch>
                <a:fillRect/>
              </a:stretch>
            </p:blipFill>
            <p:spPr>
              <a:xfrm>
                <a:off x="3118610" y="404269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A53AB258-4612-92B5-AEDE-32634E9C1E8E}"/>
                  </a:ext>
                </a:extLst>
              </p14:cNvPr>
              <p14:cNvContentPartPr/>
              <p14:nvPr/>
            </p14:nvContentPartPr>
            <p14:xfrm>
              <a:off x="2192690" y="4316292"/>
              <a:ext cx="360" cy="360"/>
            </p14:xfrm>
          </p:contentPart>
        </mc:Choice>
        <mc:Fallback xmlns="">
          <p:pic>
            <p:nvPicPr>
              <p:cNvPr id="17" name="Ink 16">
                <a:extLst>
                  <a:ext uri="{FF2B5EF4-FFF2-40B4-BE49-F238E27FC236}">
                    <a16:creationId xmlns:a16="http://schemas.microsoft.com/office/drawing/2014/main" id="{A53AB258-4612-92B5-AEDE-32634E9C1E8E}"/>
                  </a:ext>
                </a:extLst>
              </p:cNvPr>
              <p:cNvPicPr/>
              <p:nvPr/>
            </p:nvPicPr>
            <p:blipFill>
              <a:blip r:embed="rId15"/>
              <a:stretch>
                <a:fillRect/>
              </a:stretch>
            </p:blipFill>
            <p:spPr>
              <a:xfrm>
                <a:off x="2174690" y="429829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968DC62E-8E49-E84A-799E-62752B864CC6}"/>
                  </a:ext>
                </a:extLst>
              </p14:cNvPr>
              <p14:cNvContentPartPr/>
              <p14:nvPr/>
            </p14:nvContentPartPr>
            <p14:xfrm>
              <a:off x="2182250" y="4266972"/>
              <a:ext cx="360" cy="360"/>
            </p14:xfrm>
          </p:contentPart>
        </mc:Choice>
        <mc:Fallback xmlns="">
          <p:pic>
            <p:nvPicPr>
              <p:cNvPr id="18" name="Ink 17">
                <a:extLst>
                  <a:ext uri="{FF2B5EF4-FFF2-40B4-BE49-F238E27FC236}">
                    <a16:creationId xmlns:a16="http://schemas.microsoft.com/office/drawing/2014/main" id="{968DC62E-8E49-E84A-799E-62752B864CC6}"/>
                  </a:ext>
                </a:extLst>
              </p:cNvPr>
              <p:cNvPicPr/>
              <p:nvPr/>
            </p:nvPicPr>
            <p:blipFill>
              <a:blip r:embed="rId15"/>
              <a:stretch>
                <a:fillRect/>
              </a:stretch>
            </p:blipFill>
            <p:spPr>
              <a:xfrm>
                <a:off x="2164250" y="424897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DD7EAF1D-35BE-B01B-37E0-CA19D6747336}"/>
                  </a:ext>
                </a:extLst>
              </p14:cNvPr>
              <p14:cNvContentPartPr/>
              <p14:nvPr/>
            </p14:nvContentPartPr>
            <p14:xfrm>
              <a:off x="2182250" y="4266972"/>
              <a:ext cx="360" cy="4320"/>
            </p14:xfrm>
          </p:contentPart>
        </mc:Choice>
        <mc:Fallback xmlns="">
          <p:pic>
            <p:nvPicPr>
              <p:cNvPr id="19" name="Ink 18">
                <a:extLst>
                  <a:ext uri="{FF2B5EF4-FFF2-40B4-BE49-F238E27FC236}">
                    <a16:creationId xmlns:a16="http://schemas.microsoft.com/office/drawing/2014/main" id="{DD7EAF1D-35BE-B01B-37E0-CA19D6747336}"/>
                  </a:ext>
                </a:extLst>
              </p:cNvPr>
              <p:cNvPicPr/>
              <p:nvPr/>
            </p:nvPicPr>
            <p:blipFill>
              <a:blip r:embed="rId19"/>
              <a:stretch>
                <a:fillRect/>
              </a:stretch>
            </p:blipFill>
            <p:spPr>
              <a:xfrm>
                <a:off x="2164250" y="4248972"/>
                <a:ext cx="36000" cy="39960"/>
              </a:xfrm>
              <a:prstGeom prst="rect">
                <a:avLst/>
              </a:prstGeom>
            </p:spPr>
          </p:pic>
        </mc:Fallback>
      </mc:AlternateContent>
      <p:sp>
        <p:nvSpPr>
          <p:cNvPr id="4" name="TextBox 3">
            <a:extLst>
              <a:ext uri="{FF2B5EF4-FFF2-40B4-BE49-F238E27FC236}">
                <a16:creationId xmlns:a16="http://schemas.microsoft.com/office/drawing/2014/main" id="{BEA32F31-B072-45AC-05DF-60BC36BEB221}"/>
              </a:ext>
            </a:extLst>
          </p:cNvPr>
          <p:cNvSpPr txBox="1"/>
          <p:nvPr/>
        </p:nvSpPr>
        <p:spPr>
          <a:xfrm>
            <a:off x="572132" y="1713788"/>
            <a:ext cx="6538485" cy="646331"/>
          </a:xfrm>
          <a:prstGeom prst="rect">
            <a:avLst/>
          </a:prstGeom>
          <a:noFill/>
        </p:spPr>
        <p:txBody>
          <a:bodyPr wrap="square" lIns="91440" tIns="45720" rIns="91440" bIns="45720" rtlCol="0" anchor="t">
            <a:spAutoFit/>
          </a:bodyPr>
          <a:lstStyle/>
          <a:p>
            <a:r>
              <a:rPr lang="en-GB" sz="1800" b="1" err="1">
                <a:solidFill>
                  <a:schemeClr val="tx1"/>
                </a:solidFill>
              </a:rPr>
              <a:t>Atgādnes</a:t>
            </a:r>
            <a:r>
              <a:rPr lang="en-GB" sz="1800" b="1">
                <a:solidFill>
                  <a:schemeClr val="tx1"/>
                </a:solidFill>
              </a:rPr>
              <a:t> </a:t>
            </a:r>
            <a:r>
              <a:rPr lang="en-GB" sz="1800" b="1" err="1">
                <a:solidFill>
                  <a:schemeClr val="tx1"/>
                </a:solidFill>
              </a:rPr>
              <a:t>skolēnam</a:t>
            </a:r>
            <a:r>
              <a:rPr lang="en-GB" sz="1800" b="1">
                <a:solidFill>
                  <a:schemeClr val="tx1"/>
                </a:solidFill>
              </a:rPr>
              <a:t> </a:t>
            </a:r>
            <a:r>
              <a:rPr lang="en-GB" sz="1800" b="1" err="1">
                <a:solidFill>
                  <a:schemeClr val="tx1"/>
                </a:solidFill>
              </a:rPr>
              <a:t>jāprot</a:t>
            </a:r>
            <a:r>
              <a:rPr lang="en-GB" sz="1800" b="1">
                <a:solidFill>
                  <a:schemeClr val="tx1"/>
                </a:solidFill>
              </a:rPr>
              <a:t> </a:t>
            </a:r>
            <a:r>
              <a:rPr lang="en-GB" sz="1800" b="1" err="1">
                <a:solidFill>
                  <a:schemeClr val="tx1"/>
                </a:solidFill>
              </a:rPr>
              <a:t>izmantot</a:t>
            </a:r>
            <a:r>
              <a:rPr lang="en-GB" sz="1800" b="1">
                <a:solidFill>
                  <a:schemeClr val="tx1"/>
                </a:solidFill>
              </a:rPr>
              <a:t>, </a:t>
            </a:r>
            <a:r>
              <a:rPr lang="en-GB" sz="1800" b="1" err="1">
                <a:solidFill>
                  <a:schemeClr val="tx1"/>
                </a:solidFill>
              </a:rPr>
              <a:t>tās</a:t>
            </a:r>
            <a:r>
              <a:rPr lang="en-GB" sz="1800" b="1">
                <a:solidFill>
                  <a:schemeClr val="tx1"/>
                </a:solidFill>
              </a:rPr>
              <a:t> nav </a:t>
            </a:r>
            <a:r>
              <a:rPr lang="en-GB" sz="1800" b="1" err="1">
                <a:solidFill>
                  <a:schemeClr val="tx1"/>
                </a:solidFill>
              </a:rPr>
              <a:t>rokasgrāmatas</a:t>
            </a:r>
            <a:r>
              <a:rPr lang="en-GB" sz="1800" b="1">
                <a:solidFill>
                  <a:schemeClr val="tx1"/>
                </a:solidFill>
              </a:rPr>
              <a:t>!</a:t>
            </a:r>
          </a:p>
        </p:txBody>
      </p:sp>
    </p:spTree>
    <p:extLst>
      <p:ext uri="{BB962C8B-B14F-4D97-AF65-F5344CB8AC3E}">
        <p14:creationId xmlns:p14="http://schemas.microsoft.com/office/powerpoint/2010/main" val="1456542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895A0D-F739-C321-5FD1-B8E95C5FA86C}"/>
              </a:ext>
            </a:extLst>
          </p:cNvPr>
          <p:cNvSpPr>
            <a:spLocks noGrp="1"/>
          </p:cNvSpPr>
          <p:nvPr>
            <p:ph type="sldNum" idx="12"/>
          </p:nvPr>
        </p:nvSpPr>
        <p:spPr/>
        <p:txBody>
          <a:bodyPr/>
          <a:lstStyle/>
          <a:p>
            <a:fld id="{00000000-1234-1234-1234-123412341234}" type="slidenum">
              <a:rPr lang="lv-LV" smtClean="0"/>
              <a:pPr/>
              <a:t>37</a:t>
            </a:fld>
            <a:endParaRPr lang="lv-LV"/>
          </a:p>
        </p:txBody>
      </p:sp>
      <p:sp>
        <p:nvSpPr>
          <p:cNvPr id="3" name="Title 2">
            <a:extLst>
              <a:ext uri="{FF2B5EF4-FFF2-40B4-BE49-F238E27FC236}">
                <a16:creationId xmlns:a16="http://schemas.microsoft.com/office/drawing/2014/main" id="{91C4E8EA-B404-404B-D823-433FABCEEE99}"/>
              </a:ext>
            </a:extLst>
          </p:cNvPr>
          <p:cNvSpPr>
            <a:spLocks noGrp="1"/>
          </p:cNvSpPr>
          <p:nvPr>
            <p:ph type="title"/>
          </p:nvPr>
        </p:nvSpPr>
        <p:spPr>
          <a:xfrm>
            <a:off x="1008981" y="335989"/>
            <a:ext cx="6304850" cy="1232461"/>
          </a:xfrm>
        </p:spPr>
        <p:txBody>
          <a:bodyPr/>
          <a:lstStyle/>
          <a:p>
            <a:r>
              <a:rPr lang="en-US" sz="2800" err="1">
                <a:solidFill>
                  <a:srgbClr val="604A7B"/>
                </a:solidFill>
              </a:rPr>
              <a:t>Atbalsta</a:t>
            </a:r>
            <a:r>
              <a:rPr lang="en-US" sz="2800">
                <a:solidFill>
                  <a:srgbClr val="604A7B"/>
                </a:solidFill>
              </a:rPr>
              <a:t> </a:t>
            </a:r>
            <a:r>
              <a:rPr lang="en-US" sz="2800" err="1">
                <a:solidFill>
                  <a:srgbClr val="604A7B"/>
                </a:solidFill>
              </a:rPr>
              <a:t>pasākumi</a:t>
            </a:r>
            <a:r>
              <a:rPr lang="en-US" sz="2800">
                <a:solidFill>
                  <a:srgbClr val="604A7B"/>
                </a:solidFill>
              </a:rPr>
              <a:t> </a:t>
            </a:r>
            <a:br>
              <a:rPr lang="en-US" sz="2800">
                <a:solidFill>
                  <a:srgbClr val="604A7B"/>
                </a:solidFill>
              </a:rPr>
            </a:br>
            <a:r>
              <a:rPr lang="en-US" sz="2800" err="1">
                <a:solidFill>
                  <a:srgbClr val="604A7B"/>
                </a:solidFill>
              </a:rPr>
              <a:t>Ukrainas</a:t>
            </a:r>
            <a:r>
              <a:rPr lang="en-US" sz="2800">
                <a:solidFill>
                  <a:srgbClr val="604A7B"/>
                </a:solidFill>
              </a:rPr>
              <a:t> </a:t>
            </a:r>
            <a:r>
              <a:rPr lang="en-US" sz="2800" err="1">
                <a:solidFill>
                  <a:srgbClr val="604A7B"/>
                </a:solidFill>
              </a:rPr>
              <a:t>civiliedzīvotājiem</a:t>
            </a:r>
            <a:r>
              <a:rPr lang="en-US" sz="2800">
                <a:solidFill>
                  <a:srgbClr val="604A7B"/>
                </a:solidFill>
              </a:rPr>
              <a:t> </a:t>
            </a:r>
            <a:endParaRPr lang="en-US" sz="2800"/>
          </a:p>
        </p:txBody>
      </p:sp>
      <p:pic>
        <p:nvPicPr>
          <p:cNvPr id="5" name="Graphic 4" descr="Raised hand outline">
            <a:extLst>
              <a:ext uri="{FF2B5EF4-FFF2-40B4-BE49-F238E27FC236}">
                <a16:creationId xmlns:a16="http://schemas.microsoft.com/office/drawing/2014/main" id="{F50197DB-402D-C65A-917F-57B26F9BA4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597423" y="605855"/>
            <a:ext cx="722120" cy="686513"/>
          </a:xfrm>
          <a:prstGeom prst="rect">
            <a:avLst/>
          </a:prstGeom>
        </p:spPr>
      </p:pic>
      <p:sp>
        <p:nvSpPr>
          <p:cNvPr id="6" name="TextBox 5">
            <a:extLst>
              <a:ext uri="{FF2B5EF4-FFF2-40B4-BE49-F238E27FC236}">
                <a16:creationId xmlns:a16="http://schemas.microsoft.com/office/drawing/2014/main" id="{9E78DED2-D844-7739-D786-71250491C152}"/>
              </a:ext>
            </a:extLst>
          </p:cNvPr>
          <p:cNvSpPr txBox="1"/>
          <p:nvPr/>
        </p:nvSpPr>
        <p:spPr>
          <a:xfrm>
            <a:off x="1017333" y="1816678"/>
            <a:ext cx="977169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v-LV" sz="1800" kern="1200">
                <a:solidFill>
                  <a:schemeClr val="tx1"/>
                </a:solidFill>
                <a:latin typeface="Verdana"/>
                <a:ea typeface="Verdana"/>
                <a:cs typeface="+mn-cs"/>
              </a:rPr>
              <a:t>Ar izglītības un zinātnes ministra lēmumu ir iespējams atbrīvot no valsts pārbaudes darbiem, </a:t>
            </a:r>
            <a:r>
              <a:rPr lang="en-US" sz="1800" kern="1200">
                <a:solidFill>
                  <a:schemeClr val="tx1"/>
                </a:solidFill>
                <a:latin typeface="Verdana"/>
                <a:ea typeface="Verdana"/>
                <a:cs typeface="+mn-cs"/>
              </a:rPr>
              <a:t>ja </a:t>
            </a:r>
            <a:r>
              <a:rPr lang="en-US" sz="1800" kern="1200" err="1">
                <a:solidFill>
                  <a:schemeClr val="tx1"/>
                </a:solidFill>
                <a:latin typeface="Verdana"/>
                <a:ea typeface="Verdana"/>
                <a:cs typeface="+mn-cs"/>
              </a:rPr>
              <a:t>izglītojamais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uzsācis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mācības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tajā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pašā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mācību</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gadā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kad</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izsniegts</a:t>
            </a:r>
            <a:r>
              <a:rPr lang="en-US" sz="1800" kern="1200">
                <a:solidFill>
                  <a:schemeClr val="tx1"/>
                </a:solidFill>
                <a:latin typeface="Verdana"/>
                <a:ea typeface="Verdana"/>
                <a:cs typeface="+mn-cs"/>
              </a:rPr>
              <a:t> </a:t>
            </a:r>
            <a:r>
              <a:rPr lang="lv-LV" sz="1800" kern="1200">
                <a:solidFill>
                  <a:schemeClr val="tx1"/>
                </a:solidFill>
                <a:latin typeface="Verdana"/>
                <a:ea typeface="Verdana"/>
                <a:cs typeface="+mn-cs"/>
              </a:rPr>
              <a:t>patvēruma meklētāja vai bēgļa</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statusu</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apliecinošais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dokuments</a:t>
            </a:r>
            <a:r>
              <a:rPr lang="en-US" sz="1800" kern="1200">
                <a:solidFill>
                  <a:schemeClr val="tx1"/>
                </a:solidFill>
                <a:latin typeface="Verdana"/>
                <a:ea typeface="Verdana"/>
                <a:cs typeface="+mn-cs"/>
              </a:rPr>
              <a:t> un </a:t>
            </a:r>
            <a:r>
              <a:rPr lang="en-US" sz="1800" kern="1200" err="1">
                <a:solidFill>
                  <a:schemeClr val="tx1"/>
                </a:solidFill>
                <a:latin typeface="Verdana"/>
                <a:ea typeface="Verdana"/>
                <a:cs typeface="+mn-cs"/>
              </a:rPr>
              <a:t>nepieciešams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kārtot</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valsts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pārbaudes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darbus</a:t>
            </a:r>
            <a:r>
              <a:rPr lang="lv-LV" sz="1800" kern="1200">
                <a:solidFill>
                  <a:schemeClr val="tx1"/>
                </a:solidFill>
                <a:latin typeface="Verdana"/>
                <a:ea typeface="Verdana"/>
                <a:cs typeface="+mn-cs"/>
              </a:rPr>
              <a:t>.</a:t>
            </a:r>
            <a:r>
              <a:rPr lang="en-US" sz="1800" kern="1200">
                <a:solidFill>
                  <a:schemeClr val="tx1"/>
                </a:solidFill>
                <a:latin typeface="Verdana"/>
                <a:ea typeface="Verdana"/>
                <a:cs typeface="+mn-cs"/>
              </a:rPr>
              <a:t> </a:t>
            </a:r>
            <a:endParaRPr lang="en-US" sz="1800">
              <a:solidFill>
                <a:schemeClr val="tx1"/>
              </a:solidFill>
            </a:endParaRPr>
          </a:p>
          <a:p>
            <a:pPr algn="just"/>
            <a:r>
              <a:rPr lang="lv-LV" sz="1800" kern="1200">
                <a:solidFill>
                  <a:schemeClr val="tx1"/>
                </a:solidFill>
                <a:latin typeface="Verdana"/>
                <a:ea typeface="Verdana"/>
                <a:cs typeface="+mn-cs"/>
              </a:rPr>
              <a:t>Dokumenti par atbrīvošanu jāiesniedz IZM </a:t>
            </a:r>
            <a:r>
              <a:rPr lang="en-US" sz="1800" kern="1200">
                <a:solidFill>
                  <a:schemeClr val="tx1"/>
                </a:solidFill>
                <a:latin typeface="Verdana"/>
                <a:ea typeface="Verdana"/>
                <a:cs typeface="+mn-cs"/>
              </a:rPr>
              <a:t>ne </a:t>
            </a:r>
            <a:r>
              <a:rPr lang="en-US" sz="1800" kern="1200" err="1">
                <a:solidFill>
                  <a:schemeClr val="tx1"/>
                </a:solidFill>
                <a:latin typeface="Verdana"/>
                <a:ea typeface="Verdana"/>
                <a:cs typeface="+mn-cs"/>
              </a:rPr>
              <a:t>vēlāk</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kā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mēnesi</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pirms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izglītojamā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pirmā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valsts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pārbaudījuma</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norises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dienas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attiecīgajā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mācību</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gadā</a:t>
            </a:r>
            <a:r>
              <a:rPr lang="lv-LV" sz="1800" kern="1200">
                <a:solidFill>
                  <a:schemeClr val="tx1"/>
                </a:solidFill>
                <a:latin typeface="Verdana"/>
                <a:ea typeface="Verdana"/>
                <a:cs typeface="+mn-cs"/>
              </a:rPr>
              <a:t>.</a:t>
            </a:r>
            <a:endParaRPr lang="lv-LV" sz="1800">
              <a:solidFill>
                <a:schemeClr val="tx1"/>
              </a:solidFill>
              <a:ea typeface="Verdana"/>
            </a:endParaRPr>
          </a:p>
          <a:p>
            <a:pPr algn="just"/>
            <a:r>
              <a:rPr lang="lv-LV" sz="1800" kern="1200">
                <a:solidFill>
                  <a:schemeClr val="bg2"/>
                </a:solidFill>
                <a:latin typeface="Verdana"/>
                <a:ea typeface="Verdana"/>
                <a:cs typeface="+mn-cs"/>
              </a:rPr>
              <a:t>(MK 31. noteikumu 6. punkts)</a:t>
            </a:r>
            <a:endParaRPr lang="lv-LV" sz="1800">
              <a:solidFill>
                <a:schemeClr val="bg2"/>
              </a:solidFill>
              <a:ea typeface="Verdana"/>
            </a:endParaRPr>
          </a:p>
          <a:p>
            <a:endParaRPr lang="lv-LV" sz="1800" kern="1200">
              <a:solidFill>
                <a:schemeClr val="tx1"/>
              </a:solidFill>
              <a:latin typeface="Verdana"/>
              <a:ea typeface="Verdana"/>
              <a:cs typeface="+mn-cs"/>
            </a:endParaRPr>
          </a:p>
          <a:p>
            <a:pPr marL="0" algn="l"/>
            <a:r>
              <a:rPr lang="lv-LV" sz="1800" kern="1200">
                <a:solidFill>
                  <a:schemeClr val="tx1"/>
                </a:solidFill>
                <a:latin typeface="Verdana"/>
                <a:ea typeface="Verdana"/>
                <a:cs typeface="+mn-cs"/>
              </a:rPr>
              <a:t>vai</a:t>
            </a:r>
            <a:endParaRPr lang="lv-LV" sz="1800">
              <a:solidFill>
                <a:schemeClr val="tx1"/>
              </a:solidFill>
            </a:endParaRPr>
          </a:p>
          <a:p>
            <a:pPr marL="0" algn="l" rtl="0"/>
            <a:endParaRPr lang="lv-LV" sz="1800">
              <a:solidFill>
                <a:schemeClr val="tx1"/>
              </a:solidFill>
              <a:latin typeface="Verdana"/>
            </a:endParaRPr>
          </a:p>
          <a:p>
            <a:r>
              <a:rPr lang="lv-LV" sz="1800" b="1" kern="1200">
                <a:solidFill>
                  <a:schemeClr val="tx1"/>
                </a:solidFill>
                <a:latin typeface="Verdana"/>
                <a:ea typeface="Verdana"/>
                <a:cs typeface="+mn-cs"/>
              </a:rPr>
              <a:t>atbalsta pasākumi valsts pārbaudes darbos:  </a:t>
            </a:r>
          </a:p>
          <a:p>
            <a:pPr marL="285750" indent="-285750">
              <a:buChar char="•"/>
            </a:pPr>
            <a:r>
              <a:rPr lang="lv-LV" sz="1800" kern="1200">
                <a:solidFill>
                  <a:schemeClr val="tx1"/>
                </a:solidFill>
                <a:latin typeface="Verdana"/>
                <a:ea typeface="Verdana"/>
                <a:cs typeface="+mn-cs"/>
              </a:rPr>
              <a:t>matemātika – uzdevumu tulkojums ukraiņu valodā;</a:t>
            </a:r>
            <a:endParaRPr lang="lv-LV" sz="1800">
              <a:solidFill>
                <a:schemeClr val="tx1"/>
              </a:solidFill>
              <a:ea typeface="Verdana"/>
            </a:endParaRPr>
          </a:p>
          <a:p>
            <a:pPr marL="285750" indent="-285750">
              <a:buChar char="•"/>
            </a:pPr>
            <a:r>
              <a:rPr lang="lv-LV" sz="1800" kern="1200">
                <a:solidFill>
                  <a:schemeClr val="tx1"/>
                </a:solidFill>
                <a:latin typeface="Verdana"/>
                <a:ea typeface="Verdana"/>
                <a:cs typeface="+mn-cs"/>
              </a:rPr>
              <a:t>latviešu valodas eksāmenos un vidusskolas eksāmenos (izņemot svešvalodas un matemātiku) – laika pagarinājums (pārbaudījumu var kārtot atsevišķā telpā);</a:t>
            </a:r>
            <a:endParaRPr lang="lv-LV" sz="1800">
              <a:solidFill>
                <a:schemeClr val="tx1"/>
              </a:solidFill>
              <a:ea typeface="Verdana"/>
            </a:endParaRPr>
          </a:p>
          <a:p>
            <a:pPr marL="285750" indent="-285750" algn="l">
              <a:buChar char="•"/>
            </a:pPr>
            <a:r>
              <a:rPr lang="lv-LV" sz="1800" kern="1200">
                <a:solidFill>
                  <a:schemeClr val="tx1"/>
                </a:solidFill>
                <a:latin typeface="Verdana"/>
                <a:ea typeface="Verdana"/>
                <a:cs typeface="+mn-cs"/>
              </a:rPr>
              <a:t>vidusskolas  eksāmenos (izņemot svešvalodas un latviešu valodu) – elektroniskās vārdnīcas.</a:t>
            </a:r>
            <a:endParaRPr lang="lv-LV" sz="1800">
              <a:solidFill>
                <a:schemeClr val="tx1"/>
              </a:solidFill>
              <a:ea typeface="Verdana"/>
            </a:endParaRPr>
          </a:p>
        </p:txBody>
      </p:sp>
      <p:pic>
        <p:nvPicPr>
          <p:cNvPr id="4" name="Graphic 3" descr="Attēls:Flag of Ukraine.svg — Vikipēdija">
            <a:extLst>
              <a:ext uri="{FF2B5EF4-FFF2-40B4-BE49-F238E27FC236}">
                <a16:creationId xmlns:a16="http://schemas.microsoft.com/office/drawing/2014/main" id="{6715209F-7998-61F6-C246-8FB20F5C5DE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13812" y="732864"/>
            <a:ext cx="658906" cy="428065"/>
          </a:xfrm>
          <a:prstGeom prst="rect">
            <a:avLst/>
          </a:prstGeom>
        </p:spPr>
      </p:pic>
    </p:spTree>
    <p:extLst>
      <p:ext uri="{BB962C8B-B14F-4D97-AF65-F5344CB8AC3E}">
        <p14:creationId xmlns:p14="http://schemas.microsoft.com/office/powerpoint/2010/main" val="1738902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FFCA50-380B-9762-66B1-92C691121529}"/>
              </a:ext>
            </a:extLst>
          </p:cNvPr>
          <p:cNvSpPr>
            <a:spLocks noGrp="1"/>
          </p:cNvSpPr>
          <p:nvPr>
            <p:ph type="sldNum" idx="12"/>
          </p:nvPr>
        </p:nvSpPr>
        <p:spPr/>
        <p:txBody>
          <a:bodyPr/>
          <a:lstStyle/>
          <a:p>
            <a:fld id="{00000000-1234-1234-1234-123412341234}" type="slidenum">
              <a:rPr lang="lv-LV" smtClean="0"/>
              <a:pPr/>
              <a:t>38</a:t>
            </a:fld>
            <a:endParaRPr lang="lv-LV"/>
          </a:p>
        </p:txBody>
      </p:sp>
      <p:sp>
        <p:nvSpPr>
          <p:cNvPr id="3" name="Title 2">
            <a:extLst>
              <a:ext uri="{FF2B5EF4-FFF2-40B4-BE49-F238E27FC236}">
                <a16:creationId xmlns:a16="http://schemas.microsoft.com/office/drawing/2014/main" id="{F29A6326-8890-725F-E56B-DB19BFDBF642}"/>
              </a:ext>
            </a:extLst>
          </p:cNvPr>
          <p:cNvSpPr>
            <a:spLocks noGrp="1"/>
          </p:cNvSpPr>
          <p:nvPr>
            <p:ph type="title"/>
          </p:nvPr>
        </p:nvSpPr>
        <p:spPr>
          <a:xfrm>
            <a:off x="1289128" y="604929"/>
            <a:ext cx="5723068" cy="873874"/>
          </a:xfrm>
        </p:spPr>
        <p:txBody>
          <a:bodyPr/>
          <a:lstStyle/>
          <a:p>
            <a:r>
              <a:rPr lang="en-US" sz="2400" err="1"/>
              <a:t>Atbildes</a:t>
            </a:r>
            <a:r>
              <a:rPr lang="en-US" sz="2400"/>
              <a:t> </a:t>
            </a:r>
            <a:r>
              <a:rPr lang="en-US" sz="2400" err="1"/>
              <a:t>uz</a:t>
            </a:r>
            <a:r>
              <a:rPr lang="en-US" sz="2400"/>
              <a:t> </a:t>
            </a:r>
            <a:r>
              <a:rPr lang="en-US" sz="2400" err="1"/>
              <a:t>jautājumiem</a:t>
            </a:r>
            <a:endParaRPr lang="en-US" sz="2400"/>
          </a:p>
        </p:txBody>
      </p:sp>
      <p:sp>
        <p:nvSpPr>
          <p:cNvPr id="4" name="TextBox 3">
            <a:extLst>
              <a:ext uri="{FF2B5EF4-FFF2-40B4-BE49-F238E27FC236}">
                <a16:creationId xmlns:a16="http://schemas.microsoft.com/office/drawing/2014/main" id="{DC0E0FD4-5B60-24D5-C191-7B6A3D71F167}"/>
              </a:ext>
            </a:extLst>
          </p:cNvPr>
          <p:cNvSpPr txBox="1"/>
          <p:nvPr/>
        </p:nvSpPr>
        <p:spPr>
          <a:xfrm>
            <a:off x="1129579" y="1482884"/>
            <a:ext cx="10374084"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endParaRPr lang="en-US" sz="1600">
              <a:solidFill>
                <a:schemeClr val="tx1"/>
              </a:solidFill>
              <a:latin typeface="Verdana"/>
            </a:endParaRPr>
          </a:p>
          <a:p>
            <a:r>
              <a:rPr lang="en-US" sz="1600" i="1" err="1">
                <a:solidFill>
                  <a:schemeClr val="tx1"/>
                </a:solidFill>
                <a:latin typeface="Verdana"/>
              </a:rPr>
              <a:t>Skolēns</a:t>
            </a:r>
            <a:r>
              <a:rPr lang="en-US" sz="1600" i="1">
                <a:solidFill>
                  <a:schemeClr val="tx1"/>
                </a:solidFill>
                <a:latin typeface="Verdana"/>
              </a:rPr>
              <a:t> </a:t>
            </a:r>
            <a:r>
              <a:rPr lang="en-US" sz="1600" i="1" err="1">
                <a:solidFill>
                  <a:schemeClr val="tx1"/>
                </a:solidFill>
                <a:latin typeface="Verdana"/>
              </a:rPr>
              <a:t>kārtoja</a:t>
            </a:r>
            <a:r>
              <a:rPr lang="en-US" sz="1600" i="1">
                <a:solidFill>
                  <a:schemeClr val="tx1"/>
                </a:solidFill>
                <a:latin typeface="Verdana"/>
              </a:rPr>
              <a:t> 2 AL </a:t>
            </a:r>
            <a:r>
              <a:rPr lang="en-US" sz="1600" i="1" err="1">
                <a:solidFill>
                  <a:schemeClr val="tx1"/>
                </a:solidFill>
                <a:latin typeface="Verdana"/>
              </a:rPr>
              <a:t>eksāmenus</a:t>
            </a:r>
            <a:r>
              <a:rPr lang="en-US" sz="1600" i="1">
                <a:solidFill>
                  <a:schemeClr val="tx1"/>
                </a:solidFill>
                <a:latin typeface="Verdana"/>
              </a:rPr>
              <a:t>, </a:t>
            </a:r>
            <a:r>
              <a:rPr lang="en-US" sz="1600" i="1" err="1">
                <a:solidFill>
                  <a:schemeClr val="tx1"/>
                </a:solidFill>
                <a:latin typeface="Verdana"/>
              </a:rPr>
              <a:t>vienu</a:t>
            </a:r>
            <a:r>
              <a:rPr lang="en-US" sz="1600" i="1">
                <a:solidFill>
                  <a:schemeClr val="tx1"/>
                </a:solidFill>
                <a:latin typeface="Verdana"/>
              </a:rPr>
              <a:t> </a:t>
            </a:r>
            <a:r>
              <a:rPr lang="en-US" sz="1600" i="1" err="1">
                <a:solidFill>
                  <a:schemeClr val="tx1"/>
                </a:solidFill>
                <a:latin typeface="Verdana"/>
              </a:rPr>
              <a:t>nenokārtoja</a:t>
            </a:r>
            <a:r>
              <a:rPr lang="en-US" sz="1600" i="1">
                <a:solidFill>
                  <a:schemeClr val="tx1"/>
                </a:solidFill>
                <a:latin typeface="Verdana"/>
              </a:rPr>
              <a:t>. Vai </a:t>
            </a:r>
            <a:r>
              <a:rPr lang="en-US" sz="1600" i="1" err="1">
                <a:solidFill>
                  <a:schemeClr val="tx1"/>
                </a:solidFill>
                <a:latin typeface="Verdana"/>
              </a:rPr>
              <a:t>šogad</a:t>
            </a:r>
            <a:r>
              <a:rPr lang="en-US" sz="1600" i="1">
                <a:solidFill>
                  <a:schemeClr val="tx1"/>
                </a:solidFill>
                <a:latin typeface="Verdana"/>
              </a:rPr>
              <a:t> </a:t>
            </a:r>
            <a:r>
              <a:rPr lang="en-US" sz="1600" i="1" err="1">
                <a:solidFill>
                  <a:schemeClr val="tx1"/>
                </a:solidFill>
                <a:latin typeface="Verdana"/>
              </a:rPr>
              <a:t>varēs</a:t>
            </a:r>
            <a:r>
              <a:rPr lang="en-US" sz="1600" i="1">
                <a:solidFill>
                  <a:schemeClr val="tx1"/>
                </a:solidFill>
                <a:latin typeface="Verdana"/>
              </a:rPr>
              <a:t> </a:t>
            </a:r>
            <a:r>
              <a:rPr lang="en-US" sz="1600" i="1" err="1">
                <a:solidFill>
                  <a:schemeClr val="tx1"/>
                </a:solidFill>
                <a:latin typeface="Verdana"/>
              </a:rPr>
              <a:t>nekārtot</a:t>
            </a:r>
            <a:r>
              <a:rPr lang="en-US" sz="1600" i="1">
                <a:solidFill>
                  <a:schemeClr val="tx1"/>
                </a:solidFill>
                <a:latin typeface="Verdana"/>
              </a:rPr>
              <a:t> AL </a:t>
            </a:r>
            <a:r>
              <a:rPr lang="en-US" sz="1600" i="1" err="1">
                <a:solidFill>
                  <a:schemeClr val="tx1"/>
                </a:solidFill>
                <a:latin typeface="Verdana"/>
              </a:rPr>
              <a:t>eksāmenu</a:t>
            </a:r>
            <a:r>
              <a:rPr lang="en-US" sz="1600" i="1">
                <a:solidFill>
                  <a:schemeClr val="tx1"/>
                </a:solidFill>
                <a:latin typeface="Verdana"/>
              </a:rPr>
              <a:t>, kuru </a:t>
            </a:r>
            <a:r>
              <a:rPr lang="en-US" sz="1600" i="1" err="1">
                <a:solidFill>
                  <a:schemeClr val="tx1"/>
                </a:solidFill>
                <a:latin typeface="Verdana"/>
              </a:rPr>
              <a:t>nenokārtoja</a:t>
            </a:r>
            <a:r>
              <a:rPr lang="en-US" sz="1600" i="1">
                <a:solidFill>
                  <a:schemeClr val="tx1"/>
                </a:solidFill>
                <a:latin typeface="Verdana"/>
              </a:rPr>
              <a:t>?</a:t>
            </a:r>
          </a:p>
          <a:p>
            <a:endParaRPr lang="en-US" sz="1600" i="1">
              <a:solidFill>
                <a:srgbClr val="FF0000"/>
              </a:solidFill>
              <a:highlight>
                <a:srgbClr val="FFFF00"/>
              </a:highlight>
              <a:latin typeface="Verdana"/>
            </a:endParaRPr>
          </a:p>
          <a:p>
            <a:pPr algn="ctr"/>
            <a:r>
              <a:rPr lang="en-US" sz="1600" i="1" err="1">
                <a:solidFill>
                  <a:srgbClr val="FF0000"/>
                </a:solidFill>
                <a:latin typeface="Verdana"/>
              </a:rPr>
              <a:t>Jā</a:t>
            </a:r>
            <a:endParaRPr lang="en-US" sz="1600" i="1">
              <a:solidFill>
                <a:srgbClr val="FF0000"/>
              </a:solidFill>
              <a:latin typeface="Verdana"/>
            </a:endParaRPr>
          </a:p>
          <a:p>
            <a:endParaRPr lang="en-US" sz="1600" i="1">
              <a:solidFill>
                <a:schemeClr val="tx1"/>
              </a:solidFill>
              <a:latin typeface="Verdana"/>
            </a:endParaRPr>
          </a:p>
          <a:p>
            <a:r>
              <a:rPr lang="en-US" sz="1600" i="1">
                <a:solidFill>
                  <a:schemeClr val="tx1"/>
                </a:solidFill>
                <a:latin typeface="Verdana"/>
                <a:ea typeface="Roboto"/>
                <a:cs typeface="Roboto"/>
              </a:rPr>
              <a:t>Ko </a:t>
            </a:r>
            <a:r>
              <a:rPr lang="en-US" sz="1600" i="1" err="1">
                <a:solidFill>
                  <a:schemeClr val="tx1"/>
                </a:solidFill>
                <a:latin typeface="Verdana"/>
                <a:ea typeface="Roboto"/>
                <a:cs typeface="Roboto"/>
              </a:rPr>
              <a:t>darīt</a:t>
            </a:r>
            <a:r>
              <a:rPr lang="en-US" sz="1600" i="1">
                <a:solidFill>
                  <a:schemeClr val="tx1"/>
                </a:solidFill>
                <a:latin typeface="Verdana"/>
                <a:ea typeface="Roboto"/>
                <a:cs typeface="Roboto"/>
              </a:rPr>
              <a:t> 12. </a:t>
            </a:r>
            <a:r>
              <a:rPr lang="en-US" sz="1600" i="1" err="1">
                <a:solidFill>
                  <a:schemeClr val="tx1"/>
                </a:solidFill>
                <a:latin typeface="Verdana"/>
                <a:ea typeface="Roboto"/>
                <a:cs typeface="Roboto"/>
              </a:rPr>
              <a:t>klases</a:t>
            </a:r>
            <a:r>
              <a:rPr lang="en-US" sz="1600" i="1">
                <a:solidFill>
                  <a:schemeClr val="tx1"/>
                </a:solidFill>
                <a:latin typeface="Verdana"/>
                <a:ea typeface="Roboto"/>
                <a:cs typeface="Roboto"/>
              </a:rPr>
              <a:t> </a:t>
            </a:r>
            <a:r>
              <a:rPr lang="en-US" sz="1600" i="1" err="1">
                <a:solidFill>
                  <a:schemeClr val="tx1"/>
                </a:solidFill>
                <a:latin typeface="Verdana"/>
                <a:ea typeface="Roboto"/>
                <a:cs typeface="Roboto"/>
              </a:rPr>
              <a:t>skolēnam</a:t>
            </a:r>
            <a:r>
              <a:rPr lang="en-US" sz="1600" i="1">
                <a:solidFill>
                  <a:schemeClr val="tx1"/>
                </a:solidFill>
                <a:latin typeface="Verdana"/>
                <a:ea typeface="Roboto"/>
                <a:cs typeface="Roboto"/>
              </a:rPr>
              <a:t>, ja </a:t>
            </a:r>
            <a:r>
              <a:rPr lang="en-US" sz="1600" i="1" err="1">
                <a:solidFill>
                  <a:schemeClr val="tx1"/>
                </a:solidFill>
                <a:latin typeface="Verdana"/>
                <a:ea typeface="Roboto"/>
                <a:cs typeface="Roboto"/>
              </a:rPr>
              <a:t>pagājušajā</a:t>
            </a:r>
            <a:r>
              <a:rPr lang="en-US" sz="1600" i="1">
                <a:solidFill>
                  <a:schemeClr val="tx1"/>
                </a:solidFill>
                <a:latin typeface="Verdana"/>
                <a:ea typeface="Roboto"/>
                <a:cs typeface="Roboto"/>
              </a:rPr>
              <a:t> </a:t>
            </a:r>
            <a:r>
              <a:rPr lang="en-US" sz="1600" i="1" err="1">
                <a:solidFill>
                  <a:schemeClr val="tx1"/>
                </a:solidFill>
                <a:latin typeface="Verdana"/>
                <a:ea typeface="Roboto"/>
                <a:cs typeface="Roboto"/>
              </a:rPr>
              <a:t>mācību</a:t>
            </a:r>
            <a:r>
              <a:rPr lang="en-US" sz="1600" i="1">
                <a:solidFill>
                  <a:schemeClr val="tx1"/>
                </a:solidFill>
                <a:latin typeface="Verdana"/>
                <a:ea typeface="Roboto"/>
                <a:cs typeface="Roboto"/>
              </a:rPr>
              <a:t> </a:t>
            </a:r>
            <a:r>
              <a:rPr lang="en-US" sz="1600" i="1" err="1">
                <a:solidFill>
                  <a:schemeClr val="tx1"/>
                </a:solidFill>
                <a:latin typeface="Verdana"/>
                <a:ea typeface="Roboto"/>
                <a:cs typeface="Roboto"/>
              </a:rPr>
              <a:t>gadā</a:t>
            </a:r>
            <a:r>
              <a:rPr lang="en-US" sz="1600" i="1">
                <a:solidFill>
                  <a:schemeClr val="tx1"/>
                </a:solidFill>
                <a:latin typeface="Verdana"/>
                <a:ea typeface="Roboto"/>
                <a:cs typeface="Roboto"/>
              </a:rPr>
              <a:t> </a:t>
            </a:r>
            <a:r>
              <a:rPr lang="en-US" sz="1600" i="1" err="1">
                <a:solidFill>
                  <a:schemeClr val="tx1"/>
                </a:solidFill>
                <a:latin typeface="Verdana"/>
                <a:ea typeface="Roboto"/>
                <a:cs typeface="Roboto"/>
              </a:rPr>
              <a:t>jau</a:t>
            </a:r>
            <a:r>
              <a:rPr lang="en-US" sz="1600" i="1">
                <a:solidFill>
                  <a:schemeClr val="tx1"/>
                </a:solidFill>
                <a:latin typeface="Verdana"/>
                <a:ea typeface="Roboto"/>
                <a:cs typeface="Roboto"/>
              </a:rPr>
              <a:t> </a:t>
            </a:r>
            <a:r>
              <a:rPr lang="en-US" sz="1600" i="1" err="1">
                <a:solidFill>
                  <a:schemeClr val="tx1"/>
                </a:solidFill>
                <a:latin typeface="Verdana"/>
                <a:ea typeface="Roboto"/>
                <a:cs typeface="Roboto"/>
              </a:rPr>
              <a:t>nokārtots</a:t>
            </a:r>
            <a:r>
              <a:rPr lang="en-US" sz="1600" i="1">
                <a:solidFill>
                  <a:schemeClr val="tx1"/>
                </a:solidFill>
                <a:latin typeface="Verdana"/>
                <a:ea typeface="Roboto"/>
                <a:cs typeface="Roboto"/>
              </a:rPr>
              <a:t> </a:t>
            </a:r>
            <a:r>
              <a:rPr lang="en-US" sz="1600" i="1" err="1">
                <a:solidFill>
                  <a:schemeClr val="tx1"/>
                </a:solidFill>
                <a:latin typeface="Verdana"/>
                <a:ea typeface="Roboto"/>
                <a:cs typeface="Roboto"/>
              </a:rPr>
              <a:t>monitoringa</a:t>
            </a:r>
            <a:r>
              <a:rPr lang="en-US" sz="1600" i="1">
                <a:solidFill>
                  <a:schemeClr val="tx1"/>
                </a:solidFill>
                <a:latin typeface="Verdana"/>
                <a:ea typeface="Roboto"/>
                <a:cs typeface="Roboto"/>
              </a:rPr>
              <a:t> </a:t>
            </a:r>
            <a:r>
              <a:rPr lang="en-US" sz="1600" i="1" err="1">
                <a:solidFill>
                  <a:schemeClr val="tx1"/>
                </a:solidFill>
                <a:latin typeface="Verdana"/>
                <a:ea typeface="Roboto"/>
                <a:cs typeface="Roboto"/>
              </a:rPr>
              <a:t>darbs</a:t>
            </a:r>
            <a:r>
              <a:rPr lang="en-US" sz="1600" i="1">
                <a:solidFill>
                  <a:schemeClr val="tx1"/>
                </a:solidFill>
                <a:latin typeface="Verdana"/>
                <a:ea typeface="Roboto"/>
                <a:cs typeface="Roboto"/>
              </a:rPr>
              <a:t> un </a:t>
            </a:r>
            <a:br>
              <a:rPr lang="en-US" sz="1600" i="1">
                <a:solidFill>
                  <a:schemeClr val="tx1"/>
                </a:solidFill>
                <a:latin typeface="Verdana"/>
                <a:ea typeface="Roboto"/>
                <a:cs typeface="Roboto"/>
              </a:rPr>
            </a:br>
            <a:r>
              <a:rPr lang="en-US" sz="1600" i="1">
                <a:solidFill>
                  <a:schemeClr val="tx1"/>
                </a:solidFill>
                <a:latin typeface="Verdana"/>
                <a:ea typeface="Roboto"/>
                <a:cs typeface="Roboto"/>
              </a:rPr>
              <a:t>1 </a:t>
            </a:r>
            <a:r>
              <a:rPr lang="en-US" sz="1600" i="1" err="1">
                <a:solidFill>
                  <a:schemeClr val="tx1"/>
                </a:solidFill>
                <a:latin typeface="Verdana"/>
                <a:ea typeface="Roboto"/>
                <a:cs typeface="Roboto"/>
              </a:rPr>
              <a:t>augstākā</a:t>
            </a:r>
            <a:r>
              <a:rPr lang="en-US" sz="1600" i="1">
                <a:solidFill>
                  <a:schemeClr val="tx1"/>
                </a:solidFill>
                <a:latin typeface="Verdana"/>
                <a:ea typeface="Roboto"/>
                <a:cs typeface="Roboto"/>
              </a:rPr>
              <a:t> </a:t>
            </a:r>
            <a:r>
              <a:rPr lang="en-US" sz="1600" i="1" err="1">
                <a:solidFill>
                  <a:schemeClr val="tx1"/>
                </a:solidFill>
                <a:latin typeface="Verdana"/>
                <a:ea typeface="Roboto"/>
                <a:cs typeface="Roboto"/>
              </a:rPr>
              <a:t>līmeņa</a:t>
            </a:r>
            <a:r>
              <a:rPr lang="en-US" sz="1600" i="1">
                <a:solidFill>
                  <a:schemeClr val="tx1"/>
                </a:solidFill>
                <a:latin typeface="Verdana"/>
                <a:ea typeface="Roboto"/>
                <a:cs typeface="Roboto"/>
              </a:rPr>
              <a:t> CE - </a:t>
            </a:r>
            <a:r>
              <a:rPr lang="en-US" sz="1600" i="1" err="1">
                <a:solidFill>
                  <a:schemeClr val="tx1"/>
                </a:solidFill>
                <a:latin typeface="Verdana"/>
                <a:ea typeface="Roboto"/>
                <a:cs typeface="Roboto"/>
              </a:rPr>
              <a:t>jau</a:t>
            </a:r>
            <a:r>
              <a:rPr lang="en-US" sz="1600" i="1">
                <a:solidFill>
                  <a:schemeClr val="tx1"/>
                </a:solidFill>
                <a:latin typeface="Verdana"/>
                <a:ea typeface="Roboto"/>
                <a:cs typeface="Roboto"/>
              </a:rPr>
              <a:t> </a:t>
            </a:r>
            <a:r>
              <a:rPr lang="en-US" sz="1600" i="1" err="1">
                <a:solidFill>
                  <a:schemeClr val="tx1"/>
                </a:solidFill>
                <a:latin typeface="Verdana"/>
                <a:ea typeface="Roboto"/>
                <a:cs typeface="Roboto"/>
              </a:rPr>
              <a:t>tagad</a:t>
            </a:r>
            <a:r>
              <a:rPr lang="en-US" sz="1600" i="1">
                <a:solidFill>
                  <a:schemeClr val="tx1"/>
                </a:solidFill>
                <a:latin typeface="Verdana"/>
                <a:ea typeface="Roboto"/>
                <a:cs typeface="Roboto"/>
              </a:rPr>
              <a:t> </a:t>
            </a:r>
            <a:r>
              <a:rPr lang="en-US" sz="1600" i="1" err="1">
                <a:solidFill>
                  <a:schemeClr val="tx1"/>
                </a:solidFill>
                <a:latin typeface="Verdana"/>
                <a:ea typeface="Roboto"/>
                <a:cs typeface="Roboto"/>
              </a:rPr>
              <a:t>izsniegt</a:t>
            </a:r>
            <a:r>
              <a:rPr lang="en-US" sz="1600" i="1">
                <a:solidFill>
                  <a:schemeClr val="tx1"/>
                </a:solidFill>
                <a:latin typeface="Verdana"/>
                <a:ea typeface="Roboto"/>
                <a:cs typeface="Roboto"/>
              </a:rPr>
              <a:t> </a:t>
            </a:r>
            <a:r>
              <a:rPr lang="en-US" sz="1600" i="1" err="1">
                <a:solidFill>
                  <a:schemeClr val="tx1"/>
                </a:solidFill>
                <a:latin typeface="Verdana"/>
                <a:ea typeface="Roboto"/>
                <a:cs typeface="Roboto"/>
              </a:rPr>
              <a:t>atestātu</a:t>
            </a:r>
            <a:r>
              <a:rPr lang="en-US" sz="1600" i="1">
                <a:solidFill>
                  <a:schemeClr val="tx1"/>
                </a:solidFill>
                <a:latin typeface="Verdana"/>
                <a:ea typeface="Roboto"/>
                <a:cs typeface="Roboto"/>
              </a:rPr>
              <a:t>?</a:t>
            </a:r>
          </a:p>
          <a:p>
            <a:endParaRPr lang="en-US" sz="1600" i="1">
              <a:solidFill>
                <a:schemeClr val="tx1"/>
              </a:solidFill>
              <a:latin typeface="Verdana"/>
              <a:ea typeface="Roboto"/>
              <a:cs typeface="Roboto"/>
            </a:endParaRPr>
          </a:p>
          <a:p>
            <a:pPr algn="ctr"/>
            <a:r>
              <a:rPr lang="lv-LV" sz="1600">
                <a:solidFill>
                  <a:srgbClr val="FF0000"/>
                </a:solidFill>
                <a:latin typeface="Verdana"/>
                <a:ea typeface="Roboto"/>
              </a:rPr>
              <a:t>Dokumentus par vidējās izglītības ieguvi izsniedz mācību gada beigās!</a:t>
            </a:r>
            <a:endParaRPr lang="en-US" sz="1600">
              <a:solidFill>
                <a:srgbClr val="FF0000"/>
              </a:solidFill>
              <a:latin typeface="Verdana"/>
              <a:ea typeface="Roboto"/>
            </a:endParaRPr>
          </a:p>
          <a:p>
            <a:endParaRPr lang="en-US" sz="1600" i="1">
              <a:solidFill>
                <a:schemeClr val="tx1"/>
              </a:solidFill>
              <a:latin typeface="Verdana"/>
              <a:ea typeface="Roboto"/>
              <a:cs typeface="Roboto"/>
            </a:endParaRPr>
          </a:p>
          <a:p>
            <a:r>
              <a:rPr lang="en-US" sz="1600" i="1">
                <a:solidFill>
                  <a:schemeClr val="tx1"/>
                </a:solidFill>
                <a:latin typeface="Verdana"/>
                <a:ea typeface="Roboto"/>
              </a:rPr>
              <a:t>Ja </a:t>
            </a:r>
            <a:r>
              <a:rPr lang="en-US" sz="1600" i="1" err="1">
                <a:solidFill>
                  <a:schemeClr val="tx1"/>
                </a:solidFill>
                <a:latin typeface="Verdana"/>
                <a:ea typeface="Roboto"/>
              </a:rPr>
              <a:t>skolēns</a:t>
            </a:r>
            <a:r>
              <a:rPr lang="en-US" sz="1600" i="1">
                <a:solidFill>
                  <a:schemeClr val="tx1"/>
                </a:solidFill>
                <a:latin typeface="Verdana"/>
                <a:ea typeface="Roboto"/>
              </a:rPr>
              <a:t> </a:t>
            </a:r>
            <a:r>
              <a:rPr lang="en-US" sz="1600" i="1" err="1">
                <a:solidFill>
                  <a:schemeClr val="tx1"/>
                </a:solidFill>
                <a:latin typeface="Verdana"/>
                <a:ea typeface="Roboto"/>
              </a:rPr>
              <a:t>pagājušajā</a:t>
            </a:r>
            <a:r>
              <a:rPr lang="en-US" sz="1600" i="1">
                <a:solidFill>
                  <a:schemeClr val="tx1"/>
                </a:solidFill>
                <a:latin typeface="Verdana"/>
                <a:ea typeface="Roboto"/>
              </a:rPr>
              <a:t> </a:t>
            </a:r>
            <a:r>
              <a:rPr lang="en-US" sz="1600" i="1" err="1">
                <a:solidFill>
                  <a:schemeClr val="tx1"/>
                </a:solidFill>
                <a:latin typeface="Verdana"/>
                <a:ea typeface="Roboto"/>
              </a:rPr>
              <a:t>mācību</a:t>
            </a:r>
            <a:r>
              <a:rPr lang="en-US" sz="1600" i="1">
                <a:solidFill>
                  <a:schemeClr val="tx1"/>
                </a:solidFill>
                <a:latin typeface="Verdana"/>
                <a:ea typeface="Roboto"/>
              </a:rPr>
              <a:t> </a:t>
            </a:r>
            <a:r>
              <a:rPr lang="en-US" sz="1600" i="1" err="1">
                <a:solidFill>
                  <a:schemeClr val="tx1"/>
                </a:solidFill>
                <a:latin typeface="Verdana"/>
                <a:ea typeface="Roboto"/>
              </a:rPr>
              <a:t>gadā</a:t>
            </a:r>
            <a:r>
              <a:rPr lang="en-US" sz="1600" i="1">
                <a:solidFill>
                  <a:schemeClr val="tx1"/>
                </a:solidFill>
                <a:latin typeface="Verdana"/>
                <a:ea typeface="Roboto"/>
              </a:rPr>
              <a:t> </a:t>
            </a:r>
            <a:r>
              <a:rPr lang="en-US" sz="1600" i="1" err="1">
                <a:solidFill>
                  <a:schemeClr val="tx1"/>
                </a:solidFill>
                <a:latin typeface="Verdana"/>
                <a:ea typeface="Roboto"/>
              </a:rPr>
              <a:t>nenokārtoja</a:t>
            </a:r>
            <a:r>
              <a:rPr lang="en-US" sz="1600" i="1">
                <a:solidFill>
                  <a:schemeClr val="tx1"/>
                </a:solidFill>
                <a:latin typeface="Verdana"/>
                <a:ea typeface="Roboto"/>
              </a:rPr>
              <a:t> CE </a:t>
            </a:r>
            <a:r>
              <a:rPr lang="en-US" sz="1600" i="1" err="1">
                <a:solidFill>
                  <a:schemeClr val="tx1"/>
                </a:solidFill>
                <a:latin typeface="Verdana"/>
                <a:ea typeface="Roboto"/>
              </a:rPr>
              <a:t>matemātikā</a:t>
            </a:r>
            <a:r>
              <a:rPr lang="en-US" sz="1600" i="1">
                <a:solidFill>
                  <a:schemeClr val="tx1"/>
                </a:solidFill>
                <a:latin typeface="Verdana"/>
                <a:ea typeface="Roboto"/>
              </a:rPr>
              <a:t> </a:t>
            </a:r>
            <a:r>
              <a:rPr lang="en-US" sz="1600" i="1" err="1">
                <a:solidFill>
                  <a:schemeClr val="tx1"/>
                </a:solidFill>
                <a:latin typeface="Verdana"/>
                <a:ea typeface="Roboto"/>
              </a:rPr>
              <a:t>optimālajā</a:t>
            </a:r>
            <a:r>
              <a:rPr lang="en-US" sz="1600" i="1">
                <a:solidFill>
                  <a:schemeClr val="tx1"/>
                </a:solidFill>
                <a:latin typeface="Verdana"/>
                <a:ea typeface="Roboto"/>
              </a:rPr>
              <a:t> </a:t>
            </a:r>
            <a:r>
              <a:rPr lang="en-US" sz="1600" i="1" err="1">
                <a:solidFill>
                  <a:schemeClr val="tx1"/>
                </a:solidFill>
                <a:latin typeface="Verdana"/>
                <a:ea typeface="Roboto"/>
              </a:rPr>
              <a:t>līmeni</a:t>
            </a:r>
            <a:r>
              <a:rPr lang="en-US" sz="1600" i="1">
                <a:solidFill>
                  <a:schemeClr val="tx1"/>
                </a:solidFill>
                <a:latin typeface="Verdana"/>
                <a:ea typeface="Roboto"/>
              </a:rPr>
              <a:t>, bet </a:t>
            </a:r>
            <a:r>
              <a:rPr lang="en-US" sz="1600" i="1" err="1">
                <a:solidFill>
                  <a:schemeClr val="tx1"/>
                </a:solidFill>
                <a:latin typeface="Verdana"/>
                <a:ea typeface="Roboto"/>
              </a:rPr>
              <a:t>šogad</a:t>
            </a:r>
            <a:r>
              <a:rPr lang="en-US" sz="1600" i="1">
                <a:solidFill>
                  <a:schemeClr val="tx1"/>
                </a:solidFill>
                <a:latin typeface="Verdana"/>
                <a:ea typeface="Roboto"/>
              </a:rPr>
              <a:t> </a:t>
            </a:r>
            <a:r>
              <a:rPr lang="en-US" sz="1600" i="1" err="1">
                <a:solidFill>
                  <a:schemeClr val="tx1"/>
                </a:solidFill>
                <a:latin typeface="Verdana"/>
                <a:ea typeface="Roboto"/>
              </a:rPr>
              <a:t>skolēnam</a:t>
            </a:r>
            <a:r>
              <a:rPr lang="en-US" sz="1600" i="1">
                <a:solidFill>
                  <a:schemeClr val="tx1"/>
                </a:solidFill>
                <a:latin typeface="Verdana"/>
                <a:ea typeface="Roboto"/>
              </a:rPr>
              <a:t> </a:t>
            </a:r>
            <a:r>
              <a:rPr lang="en-US" sz="1600" i="1" err="1">
                <a:solidFill>
                  <a:schemeClr val="tx1"/>
                </a:solidFill>
                <a:latin typeface="Verdana"/>
                <a:ea typeface="Roboto"/>
              </a:rPr>
              <a:t>ir</a:t>
            </a:r>
            <a:r>
              <a:rPr lang="en-US" sz="1600" i="1">
                <a:solidFill>
                  <a:schemeClr val="tx1"/>
                </a:solidFill>
                <a:latin typeface="Verdana"/>
                <a:ea typeface="Roboto"/>
              </a:rPr>
              <a:t> </a:t>
            </a:r>
            <a:r>
              <a:rPr lang="en-US" sz="1600" i="1" err="1">
                <a:solidFill>
                  <a:schemeClr val="tx1"/>
                </a:solidFill>
                <a:latin typeface="Verdana"/>
                <a:ea typeface="Roboto"/>
              </a:rPr>
              <a:t>atbrīvojums</a:t>
            </a:r>
            <a:r>
              <a:rPr lang="en-US" sz="1600" i="1">
                <a:solidFill>
                  <a:schemeClr val="tx1"/>
                </a:solidFill>
                <a:latin typeface="Verdana"/>
                <a:ea typeface="Roboto"/>
              </a:rPr>
              <a:t> no VPD, </a:t>
            </a:r>
            <a:r>
              <a:rPr lang="en-US" sz="1600" i="1" err="1">
                <a:solidFill>
                  <a:schemeClr val="tx1"/>
                </a:solidFill>
                <a:latin typeface="Verdana"/>
                <a:ea typeface="Roboto"/>
              </a:rPr>
              <a:t>vai</a:t>
            </a:r>
            <a:r>
              <a:rPr lang="en-US" sz="1600" i="1">
                <a:solidFill>
                  <a:schemeClr val="tx1"/>
                </a:solidFill>
                <a:latin typeface="Verdana"/>
                <a:ea typeface="Roboto"/>
              </a:rPr>
              <a:t> </a:t>
            </a:r>
            <a:r>
              <a:rPr lang="en-US" sz="1600" i="1" err="1">
                <a:solidFill>
                  <a:schemeClr val="tx1"/>
                </a:solidFill>
                <a:latin typeface="Verdana"/>
                <a:ea typeface="Roboto"/>
              </a:rPr>
              <a:t>skolēns</a:t>
            </a:r>
            <a:r>
              <a:rPr lang="en-US" sz="1600" i="1">
                <a:solidFill>
                  <a:schemeClr val="tx1"/>
                </a:solidFill>
                <a:latin typeface="Verdana"/>
                <a:ea typeface="Roboto"/>
              </a:rPr>
              <a:t> var </a:t>
            </a:r>
            <a:r>
              <a:rPr lang="en-US" sz="1600" i="1" err="1">
                <a:solidFill>
                  <a:schemeClr val="tx1"/>
                </a:solidFill>
                <a:latin typeface="Verdana"/>
                <a:ea typeface="Roboto"/>
              </a:rPr>
              <a:t>saņemt</a:t>
            </a:r>
            <a:r>
              <a:rPr lang="en-US" sz="1600" i="1">
                <a:solidFill>
                  <a:schemeClr val="tx1"/>
                </a:solidFill>
                <a:latin typeface="Verdana"/>
                <a:ea typeface="Roboto"/>
              </a:rPr>
              <a:t> </a:t>
            </a:r>
            <a:r>
              <a:rPr lang="en-US" sz="1600" i="1" err="1">
                <a:solidFill>
                  <a:schemeClr val="tx1"/>
                </a:solidFill>
                <a:latin typeface="Verdana"/>
                <a:ea typeface="Roboto"/>
              </a:rPr>
              <a:t>vidusskolas</a:t>
            </a:r>
            <a:r>
              <a:rPr lang="en-US" sz="1600" i="1">
                <a:solidFill>
                  <a:schemeClr val="tx1"/>
                </a:solidFill>
                <a:latin typeface="Verdana"/>
                <a:ea typeface="Roboto"/>
              </a:rPr>
              <a:t> </a:t>
            </a:r>
            <a:r>
              <a:rPr lang="en-US" sz="1600" i="1" err="1">
                <a:solidFill>
                  <a:schemeClr val="tx1"/>
                </a:solidFill>
                <a:latin typeface="Verdana"/>
                <a:ea typeface="Roboto"/>
              </a:rPr>
              <a:t>atestātu</a:t>
            </a:r>
            <a:r>
              <a:rPr lang="en-US" sz="1600" i="1">
                <a:solidFill>
                  <a:schemeClr val="tx1"/>
                </a:solidFill>
                <a:latin typeface="Verdana"/>
                <a:ea typeface="Roboto"/>
              </a:rPr>
              <a:t>?</a:t>
            </a:r>
          </a:p>
          <a:p>
            <a:endParaRPr lang="en-US" sz="1600" i="1">
              <a:solidFill>
                <a:schemeClr val="tx1"/>
              </a:solidFill>
              <a:latin typeface="Verdana"/>
              <a:ea typeface="Roboto"/>
            </a:endParaRPr>
          </a:p>
          <a:p>
            <a:pPr algn="ctr"/>
            <a:r>
              <a:rPr lang="en-US" sz="1600" i="1" err="1">
                <a:solidFill>
                  <a:srgbClr val="FF0000"/>
                </a:solidFill>
                <a:latin typeface="Verdana"/>
                <a:ea typeface="Roboto"/>
              </a:rPr>
              <a:t>Jā</a:t>
            </a:r>
            <a:endParaRPr lang="en-US" sz="1600" i="1">
              <a:solidFill>
                <a:srgbClr val="FF0000"/>
              </a:solidFill>
              <a:latin typeface="Verdana"/>
              <a:ea typeface="Roboto"/>
            </a:endParaRPr>
          </a:p>
          <a:p>
            <a:pPr marL="342900" indent="-342900">
              <a:buAutoNum type="arabicPeriod"/>
            </a:pPr>
            <a:endParaRPr lang="en-US" sz="1600" i="1">
              <a:solidFill>
                <a:schemeClr val="tx1"/>
              </a:solidFill>
              <a:latin typeface="Verdana"/>
              <a:ea typeface="Roboto"/>
            </a:endParaRPr>
          </a:p>
          <a:p>
            <a:r>
              <a:rPr lang="en-US" sz="1600" i="1">
                <a:solidFill>
                  <a:schemeClr val="tx1"/>
                </a:solidFill>
                <a:latin typeface="Verdana"/>
                <a:ea typeface="Roboto"/>
              </a:rPr>
              <a:t>Vai 12. </a:t>
            </a:r>
            <a:r>
              <a:rPr lang="en-US" sz="1600" i="1" err="1">
                <a:solidFill>
                  <a:schemeClr val="tx1"/>
                </a:solidFill>
                <a:latin typeface="Verdana"/>
                <a:ea typeface="Roboto"/>
              </a:rPr>
              <a:t>klases</a:t>
            </a:r>
            <a:r>
              <a:rPr lang="en-US" sz="1600" i="1">
                <a:solidFill>
                  <a:schemeClr val="tx1"/>
                </a:solidFill>
                <a:latin typeface="Verdana"/>
                <a:ea typeface="Roboto"/>
              </a:rPr>
              <a:t> </a:t>
            </a:r>
            <a:r>
              <a:rPr lang="en-US" sz="1600" i="1" err="1">
                <a:solidFill>
                  <a:schemeClr val="tx1"/>
                </a:solidFill>
                <a:latin typeface="Verdana"/>
                <a:ea typeface="Roboto"/>
              </a:rPr>
              <a:t>izglītojamais</a:t>
            </a:r>
            <a:r>
              <a:rPr lang="en-US" sz="1600" i="1">
                <a:solidFill>
                  <a:schemeClr val="tx1"/>
                </a:solidFill>
                <a:latin typeface="Verdana"/>
                <a:ea typeface="Roboto"/>
              </a:rPr>
              <a:t> </a:t>
            </a:r>
            <a:r>
              <a:rPr lang="en-US" sz="1600" i="1" err="1">
                <a:solidFill>
                  <a:schemeClr val="tx1"/>
                </a:solidFill>
                <a:latin typeface="Verdana"/>
                <a:ea typeface="Roboto"/>
              </a:rPr>
              <a:t>varēs</a:t>
            </a:r>
            <a:r>
              <a:rPr lang="en-US" sz="1600" i="1">
                <a:solidFill>
                  <a:schemeClr val="tx1"/>
                </a:solidFill>
                <a:latin typeface="Verdana"/>
                <a:ea typeface="Roboto"/>
              </a:rPr>
              <a:t> </a:t>
            </a:r>
            <a:r>
              <a:rPr lang="en-US" sz="1600" i="1" err="1">
                <a:solidFill>
                  <a:schemeClr val="tx1"/>
                </a:solidFill>
                <a:latin typeface="Verdana"/>
                <a:ea typeface="Roboto"/>
              </a:rPr>
              <a:t>absolvēt</a:t>
            </a:r>
            <a:r>
              <a:rPr lang="en-US" sz="1600" i="1">
                <a:solidFill>
                  <a:schemeClr val="tx1"/>
                </a:solidFill>
                <a:latin typeface="Verdana"/>
                <a:ea typeface="Roboto"/>
              </a:rPr>
              <a:t> </a:t>
            </a:r>
            <a:r>
              <a:rPr lang="en-US" sz="1600" i="1" err="1">
                <a:solidFill>
                  <a:schemeClr val="tx1"/>
                </a:solidFill>
                <a:latin typeface="Verdana"/>
                <a:ea typeface="Roboto"/>
              </a:rPr>
              <a:t>vidusskolu</a:t>
            </a:r>
            <a:r>
              <a:rPr lang="en-US" sz="1600" i="1">
                <a:solidFill>
                  <a:schemeClr val="tx1"/>
                </a:solidFill>
                <a:latin typeface="Verdana"/>
                <a:ea typeface="Roboto"/>
              </a:rPr>
              <a:t>, ja </a:t>
            </a:r>
            <a:r>
              <a:rPr lang="en-US" sz="1600" i="1" err="1">
                <a:solidFill>
                  <a:schemeClr val="tx1"/>
                </a:solidFill>
                <a:latin typeface="Verdana"/>
                <a:ea typeface="Roboto"/>
              </a:rPr>
              <a:t>vienu</a:t>
            </a:r>
            <a:r>
              <a:rPr lang="en-US" sz="1600" i="1">
                <a:solidFill>
                  <a:schemeClr val="tx1"/>
                </a:solidFill>
                <a:latin typeface="Verdana"/>
                <a:ea typeface="Roboto"/>
              </a:rPr>
              <a:t> </a:t>
            </a:r>
            <a:r>
              <a:rPr lang="en-US" sz="1600" i="1" err="1">
                <a:solidFill>
                  <a:schemeClr val="tx1"/>
                </a:solidFill>
                <a:latin typeface="Verdana"/>
                <a:ea typeface="Roboto"/>
              </a:rPr>
              <a:t>augstākā</a:t>
            </a:r>
            <a:r>
              <a:rPr lang="en-US" sz="1600" i="1">
                <a:solidFill>
                  <a:schemeClr val="tx1"/>
                </a:solidFill>
                <a:latin typeface="Verdana"/>
                <a:ea typeface="Roboto"/>
              </a:rPr>
              <a:t> </a:t>
            </a:r>
            <a:r>
              <a:rPr lang="en-US" sz="1600" i="1" err="1">
                <a:solidFill>
                  <a:schemeClr val="tx1"/>
                </a:solidFill>
                <a:latin typeface="Verdana"/>
                <a:ea typeface="Roboto"/>
              </a:rPr>
              <a:t>līmeņa</a:t>
            </a:r>
            <a:r>
              <a:rPr lang="en-US" sz="1600" i="1">
                <a:solidFill>
                  <a:schemeClr val="tx1"/>
                </a:solidFill>
                <a:latin typeface="Verdana"/>
                <a:ea typeface="Roboto"/>
              </a:rPr>
              <a:t> CE </a:t>
            </a:r>
            <a:r>
              <a:rPr lang="en-US" sz="1600" i="1" err="1">
                <a:solidFill>
                  <a:schemeClr val="tx1"/>
                </a:solidFill>
                <a:latin typeface="Verdana"/>
                <a:ea typeface="Roboto"/>
              </a:rPr>
              <a:t>nokārtos</a:t>
            </a:r>
            <a:r>
              <a:rPr lang="en-US" sz="1600" i="1">
                <a:solidFill>
                  <a:schemeClr val="tx1"/>
                </a:solidFill>
                <a:latin typeface="Verdana"/>
                <a:ea typeface="Roboto"/>
              </a:rPr>
              <a:t>, bet </a:t>
            </a:r>
            <a:r>
              <a:rPr lang="en-US" sz="1600" i="1" err="1">
                <a:solidFill>
                  <a:schemeClr val="tx1"/>
                </a:solidFill>
                <a:latin typeface="Verdana"/>
                <a:ea typeface="Roboto"/>
              </a:rPr>
              <a:t>otrā</a:t>
            </a:r>
            <a:r>
              <a:rPr lang="en-US" sz="1600" i="1">
                <a:solidFill>
                  <a:schemeClr val="tx1"/>
                </a:solidFill>
                <a:latin typeface="Verdana"/>
                <a:ea typeface="Roboto"/>
              </a:rPr>
              <a:t> </a:t>
            </a:r>
            <a:r>
              <a:rPr lang="en-US" sz="1600" i="1" err="1">
                <a:solidFill>
                  <a:schemeClr val="tx1"/>
                </a:solidFill>
                <a:latin typeface="Verdana"/>
                <a:ea typeface="Roboto"/>
              </a:rPr>
              <a:t>nesasniegs</a:t>
            </a:r>
            <a:r>
              <a:rPr lang="en-US" sz="1600" i="1">
                <a:solidFill>
                  <a:schemeClr val="tx1"/>
                </a:solidFill>
                <a:latin typeface="Verdana"/>
                <a:ea typeface="Roboto"/>
              </a:rPr>
              <a:t> 20% </a:t>
            </a:r>
            <a:r>
              <a:rPr lang="en-US" sz="1600" i="1" err="1">
                <a:solidFill>
                  <a:schemeClr val="tx1"/>
                </a:solidFill>
                <a:latin typeface="Verdana"/>
                <a:ea typeface="Roboto"/>
              </a:rPr>
              <a:t>slieksni</a:t>
            </a:r>
            <a:r>
              <a:rPr lang="en-US" sz="1600" i="1">
                <a:solidFill>
                  <a:schemeClr val="tx1"/>
                </a:solidFill>
                <a:latin typeface="Verdana"/>
                <a:ea typeface="Roboto"/>
              </a:rPr>
              <a:t>?</a:t>
            </a:r>
          </a:p>
          <a:p>
            <a:endParaRPr lang="en-US" sz="1600" i="1">
              <a:solidFill>
                <a:schemeClr val="tx1"/>
              </a:solidFill>
              <a:latin typeface="Verdana"/>
              <a:ea typeface="Roboto"/>
            </a:endParaRPr>
          </a:p>
          <a:p>
            <a:pPr algn="ctr"/>
            <a:r>
              <a:rPr lang="en-US" sz="1600" i="1" err="1">
                <a:solidFill>
                  <a:srgbClr val="FF0000"/>
                </a:solidFill>
                <a:latin typeface="Verdana"/>
                <a:ea typeface="Roboto"/>
              </a:rPr>
              <a:t>Jā</a:t>
            </a:r>
            <a:r>
              <a:rPr lang="en-US" sz="1600" i="1">
                <a:solidFill>
                  <a:srgbClr val="FF0000"/>
                </a:solidFill>
                <a:latin typeface="Verdana"/>
                <a:ea typeface="Roboto"/>
              </a:rPr>
              <a:t> </a:t>
            </a:r>
          </a:p>
          <a:p>
            <a:endParaRPr lang="lv-LV" sz="1600" i="1">
              <a:solidFill>
                <a:schemeClr val="tx1"/>
              </a:solidFill>
              <a:latin typeface="Verdana"/>
              <a:ea typeface="Roboto"/>
            </a:endParaRPr>
          </a:p>
          <a:p>
            <a:pPr algn="ctr"/>
            <a:endParaRPr lang="en-US"/>
          </a:p>
        </p:txBody>
      </p:sp>
    </p:spTree>
    <p:extLst>
      <p:ext uri="{BB962C8B-B14F-4D97-AF65-F5344CB8AC3E}">
        <p14:creationId xmlns:p14="http://schemas.microsoft.com/office/powerpoint/2010/main" val="3784299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0C788-4CC6-7BC6-51F5-5404C0519D6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767300-5D07-C78E-40A8-3BC0F0F2A412}"/>
              </a:ext>
            </a:extLst>
          </p:cNvPr>
          <p:cNvSpPr>
            <a:spLocks noGrp="1"/>
          </p:cNvSpPr>
          <p:nvPr>
            <p:ph type="sldNum" idx="12"/>
          </p:nvPr>
        </p:nvSpPr>
        <p:spPr/>
        <p:txBody>
          <a:bodyPr/>
          <a:lstStyle/>
          <a:p>
            <a:fld id="{00000000-1234-1234-1234-123412341234}" type="slidenum">
              <a:rPr lang="lv-LV" smtClean="0"/>
              <a:pPr/>
              <a:t>39</a:t>
            </a:fld>
            <a:endParaRPr lang="lv-LV"/>
          </a:p>
        </p:txBody>
      </p:sp>
      <p:sp>
        <p:nvSpPr>
          <p:cNvPr id="3" name="Title 2">
            <a:extLst>
              <a:ext uri="{FF2B5EF4-FFF2-40B4-BE49-F238E27FC236}">
                <a16:creationId xmlns:a16="http://schemas.microsoft.com/office/drawing/2014/main" id="{3911477F-AFEF-B216-8609-C49C76F31C72}"/>
              </a:ext>
            </a:extLst>
          </p:cNvPr>
          <p:cNvSpPr>
            <a:spLocks noGrp="1"/>
          </p:cNvSpPr>
          <p:nvPr>
            <p:ph type="title"/>
          </p:nvPr>
        </p:nvSpPr>
        <p:spPr>
          <a:xfrm>
            <a:off x="1289128" y="604929"/>
            <a:ext cx="5723068" cy="873874"/>
          </a:xfrm>
        </p:spPr>
        <p:txBody>
          <a:bodyPr/>
          <a:lstStyle/>
          <a:p>
            <a:r>
              <a:rPr lang="en-US" sz="2400" err="1"/>
              <a:t>Atbildes</a:t>
            </a:r>
            <a:r>
              <a:rPr lang="en-US" sz="2400"/>
              <a:t> </a:t>
            </a:r>
            <a:r>
              <a:rPr lang="en-US" sz="2400" err="1"/>
              <a:t>uz</a:t>
            </a:r>
            <a:r>
              <a:rPr lang="en-US" sz="2400"/>
              <a:t> </a:t>
            </a:r>
            <a:r>
              <a:rPr lang="en-US" sz="2400" err="1"/>
              <a:t>jautājumiem</a:t>
            </a:r>
            <a:endParaRPr lang="en-US" sz="2400"/>
          </a:p>
        </p:txBody>
      </p:sp>
      <p:sp>
        <p:nvSpPr>
          <p:cNvPr id="4" name="TextBox 3">
            <a:extLst>
              <a:ext uri="{FF2B5EF4-FFF2-40B4-BE49-F238E27FC236}">
                <a16:creationId xmlns:a16="http://schemas.microsoft.com/office/drawing/2014/main" id="{8442B98C-F25E-2712-58DC-ACBDAF0C56EC}"/>
              </a:ext>
            </a:extLst>
          </p:cNvPr>
          <p:cNvSpPr txBox="1"/>
          <p:nvPr/>
        </p:nvSpPr>
        <p:spPr>
          <a:xfrm>
            <a:off x="908958" y="2204141"/>
            <a:ext cx="10374084"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endParaRPr lang="en-US" sz="1600">
              <a:solidFill>
                <a:schemeClr val="tx1"/>
              </a:solidFill>
              <a:latin typeface="Verdana"/>
            </a:endParaRPr>
          </a:p>
          <a:p>
            <a:r>
              <a:rPr lang="lv-LV" sz="1600" i="1">
                <a:solidFill>
                  <a:schemeClr val="tx1"/>
                </a:solidFill>
                <a:latin typeface="Verdana"/>
                <a:ea typeface="Roboto"/>
                <a:cs typeface="Roboto"/>
              </a:rPr>
              <a:t>Vai 11.kl. skolēnam ir tiesības nekārtot CE un kārtot tos 12.klasē? Bet ja beidzās kurss (piemēram MAT OL un 12.klasē sāksies MAT AL), viņš var apgūt MAT AL 12. klasē, nenokārtojot MAT OL</a:t>
            </a:r>
            <a:endParaRPr lang="en-US" sz="1600" i="1">
              <a:solidFill>
                <a:schemeClr val="tx1"/>
              </a:solidFill>
              <a:latin typeface="Verdana"/>
              <a:ea typeface="Roboto"/>
              <a:cs typeface="Roboto"/>
            </a:endParaRPr>
          </a:p>
          <a:p>
            <a:pPr algn="ctr"/>
            <a:r>
              <a:rPr lang="en-US" sz="1600" i="1" err="1">
                <a:solidFill>
                  <a:srgbClr val="FF0000"/>
                </a:solidFill>
                <a:latin typeface="Verdana"/>
              </a:rPr>
              <a:t>Jā</a:t>
            </a:r>
            <a:endParaRPr lang="en-US" sz="1600" i="1">
              <a:solidFill>
                <a:srgbClr val="FF0000"/>
              </a:solidFill>
              <a:latin typeface="Verdana"/>
            </a:endParaRPr>
          </a:p>
          <a:p>
            <a:endParaRPr lang="en-US" sz="1600" i="1">
              <a:solidFill>
                <a:schemeClr val="tx1"/>
              </a:solidFill>
              <a:latin typeface="Verdana"/>
              <a:ea typeface="Roboto"/>
              <a:cs typeface="Roboto"/>
            </a:endParaRPr>
          </a:p>
          <a:p>
            <a:r>
              <a:rPr lang="lv-LV" sz="1600" i="1">
                <a:solidFill>
                  <a:schemeClr val="tx1"/>
                </a:solidFill>
                <a:latin typeface="Verdana"/>
                <a:ea typeface="Roboto"/>
                <a:cs typeface="Roboto"/>
              </a:rPr>
              <a:t>Vai mutvārdu daļu latviešu valodā var vērtēt mūsu skolas skolotājs, kurš nemāca konkrēto klasi?</a:t>
            </a:r>
            <a:endParaRPr lang="en-US" sz="1600" i="1">
              <a:solidFill>
                <a:schemeClr val="tx1"/>
              </a:solidFill>
              <a:latin typeface="Verdana"/>
              <a:ea typeface="Roboto"/>
              <a:cs typeface="Roboto"/>
            </a:endParaRPr>
          </a:p>
          <a:p>
            <a:pPr algn="ctr"/>
            <a:r>
              <a:rPr lang="en-GB" sz="1600" err="1">
                <a:solidFill>
                  <a:srgbClr val="FF0000"/>
                </a:solidFill>
                <a:latin typeface="Verdana"/>
                <a:ea typeface="Roboto"/>
              </a:rPr>
              <a:t>Nē</a:t>
            </a:r>
            <a:r>
              <a:rPr lang="en-GB" sz="1600">
                <a:solidFill>
                  <a:srgbClr val="FF0000"/>
                </a:solidFill>
                <a:latin typeface="Verdana"/>
                <a:ea typeface="Roboto"/>
              </a:rPr>
              <a:t>, </a:t>
            </a:r>
            <a:r>
              <a:rPr lang="en-GB" sz="1600" err="1">
                <a:solidFill>
                  <a:srgbClr val="FF0000"/>
                </a:solidFill>
                <a:latin typeface="Verdana"/>
                <a:ea typeface="Roboto"/>
              </a:rPr>
              <a:t>nosaka</a:t>
            </a:r>
            <a:r>
              <a:rPr lang="en-GB" sz="1600">
                <a:solidFill>
                  <a:srgbClr val="FF0000"/>
                </a:solidFill>
                <a:latin typeface="Verdana"/>
                <a:ea typeface="Roboto"/>
              </a:rPr>
              <a:t> </a:t>
            </a:r>
            <a:r>
              <a:rPr lang="en-GB" sz="1600" err="1">
                <a:solidFill>
                  <a:srgbClr val="FF0000"/>
                </a:solidFill>
                <a:latin typeface="Verdana"/>
                <a:ea typeface="Roboto"/>
              </a:rPr>
              <a:t>pašvaldība</a:t>
            </a:r>
            <a:endParaRPr lang="en-US" sz="1600">
              <a:solidFill>
                <a:srgbClr val="FF0000"/>
              </a:solidFill>
              <a:latin typeface="Verdana"/>
              <a:ea typeface="Roboto"/>
            </a:endParaRPr>
          </a:p>
          <a:p>
            <a:endParaRPr lang="en-US" sz="1600" i="1">
              <a:solidFill>
                <a:schemeClr val="tx1"/>
              </a:solidFill>
              <a:latin typeface="Verdana"/>
              <a:ea typeface="Roboto"/>
              <a:cs typeface="Roboto"/>
            </a:endParaRPr>
          </a:p>
          <a:p>
            <a:r>
              <a:rPr lang="en-GB" sz="1600" i="1">
                <a:solidFill>
                  <a:schemeClr val="tx1"/>
                </a:solidFill>
                <a:latin typeface="Verdana"/>
                <a:ea typeface="Roboto"/>
              </a:rPr>
              <a:t>Ja </a:t>
            </a:r>
            <a:r>
              <a:rPr lang="en-GB" sz="1600" i="1" err="1">
                <a:solidFill>
                  <a:schemeClr val="tx1"/>
                </a:solidFill>
                <a:latin typeface="Verdana"/>
                <a:ea typeface="Roboto"/>
              </a:rPr>
              <a:t>skolēns</a:t>
            </a:r>
            <a:r>
              <a:rPr lang="en-GB" sz="1600" i="1">
                <a:solidFill>
                  <a:schemeClr val="tx1"/>
                </a:solidFill>
                <a:latin typeface="Verdana"/>
                <a:ea typeface="Roboto"/>
              </a:rPr>
              <a:t> </a:t>
            </a:r>
            <a:r>
              <a:rPr lang="en-GB" sz="1600" i="1" err="1">
                <a:solidFill>
                  <a:schemeClr val="tx1"/>
                </a:solidFill>
                <a:latin typeface="Verdana"/>
                <a:ea typeface="Roboto"/>
              </a:rPr>
              <a:t>mācās</a:t>
            </a:r>
            <a:r>
              <a:rPr lang="en-GB" sz="1600" i="1">
                <a:solidFill>
                  <a:schemeClr val="tx1"/>
                </a:solidFill>
                <a:latin typeface="Verdana"/>
                <a:ea typeface="Roboto"/>
              </a:rPr>
              <a:t> </a:t>
            </a:r>
            <a:r>
              <a:rPr lang="en-GB" sz="1600" i="1" err="1">
                <a:solidFill>
                  <a:schemeClr val="tx1"/>
                </a:solidFill>
                <a:latin typeface="Verdana"/>
                <a:ea typeface="Roboto"/>
              </a:rPr>
              <a:t>paralēli</a:t>
            </a:r>
            <a:r>
              <a:rPr lang="en-GB" sz="1600" i="1">
                <a:solidFill>
                  <a:schemeClr val="tx1"/>
                </a:solidFill>
                <a:latin typeface="Verdana"/>
                <a:ea typeface="Roboto"/>
              </a:rPr>
              <a:t> </a:t>
            </a:r>
            <a:r>
              <a:rPr lang="en-GB" sz="1600" i="1" err="1">
                <a:solidFill>
                  <a:schemeClr val="tx1"/>
                </a:solidFill>
                <a:latin typeface="Verdana"/>
                <a:ea typeface="Roboto"/>
              </a:rPr>
              <a:t>Latvijas</a:t>
            </a:r>
            <a:r>
              <a:rPr lang="en-GB" sz="1600" i="1">
                <a:solidFill>
                  <a:schemeClr val="tx1"/>
                </a:solidFill>
                <a:latin typeface="Verdana"/>
                <a:ea typeface="Roboto"/>
              </a:rPr>
              <a:t> </a:t>
            </a:r>
            <a:r>
              <a:rPr lang="en-GB" sz="1600" i="1" err="1">
                <a:solidFill>
                  <a:schemeClr val="tx1"/>
                </a:solidFill>
                <a:latin typeface="Verdana"/>
                <a:ea typeface="Roboto"/>
              </a:rPr>
              <a:t>skolai</a:t>
            </a:r>
            <a:r>
              <a:rPr lang="en-GB" sz="1600" i="1">
                <a:solidFill>
                  <a:schemeClr val="tx1"/>
                </a:solidFill>
                <a:latin typeface="Verdana"/>
                <a:ea typeface="Roboto"/>
              </a:rPr>
              <a:t> </a:t>
            </a:r>
            <a:r>
              <a:rPr lang="en-GB" sz="1600" i="1" err="1">
                <a:solidFill>
                  <a:schemeClr val="tx1"/>
                </a:solidFill>
                <a:latin typeface="Verdana"/>
                <a:ea typeface="Roboto"/>
              </a:rPr>
              <a:t>arī</a:t>
            </a:r>
            <a:r>
              <a:rPr lang="en-GB" sz="1600" i="1">
                <a:solidFill>
                  <a:schemeClr val="tx1"/>
                </a:solidFill>
                <a:latin typeface="Verdana"/>
                <a:ea typeface="Roboto"/>
              </a:rPr>
              <a:t> </a:t>
            </a:r>
            <a:r>
              <a:rPr lang="en-GB" sz="1600" i="1" err="1">
                <a:solidFill>
                  <a:schemeClr val="tx1"/>
                </a:solidFill>
                <a:latin typeface="Verdana"/>
                <a:ea typeface="Roboto"/>
              </a:rPr>
              <a:t>izglītības</a:t>
            </a:r>
            <a:r>
              <a:rPr lang="en-GB" sz="1600" i="1">
                <a:solidFill>
                  <a:schemeClr val="tx1"/>
                </a:solidFill>
                <a:latin typeface="Verdana"/>
                <a:ea typeface="Roboto"/>
              </a:rPr>
              <a:t> </a:t>
            </a:r>
            <a:r>
              <a:rPr lang="en-GB" sz="1600" i="1" err="1">
                <a:solidFill>
                  <a:schemeClr val="tx1"/>
                </a:solidFill>
                <a:latin typeface="Verdana"/>
                <a:ea typeface="Roboto"/>
              </a:rPr>
              <a:t>iestādē</a:t>
            </a:r>
            <a:r>
              <a:rPr lang="en-GB" sz="1600" i="1">
                <a:solidFill>
                  <a:schemeClr val="tx1"/>
                </a:solidFill>
                <a:latin typeface="Verdana"/>
                <a:ea typeface="Roboto"/>
              </a:rPr>
              <a:t> </a:t>
            </a:r>
            <a:r>
              <a:rPr lang="en-GB" sz="1600" i="1" err="1">
                <a:solidFill>
                  <a:schemeClr val="tx1"/>
                </a:solidFill>
                <a:latin typeface="Verdana"/>
                <a:ea typeface="Roboto"/>
              </a:rPr>
              <a:t>ārzemēs</a:t>
            </a:r>
            <a:r>
              <a:rPr lang="en-GB" sz="1600" i="1">
                <a:solidFill>
                  <a:schemeClr val="tx1"/>
                </a:solidFill>
                <a:latin typeface="Verdana"/>
                <a:ea typeface="Roboto"/>
              </a:rPr>
              <a:t>, un tur </a:t>
            </a:r>
            <a:r>
              <a:rPr lang="en-GB" sz="1600" i="1" err="1">
                <a:solidFill>
                  <a:schemeClr val="tx1"/>
                </a:solidFill>
                <a:latin typeface="Verdana"/>
                <a:ea typeface="Roboto"/>
              </a:rPr>
              <a:t>skolu</a:t>
            </a:r>
            <a:r>
              <a:rPr lang="en-GB" sz="1600" i="1">
                <a:solidFill>
                  <a:schemeClr val="tx1"/>
                </a:solidFill>
                <a:latin typeface="Verdana"/>
                <a:ea typeface="Roboto"/>
              </a:rPr>
              <a:t> </a:t>
            </a:r>
            <a:r>
              <a:rPr lang="en-GB" sz="1600" i="1" err="1">
                <a:solidFill>
                  <a:schemeClr val="tx1"/>
                </a:solidFill>
                <a:latin typeface="Verdana"/>
                <a:ea typeface="Roboto"/>
              </a:rPr>
              <a:t>kavēt</a:t>
            </a:r>
            <a:r>
              <a:rPr lang="en-GB" sz="1600" i="1">
                <a:solidFill>
                  <a:schemeClr val="tx1"/>
                </a:solidFill>
                <a:latin typeface="Verdana"/>
                <a:ea typeface="Roboto"/>
              </a:rPr>
              <a:t> nav </a:t>
            </a:r>
            <a:r>
              <a:rPr lang="en-GB" sz="1600" i="1" err="1">
                <a:solidFill>
                  <a:schemeClr val="tx1"/>
                </a:solidFill>
                <a:latin typeface="Verdana"/>
                <a:ea typeface="Roboto"/>
              </a:rPr>
              <a:t>vēlams</a:t>
            </a:r>
            <a:r>
              <a:rPr lang="en-GB" sz="1600" i="1">
                <a:solidFill>
                  <a:schemeClr val="tx1"/>
                </a:solidFill>
                <a:latin typeface="Verdana"/>
                <a:ea typeface="Roboto"/>
              </a:rPr>
              <a:t>. Vai </a:t>
            </a:r>
            <a:r>
              <a:rPr lang="en-GB" sz="1600" i="1" err="1">
                <a:solidFill>
                  <a:schemeClr val="tx1"/>
                </a:solidFill>
                <a:latin typeface="Verdana"/>
                <a:ea typeface="Roboto"/>
              </a:rPr>
              <a:t>kārtot</a:t>
            </a:r>
            <a:r>
              <a:rPr lang="en-GB" sz="1600" i="1">
                <a:solidFill>
                  <a:schemeClr val="tx1"/>
                </a:solidFill>
                <a:latin typeface="Verdana"/>
                <a:ea typeface="Roboto"/>
              </a:rPr>
              <a:t> </a:t>
            </a:r>
            <a:r>
              <a:rPr lang="en-GB" sz="1600" i="1" err="1">
                <a:solidFill>
                  <a:schemeClr val="tx1"/>
                </a:solidFill>
                <a:latin typeface="Verdana"/>
                <a:ea typeface="Roboto"/>
              </a:rPr>
              <a:t>eksāmenu</a:t>
            </a:r>
            <a:r>
              <a:rPr lang="en-GB" sz="1600" i="1">
                <a:solidFill>
                  <a:schemeClr val="tx1"/>
                </a:solidFill>
                <a:latin typeface="Verdana"/>
                <a:ea typeface="Roboto"/>
              </a:rPr>
              <a:t> </a:t>
            </a:r>
            <a:r>
              <a:rPr lang="en-GB" sz="1600" i="1" err="1">
                <a:solidFill>
                  <a:schemeClr val="tx1"/>
                </a:solidFill>
                <a:latin typeface="Verdana"/>
                <a:ea typeface="Roboto"/>
              </a:rPr>
              <a:t>papildlaikā</a:t>
            </a:r>
            <a:r>
              <a:rPr lang="en-GB" sz="1600" i="1">
                <a:solidFill>
                  <a:schemeClr val="tx1"/>
                </a:solidFill>
                <a:latin typeface="Verdana"/>
                <a:ea typeface="Roboto"/>
              </a:rPr>
              <a:t> </a:t>
            </a:r>
            <a:r>
              <a:rPr lang="en-GB" sz="1600" i="1" err="1">
                <a:solidFill>
                  <a:schemeClr val="tx1"/>
                </a:solidFill>
                <a:latin typeface="Verdana"/>
                <a:ea typeface="Roboto"/>
              </a:rPr>
              <a:t>šajā</a:t>
            </a:r>
            <a:r>
              <a:rPr lang="en-GB" sz="1600" i="1">
                <a:solidFill>
                  <a:schemeClr val="tx1"/>
                </a:solidFill>
                <a:latin typeface="Verdana"/>
                <a:ea typeface="Roboto"/>
              </a:rPr>
              <a:t> </a:t>
            </a:r>
            <a:r>
              <a:rPr lang="en-GB" sz="1600" i="1" err="1">
                <a:solidFill>
                  <a:schemeClr val="tx1"/>
                </a:solidFill>
                <a:latin typeface="Verdana"/>
                <a:ea typeface="Roboto"/>
              </a:rPr>
              <a:t>gadījumā</a:t>
            </a:r>
            <a:r>
              <a:rPr lang="en-GB" sz="1600" i="1">
                <a:solidFill>
                  <a:schemeClr val="tx1"/>
                </a:solidFill>
                <a:latin typeface="Verdana"/>
                <a:ea typeface="Roboto"/>
              </a:rPr>
              <a:t> var? Vai </a:t>
            </a:r>
            <a:r>
              <a:rPr lang="en-GB" sz="1600" i="1" err="1">
                <a:solidFill>
                  <a:schemeClr val="tx1"/>
                </a:solidFill>
                <a:latin typeface="Verdana"/>
                <a:ea typeface="Roboto"/>
              </a:rPr>
              <a:t>mācības</a:t>
            </a:r>
            <a:r>
              <a:rPr lang="en-GB" sz="1600" i="1">
                <a:solidFill>
                  <a:schemeClr val="tx1"/>
                </a:solidFill>
                <a:latin typeface="Verdana"/>
                <a:ea typeface="Roboto"/>
              </a:rPr>
              <a:t> </a:t>
            </a:r>
            <a:r>
              <a:rPr lang="en-GB" sz="1600" i="1" err="1">
                <a:solidFill>
                  <a:schemeClr val="tx1"/>
                </a:solidFill>
                <a:latin typeface="Verdana"/>
                <a:ea typeface="Roboto"/>
              </a:rPr>
              <a:t>ārzemju</a:t>
            </a:r>
            <a:r>
              <a:rPr lang="en-GB" sz="1600" i="1">
                <a:solidFill>
                  <a:schemeClr val="tx1"/>
                </a:solidFill>
                <a:latin typeface="Verdana"/>
                <a:ea typeface="Roboto"/>
              </a:rPr>
              <a:t> </a:t>
            </a:r>
            <a:r>
              <a:rPr lang="en-GB" sz="1600" i="1" err="1">
                <a:solidFill>
                  <a:schemeClr val="tx1"/>
                </a:solidFill>
                <a:latin typeface="Verdana"/>
                <a:ea typeface="Roboto"/>
              </a:rPr>
              <a:t>skolā</a:t>
            </a:r>
            <a:r>
              <a:rPr lang="en-GB" sz="1600" i="1">
                <a:solidFill>
                  <a:schemeClr val="tx1"/>
                </a:solidFill>
                <a:latin typeface="Verdana"/>
                <a:ea typeface="Roboto"/>
              </a:rPr>
              <a:t> var </a:t>
            </a:r>
            <a:r>
              <a:rPr lang="en-GB" sz="1600" i="1" err="1">
                <a:solidFill>
                  <a:schemeClr val="tx1"/>
                </a:solidFill>
                <a:latin typeface="Verdana"/>
                <a:ea typeface="Roboto"/>
              </a:rPr>
              <a:t>būt</a:t>
            </a:r>
            <a:r>
              <a:rPr lang="en-GB" sz="1600" i="1">
                <a:solidFill>
                  <a:schemeClr val="tx1"/>
                </a:solidFill>
                <a:latin typeface="Verdana"/>
                <a:ea typeface="Roboto"/>
              </a:rPr>
              <a:t> </a:t>
            </a:r>
            <a:r>
              <a:rPr lang="en-GB" sz="1600" i="1" err="1">
                <a:solidFill>
                  <a:schemeClr val="tx1"/>
                </a:solidFill>
                <a:latin typeface="Verdana"/>
                <a:ea typeface="Roboto"/>
              </a:rPr>
              <a:t>kā</a:t>
            </a:r>
            <a:r>
              <a:rPr lang="en-GB" sz="1600" i="1">
                <a:solidFill>
                  <a:schemeClr val="tx1"/>
                </a:solidFill>
                <a:latin typeface="Verdana"/>
                <a:ea typeface="Roboto"/>
              </a:rPr>
              <a:t> </a:t>
            </a:r>
            <a:r>
              <a:rPr lang="en-GB" sz="1600" i="1" err="1">
                <a:solidFill>
                  <a:schemeClr val="tx1"/>
                </a:solidFill>
                <a:latin typeface="Verdana"/>
                <a:ea typeface="Roboto"/>
              </a:rPr>
              <a:t>attaisnojošs</a:t>
            </a:r>
            <a:r>
              <a:rPr lang="en-GB" sz="1600" i="1">
                <a:solidFill>
                  <a:schemeClr val="tx1"/>
                </a:solidFill>
                <a:latin typeface="Verdana"/>
                <a:ea typeface="Roboto"/>
              </a:rPr>
              <a:t> </a:t>
            </a:r>
            <a:r>
              <a:rPr lang="en-GB" sz="1600" i="1" err="1">
                <a:solidFill>
                  <a:schemeClr val="tx1"/>
                </a:solidFill>
                <a:latin typeface="Verdana"/>
                <a:ea typeface="Roboto"/>
              </a:rPr>
              <a:t>iemesls</a:t>
            </a:r>
            <a:r>
              <a:rPr lang="en-GB" sz="1600" i="1">
                <a:solidFill>
                  <a:schemeClr val="tx1"/>
                </a:solidFill>
                <a:latin typeface="Verdana"/>
                <a:ea typeface="Roboto"/>
              </a:rPr>
              <a:t>?</a:t>
            </a:r>
          </a:p>
          <a:p>
            <a:pPr algn="ctr"/>
            <a:r>
              <a:rPr lang="en-GB" sz="1600" i="1">
                <a:solidFill>
                  <a:srgbClr val="FF0000"/>
                </a:solidFill>
                <a:latin typeface="Verdana"/>
                <a:ea typeface="Roboto"/>
              </a:rPr>
              <a:t> </a:t>
            </a:r>
            <a:r>
              <a:rPr lang="en-US" sz="1600" i="1" err="1">
                <a:solidFill>
                  <a:srgbClr val="FF0000"/>
                </a:solidFill>
                <a:latin typeface="Verdana"/>
                <a:ea typeface="Roboto"/>
              </a:rPr>
              <a:t>Jā</a:t>
            </a:r>
            <a:r>
              <a:rPr lang="en-US" sz="1600" i="1">
                <a:solidFill>
                  <a:srgbClr val="FF0000"/>
                </a:solidFill>
                <a:latin typeface="Verdana"/>
                <a:ea typeface="Roboto"/>
              </a:rPr>
              <a:t>, bet </a:t>
            </a:r>
            <a:r>
              <a:rPr lang="en-US" sz="1600" i="1" err="1">
                <a:solidFill>
                  <a:srgbClr val="FF0000"/>
                </a:solidFill>
                <a:latin typeface="Verdana"/>
                <a:ea typeface="Roboto"/>
              </a:rPr>
              <a:t>noteikti</a:t>
            </a:r>
            <a:r>
              <a:rPr lang="en-US" sz="1600" i="1">
                <a:solidFill>
                  <a:srgbClr val="FF0000"/>
                </a:solidFill>
                <a:latin typeface="Verdana"/>
                <a:ea typeface="Roboto"/>
              </a:rPr>
              <a:t> </a:t>
            </a:r>
            <a:r>
              <a:rPr lang="en-US" sz="1600" i="1" err="1">
                <a:solidFill>
                  <a:srgbClr val="FF0000"/>
                </a:solidFill>
                <a:latin typeface="Verdana"/>
                <a:ea typeface="Roboto"/>
              </a:rPr>
              <a:t>jāpiedalās</a:t>
            </a:r>
            <a:r>
              <a:rPr lang="en-US" sz="1600" i="1">
                <a:solidFill>
                  <a:srgbClr val="FF0000"/>
                </a:solidFill>
                <a:latin typeface="Verdana"/>
                <a:ea typeface="Roboto"/>
              </a:rPr>
              <a:t> </a:t>
            </a:r>
            <a:r>
              <a:rPr lang="en-US" sz="1600" i="1" err="1">
                <a:solidFill>
                  <a:srgbClr val="FF0000"/>
                </a:solidFill>
                <a:latin typeface="Verdana"/>
                <a:ea typeface="Roboto"/>
              </a:rPr>
              <a:t>papildtermiņā</a:t>
            </a:r>
            <a:endParaRPr lang="en-US" sz="1600" i="1">
              <a:solidFill>
                <a:srgbClr val="FF0000"/>
              </a:solidFill>
              <a:latin typeface="Verdana"/>
              <a:ea typeface="Roboto"/>
            </a:endParaRPr>
          </a:p>
          <a:p>
            <a:endParaRPr lang="lv-LV" sz="1600" i="1">
              <a:solidFill>
                <a:schemeClr val="tx1"/>
              </a:solidFill>
              <a:latin typeface="Verdana"/>
              <a:ea typeface="Roboto"/>
            </a:endParaRPr>
          </a:p>
          <a:p>
            <a:pPr algn="ctr"/>
            <a:endParaRPr lang="en-US"/>
          </a:p>
        </p:txBody>
      </p:sp>
    </p:spTree>
    <p:extLst>
      <p:ext uri="{BB962C8B-B14F-4D97-AF65-F5344CB8AC3E}">
        <p14:creationId xmlns:p14="http://schemas.microsoft.com/office/powerpoint/2010/main" val="148250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a:extLst>
            <a:ext uri="{FF2B5EF4-FFF2-40B4-BE49-F238E27FC236}">
              <a16:creationId xmlns:a16="http://schemas.microsoft.com/office/drawing/2014/main" id="{C3DC1280-DC42-4760-A220-A1E355B3DF13}"/>
            </a:ext>
          </a:extLst>
        </p:cNvPr>
        <p:cNvGrpSpPr/>
        <p:nvPr/>
      </p:nvGrpSpPr>
      <p:grpSpPr>
        <a:xfrm>
          <a:off x="0" y="0"/>
          <a:ext cx="0" cy="0"/>
          <a:chOff x="0" y="0"/>
          <a:chExt cx="0" cy="0"/>
        </a:xfrm>
      </p:grpSpPr>
      <p:sp>
        <p:nvSpPr>
          <p:cNvPr id="410" name="Google Shape;410;p37">
            <a:extLst>
              <a:ext uri="{FF2B5EF4-FFF2-40B4-BE49-F238E27FC236}">
                <a16:creationId xmlns:a16="http://schemas.microsoft.com/office/drawing/2014/main" id="{E73D5FF9-F43A-FEBA-3FEC-114C7FA80D31}"/>
              </a:ext>
            </a:extLst>
          </p:cNvPr>
          <p:cNvSpPr txBox="1">
            <a:spLocks noGrp="1"/>
          </p:cNvSpPr>
          <p:nvPr>
            <p:ph type="ctrTitle"/>
          </p:nvPr>
        </p:nvSpPr>
        <p:spPr>
          <a:xfrm>
            <a:off x="1705825" y="2235199"/>
            <a:ext cx="9228234" cy="3055525"/>
          </a:xfrm>
          <a:prstGeom prst="rect">
            <a:avLst/>
          </a:prstGeom>
          <a:noFill/>
          <a:ln>
            <a:noFill/>
          </a:ln>
        </p:spPr>
        <p:txBody>
          <a:bodyPr spcFirstLastPara="1" wrap="square" lIns="0" tIns="0" rIns="0" bIns="0" anchor="t" anchorCtr="0">
            <a:noAutofit/>
          </a:bodyPr>
          <a:lstStyle/>
          <a:p>
            <a:r>
              <a:rPr lang="lv-LV" sz="4800">
                <a:solidFill>
                  <a:srgbClr val="7030A0"/>
                </a:solidFill>
              </a:rPr>
              <a:t>Valsts pārbaudes darbi un to norises kārtība</a:t>
            </a:r>
            <a:br>
              <a:rPr lang="lv-LV" sz="4800"/>
            </a:br>
            <a:r>
              <a:rPr lang="lv-LV" sz="4800">
                <a:solidFill>
                  <a:srgbClr val="7030A0"/>
                </a:solidFill>
              </a:rPr>
              <a:t>2025./2026. mācību gadā</a:t>
            </a:r>
            <a:br>
              <a:rPr lang="lv-LV" sz="4800">
                <a:solidFill>
                  <a:srgbClr val="7030A0"/>
                </a:solidFill>
              </a:rPr>
            </a:br>
            <a:r>
              <a:rPr lang="lv-LV" sz="4800">
                <a:solidFill>
                  <a:schemeClr val="bg2"/>
                </a:solidFill>
              </a:rPr>
              <a:t>9. klasē</a:t>
            </a:r>
          </a:p>
        </p:txBody>
      </p:sp>
    </p:spTree>
    <p:extLst>
      <p:ext uri="{BB962C8B-B14F-4D97-AF65-F5344CB8AC3E}">
        <p14:creationId xmlns:p14="http://schemas.microsoft.com/office/powerpoint/2010/main" val="4219950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F1EF5-E447-26A2-06A6-7CB4367977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B1C31-012C-8F22-07FB-72980272ECE4}"/>
              </a:ext>
            </a:extLst>
          </p:cNvPr>
          <p:cNvSpPr>
            <a:spLocks noGrp="1"/>
          </p:cNvSpPr>
          <p:nvPr>
            <p:ph type="sldNum" idx="12"/>
          </p:nvPr>
        </p:nvSpPr>
        <p:spPr/>
        <p:txBody>
          <a:bodyPr/>
          <a:lstStyle/>
          <a:p>
            <a:fld id="{00000000-1234-1234-1234-123412341234}" type="slidenum">
              <a:rPr lang="lv-LV" smtClean="0"/>
              <a:pPr/>
              <a:t>40</a:t>
            </a:fld>
            <a:endParaRPr lang="lv-LV"/>
          </a:p>
        </p:txBody>
      </p:sp>
      <p:sp>
        <p:nvSpPr>
          <p:cNvPr id="3" name="Title 2">
            <a:extLst>
              <a:ext uri="{FF2B5EF4-FFF2-40B4-BE49-F238E27FC236}">
                <a16:creationId xmlns:a16="http://schemas.microsoft.com/office/drawing/2014/main" id="{FD571F57-2B74-E7C9-FB3E-C32C1F0504F6}"/>
              </a:ext>
            </a:extLst>
          </p:cNvPr>
          <p:cNvSpPr>
            <a:spLocks noGrp="1"/>
          </p:cNvSpPr>
          <p:nvPr>
            <p:ph type="title"/>
          </p:nvPr>
        </p:nvSpPr>
        <p:spPr>
          <a:xfrm>
            <a:off x="1289127" y="206477"/>
            <a:ext cx="6065401" cy="1272326"/>
          </a:xfrm>
        </p:spPr>
        <p:txBody>
          <a:bodyPr/>
          <a:lstStyle/>
          <a:p>
            <a:r>
              <a:rPr lang="lv-LV"/>
              <a:t>Atbalsts skolēniem un vecākiem, gatavojoties visiem </a:t>
            </a:r>
            <a:r>
              <a:rPr lang="lv-LV" b="0"/>
              <a:t>​</a:t>
            </a:r>
            <a:br>
              <a:rPr lang="lv-LV" b="0"/>
            </a:br>
            <a:r>
              <a:rPr lang="lv-LV"/>
              <a:t>valsts pārbaudes darbiem</a:t>
            </a:r>
            <a:r>
              <a:rPr lang="lv-LV" b="0"/>
              <a:t>​</a:t>
            </a:r>
            <a:endParaRPr lang="en-US" sz="2400"/>
          </a:p>
        </p:txBody>
      </p:sp>
      <p:sp>
        <p:nvSpPr>
          <p:cNvPr id="5" name="TextBox 4">
            <a:extLst>
              <a:ext uri="{FF2B5EF4-FFF2-40B4-BE49-F238E27FC236}">
                <a16:creationId xmlns:a16="http://schemas.microsoft.com/office/drawing/2014/main" id="{5F2B7C21-E878-AA89-43C9-3E48720703C5}"/>
              </a:ext>
            </a:extLst>
          </p:cNvPr>
          <p:cNvSpPr txBox="1"/>
          <p:nvPr/>
        </p:nvSpPr>
        <p:spPr>
          <a:xfrm>
            <a:off x="812423" y="3284216"/>
            <a:ext cx="2497394" cy="1169551"/>
          </a:xfrm>
          <a:prstGeom prst="rect">
            <a:avLst/>
          </a:prstGeom>
          <a:noFill/>
        </p:spPr>
        <p:txBody>
          <a:bodyPr wrap="square" rtlCol="0">
            <a:spAutoFit/>
          </a:bodyPr>
          <a:lstStyle/>
          <a:p>
            <a:r>
              <a:rPr lang="en-GB">
                <a:hlinkClick r:id="rId2"/>
              </a:rPr>
              <a:t>https://www.viaa.gov.lv/lv/jaunums/valsts-parbaudes-darbu-kartotajiem-pieejams-daudzveidigs-atbalsts</a:t>
            </a:r>
            <a:endParaRPr lang="en-GB"/>
          </a:p>
          <a:p>
            <a:endParaRPr lang="en-GB"/>
          </a:p>
        </p:txBody>
      </p:sp>
      <p:pic>
        <p:nvPicPr>
          <p:cNvPr id="7" name="Picture 6">
            <a:extLst>
              <a:ext uri="{FF2B5EF4-FFF2-40B4-BE49-F238E27FC236}">
                <a16:creationId xmlns:a16="http://schemas.microsoft.com/office/drawing/2014/main" id="{86E7AE0C-76DE-A3A2-E430-069C2E5FAA94}"/>
              </a:ext>
            </a:extLst>
          </p:cNvPr>
          <p:cNvPicPr>
            <a:picLocks noChangeAspect="1"/>
          </p:cNvPicPr>
          <p:nvPr/>
        </p:nvPicPr>
        <p:blipFill>
          <a:blip r:embed="rId3"/>
          <a:stretch>
            <a:fillRect/>
          </a:stretch>
        </p:blipFill>
        <p:spPr>
          <a:xfrm>
            <a:off x="3441930" y="1823950"/>
            <a:ext cx="8243741" cy="4570249"/>
          </a:xfrm>
          <a:prstGeom prst="rect">
            <a:avLst/>
          </a:prstGeom>
        </p:spPr>
      </p:pic>
    </p:spTree>
    <p:extLst>
      <p:ext uri="{BB962C8B-B14F-4D97-AF65-F5344CB8AC3E}">
        <p14:creationId xmlns:p14="http://schemas.microsoft.com/office/powerpoint/2010/main" val="1722100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0C99B-4EEF-8C13-EC3E-FDD78C3AECB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634C5A-7FEB-425A-AE62-75BC3ED15FCD}"/>
              </a:ext>
            </a:extLst>
          </p:cNvPr>
          <p:cNvSpPr>
            <a:spLocks noGrp="1"/>
          </p:cNvSpPr>
          <p:nvPr>
            <p:ph type="sldNum" idx="12"/>
          </p:nvPr>
        </p:nvSpPr>
        <p:spPr/>
        <p:txBody>
          <a:bodyPr/>
          <a:lstStyle/>
          <a:p>
            <a:fld id="{00000000-1234-1234-1234-123412341234}" type="slidenum">
              <a:rPr lang="lv-LV" smtClean="0"/>
              <a:pPr/>
              <a:t>41</a:t>
            </a:fld>
            <a:endParaRPr lang="lv-LV"/>
          </a:p>
        </p:txBody>
      </p:sp>
      <p:sp>
        <p:nvSpPr>
          <p:cNvPr id="3" name="Title 2">
            <a:extLst>
              <a:ext uri="{FF2B5EF4-FFF2-40B4-BE49-F238E27FC236}">
                <a16:creationId xmlns:a16="http://schemas.microsoft.com/office/drawing/2014/main" id="{DC6D0ACE-F3ED-4DB0-B3E8-C47127630858}"/>
              </a:ext>
            </a:extLst>
          </p:cNvPr>
          <p:cNvSpPr>
            <a:spLocks noGrp="1"/>
          </p:cNvSpPr>
          <p:nvPr>
            <p:ph type="title"/>
          </p:nvPr>
        </p:nvSpPr>
        <p:spPr>
          <a:xfrm>
            <a:off x="1289127" y="206477"/>
            <a:ext cx="9162563" cy="1272326"/>
          </a:xfrm>
        </p:spPr>
        <p:txBody>
          <a:bodyPr/>
          <a:lstStyle/>
          <a:p>
            <a:r>
              <a:rPr lang="lv-LV"/>
              <a:t>Atbalsts, gatavojoties visiem </a:t>
            </a:r>
            <a:r>
              <a:rPr lang="lv-LV" b="0"/>
              <a:t>​</a:t>
            </a:r>
            <a:br>
              <a:rPr lang="lv-LV" b="0"/>
            </a:br>
            <a:r>
              <a:rPr lang="lv-LV"/>
              <a:t>valsts pārbaudes darbiem</a:t>
            </a:r>
            <a:r>
              <a:rPr lang="lv-LV" b="0"/>
              <a:t>​</a:t>
            </a:r>
            <a:endParaRPr lang="en-US" sz="2400"/>
          </a:p>
        </p:txBody>
      </p:sp>
      <p:sp>
        <p:nvSpPr>
          <p:cNvPr id="5" name="TextBox 4">
            <a:extLst>
              <a:ext uri="{FF2B5EF4-FFF2-40B4-BE49-F238E27FC236}">
                <a16:creationId xmlns:a16="http://schemas.microsoft.com/office/drawing/2014/main" id="{679B92E8-B821-D116-FF6A-9331AC7164AF}"/>
              </a:ext>
            </a:extLst>
          </p:cNvPr>
          <p:cNvSpPr txBox="1"/>
          <p:nvPr/>
        </p:nvSpPr>
        <p:spPr>
          <a:xfrm>
            <a:off x="873243" y="1810047"/>
            <a:ext cx="10445513" cy="5047536"/>
          </a:xfrm>
          <a:prstGeom prst="rect">
            <a:avLst/>
          </a:prstGeom>
          <a:noFill/>
        </p:spPr>
        <p:txBody>
          <a:bodyPr wrap="square" lIns="91440" tIns="45720" rIns="91440" bIns="45720" rtlCol="0" anchor="t">
            <a:spAutoFit/>
          </a:bodyPr>
          <a:lstStyle/>
          <a:p>
            <a:r>
              <a:rPr lang="lv-LV" b="1">
                <a:solidFill>
                  <a:schemeClr val="tx1"/>
                </a:solidFill>
              </a:rPr>
              <a:t>Papildu informācija un materiāli</a:t>
            </a:r>
            <a:endParaRPr lang="lv-LV">
              <a:solidFill>
                <a:schemeClr val="tx1"/>
              </a:solidFill>
            </a:endParaRPr>
          </a:p>
          <a:p>
            <a:r>
              <a:rPr lang="lv-LV">
                <a:solidFill>
                  <a:schemeClr val="tx1"/>
                </a:solidFill>
              </a:rPr>
              <a:t>Lejupielādēt:</a:t>
            </a:r>
            <a:r>
              <a:rPr lang="lv-LV"/>
              <a:t> </a:t>
            </a:r>
            <a:r>
              <a:rPr lang="lv-LV">
                <a:hlinkClick r:id="rId2" tooltip="Prezentacija_CE_25032026.pptx"/>
              </a:rPr>
              <a:t>2026. gada 25. marta preses konferences par atbalstu valsts pārbaudes darbos prezentācija</a:t>
            </a:r>
            <a:r>
              <a:rPr lang="lv-LV"/>
              <a:t> </a:t>
            </a:r>
          </a:p>
          <a:p>
            <a:r>
              <a:rPr lang="lv-LV" b="1">
                <a:solidFill>
                  <a:schemeClr val="tx1"/>
                </a:solidFill>
              </a:rPr>
              <a:t>Saites uz VIAA tīmekļvietnē un Skolo.lv publicētajiem atbalsta materiāliem par 2025./2026. mācību gada valsts pārbaudes darbiem </a:t>
            </a:r>
            <a:endParaRPr lang="lv-LV">
              <a:solidFill>
                <a:schemeClr val="tx1"/>
              </a:solidFill>
            </a:endParaRPr>
          </a:p>
          <a:p>
            <a:pPr>
              <a:lnSpc>
                <a:spcPct val="150000"/>
              </a:lnSpc>
            </a:pPr>
            <a:r>
              <a:rPr lang="lv-LV">
                <a:hlinkClick r:id="rId3"/>
              </a:rPr>
              <a:t>2025./2026. mācību gada valsts pārbaudes darbu grafiks</a:t>
            </a:r>
            <a:endParaRPr lang="lv-LV"/>
          </a:p>
          <a:p>
            <a:pPr>
              <a:lnSpc>
                <a:spcPct val="150000"/>
              </a:lnSpc>
            </a:pPr>
            <a:r>
              <a:rPr lang="lv-LV">
                <a:hlinkClick r:id="rId4"/>
              </a:rPr>
              <a:t>2025./2026. mācību gada valsts pārbaudes darbu programmas</a:t>
            </a:r>
            <a:endParaRPr lang="lv-LV"/>
          </a:p>
          <a:p>
            <a:pPr>
              <a:lnSpc>
                <a:spcPct val="150000"/>
              </a:lnSpc>
            </a:pPr>
            <a:r>
              <a:rPr lang="lv-LV">
                <a:hlinkClick r:id="rId5"/>
              </a:rPr>
              <a:t>Metodiskie materiāli par iepriekšējo mācību gadu valsts pārbaudes darbiem</a:t>
            </a:r>
            <a:endParaRPr lang="lv-LV"/>
          </a:p>
          <a:p>
            <a:pPr>
              <a:lnSpc>
                <a:spcPct val="150000"/>
              </a:lnSpc>
            </a:pPr>
            <a:r>
              <a:rPr lang="lv-LV">
                <a:hlinkClick r:id="rId6"/>
              </a:rPr>
              <a:t>Iepriekšējo mācību gadu valsts pārbaudes darbu uzdevumi un vērtēšanas kritēriji</a:t>
            </a:r>
            <a:endParaRPr lang="lv-LV"/>
          </a:p>
          <a:p>
            <a:pPr>
              <a:lnSpc>
                <a:spcPct val="150000"/>
              </a:lnSpc>
            </a:pPr>
            <a:r>
              <a:rPr lang="lv-LV">
                <a:hlinkClick r:id="rId7"/>
              </a:rPr>
              <a:t>Ieteikumi valsts pārbaudes darbu kārtotājiem</a:t>
            </a:r>
            <a:endParaRPr lang="lv-LV"/>
          </a:p>
          <a:p>
            <a:pPr>
              <a:lnSpc>
                <a:spcPct val="150000"/>
              </a:lnSpc>
            </a:pPr>
            <a:r>
              <a:rPr lang="lv-LV">
                <a:hlinkClick r:id="rId8"/>
              </a:rPr>
              <a:t>Valsts pārbaudes darbu norises darbību laiki (visi norises darbību laiki tiks publicēti marta beigās) </a:t>
            </a:r>
            <a:endParaRPr lang="lv-LV"/>
          </a:p>
          <a:p>
            <a:pPr>
              <a:lnSpc>
                <a:spcPct val="150000"/>
              </a:lnSpc>
            </a:pPr>
            <a:r>
              <a:rPr lang="lv-LV">
                <a:hlinkClick r:id="rId9"/>
              </a:rPr>
              <a:t>Atbildes uz biežāk uzdotajiem jautājumiem par valsts pārbaudes darbiem</a:t>
            </a:r>
            <a:endParaRPr lang="lv-LV"/>
          </a:p>
          <a:p>
            <a:pPr>
              <a:lnSpc>
                <a:spcPct val="150000"/>
              </a:lnSpc>
            </a:pPr>
            <a:r>
              <a:rPr lang="lv-LV">
                <a:hlinkClick r:id="rId10"/>
              </a:rPr>
              <a:t>2025./2026. mācību gada augstākā līmeņa matemātikas eksāmena paraugs</a:t>
            </a:r>
            <a:endParaRPr lang="lv-LV"/>
          </a:p>
          <a:p>
            <a:pPr>
              <a:lnSpc>
                <a:spcPct val="150000"/>
              </a:lnSpc>
            </a:pPr>
            <a:r>
              <a:rPr lang="lv-LV">
                <a:hlinkClick r:id="rId11"/>
              </a:rPr>
              <a:t>Tiešsaistes semināra izglītības iestādēm un pašvaldībām ieraksti un prezentācijas</a:t>
            </a:r>
            <a:endParaRPr lang="lv-LV"/>
          </a:p>
          <a:p>
            <a:pPr>
              <a:lnSpc>
                <a:spcPct val="150000"/>
              </a:lnSpc>
            </a:pPr>
            <a:r>
              <a:rPr lang="lv-LV">
                <a:hlinkClick r:id="rId12"/>
              </a:rPr>
              <a:t>Dabaszinātņu jomas diagnosticējošie darbi Skolo.lv</a:t>
            </a:r>
            <a:r>
              <a:rPr lang="lv-LV"/>
              <a:t> </a:t>
            </a:r>
          </a:p>
          <a:p>
            <a:pPr>
              <a:lnSpc>
                <a:spcPct val="150000"/>
              </a:lnSpc>
            </a:pPr>
            <a:r>
              <a:rPr lang="lv-LV">
                <a:hlinkClick r:id="rId13"/>
              </a:rPr>
              <a:t>Mācību priekšmetu semināru prezentācijas un ieraksti</a:t>
            </a:r>
            <a:endParaRPr lang="lv-LV"/>
          </a:p>
          <a:p>
            <a:pPr>
              <a:lnSpc>
                <a:spcPct val="150000"/>
              </a:lnSpc>
            </a:pPr>
            <a:r>
              <a:rPr lang="lv-LV" err="1">
                <a:hlinkClick r:id="rId14"/>
              </a:rPr>
              <a:t>Videolekcijas</a:t>
            </a:r>
            <a:r>
              <a:rPr lang="lv-LV">
                <a:hlinkClick r:id="rId14"/>
              </a:rPr>
              <a:t> par dabaszinātņu jomas centralizētajos eksāmenos iekļautajām prasmēm</a:t>
            </a:r>
            <a:endParaRPr lang="lv-LV"/>
          </a:p>
          <a:p>
            <a:endParaRPr lang="en-GB"/>
          </a:p>
        </p:txBody>
      </p:sp>
    </p:spTree>
    <p:extLst>
      <p:ext uri="{BB962C8B-B14F-4D97-AF65-F5344CB8AC3E}">
        <p14:creationId xmlns:p14="http://schemas.microsoft.com/office/powerpoint/2010/main" val="2064872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3EEF4-34AC-5972-BFA1-D4715DBD590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27B951-ECDF-9406-264E-4D451F32C613}"/>
              </a:ext>
            </a:extLst>
          </p:cNvPr>
          <p:cNvSpPr>
            <a:spLocks noGrp="1"/>
          </p:cNvSpPr>
          <p:nvPr>
            <p:ph type="sldNum" idx="12"/>
          </p:nvPr>
        </p:nvSpPr>
        <p:spPr/>
        <p:txBody>
          <a:bodyPr/>
          <a:lstStyle/>
          <a:p>
            <a:fld id="{00000000-1234-1234-1234-123412341234}" type="slidenum">
              <a:rPr lang="lv-LV" smtClean="0"/>
              <a:pPr/>
              <a:t>42</a:t>
            </a:fld>
            <a:endParaRPr lang="lv-LV"/>
          </a:p>
        </p:txBody>
      </p:sp>
      <p:sp>
        <p:nvSpPr>
          <p:cNvPr id="3" name="Title 2">
            <a:extLst>
              <a:ext uri="{FF2B5EF4-FFF2-40B4-BE49-F238E27FC236}">
                <a16:creationId xmlns:a16="http://schemas.microsoft.com/office/drawing/2014/main" id="{B5121597-9621-90E4-506D-6E9C9E3161EB}"/>
              </a:ext>
            </a:extLst>
          </p:cNvPr>
          <p:cNvSpPr>
            <a:spLocks noGrp="1"/>
          </p:cNvSpPr>
          <p:nvPr>
            <p:ph type="title"/>
          </p:nvPr>
        </p:nvSpPr>
        <p:spPr>
          <a:xfrm>
            <a:off x="1289127" y="206477"/>
            <a:ext cx="6065401" cy="1272326"/>
          </a:xfrm>
        </p:spPr>
        <p:txBody>
          <a:bodyPr/>
          <a:lstStyle/>
          <a:p>
            <a:r>
              <a:rPr lang="lv-LV"/>
              <a:t>Atbalsts skolēniem un vecākiem, gatavojoties visiem </a:t>
            </a:r>
            <a:r>
              <a:rPr lang="lv-LV" b="0"/>
              <a:t>​</a:t>
            </a:r>
            <a:br>
              <a:rPr lang="lv-LV" b="0"/>
            </a:br>
            <a:r>
              <a:rPr lang="lv-LV"/>
              <a:t>valsts pārbaudes darbiem</a:t>
            </a:r>
            <a:r>
              <a:rPr lang="lv-LV" b="0"/>
              <a:t>​</a:t>
            </a:r>
            <a:endParaRPr lang="en-US" sz="2400"/>
          </a:p>
        </p:txBody>
      </p:sp>
      <p:pic>
        <p:nvPicPr>
          <p:cNvPr id="6" name="Picture 5">
            <a:extLst>
              <a:ext uri="{FF2B5EF4-FFF2-40B4-BE49-F238E27FC236}">
                <a16:creationId xmlns:a16="http://schemas.microsoft.com/office/drawing/2014/main" id="{A4168E7B-77AF-45E8-E71A-CB1998F696AF}"/>
              </a:ext>
            </a:extLst>
          </p:cNvPr>
          <p:cNvPicPr>
            <a:picLocks noChangeAspect="1"/>
          </p:cNvPicPr>
          <p:nvPr/>
        </p:nvPicPr>
        <p:blipFill>
          <a:blip r:embed="rId2"/>
          <a:stretch>
            <a:fillRect/>
          </a:stretch>
        </p:blipFill>
        <p:spPr>
          <a:xfrm>
            <a:off x="1330718" y="1754115"/>
            <a:ext cx="9531772" cy="4815530"/>
          </a:xfrm>
          <a:prstGeom prst="rect">
            <a:avLst/>
          </a:prstGeom>
        </p:spPr>
      </p:pic>
    </p:spTree>
    <p:extLst>
      <p:ext uri="{BB962C8B-B14F-4D97-AF65-F5344CB8AC3E}">
        <p14:creationId xmlns:p14="http://schemas.microsoft.com/office/powerpoint/2010/main" val="1809060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4B02A-DD31-5D2E-A276-12F6CD4B856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3018CA-5C17-8640-C9D9-386D75FF921C}"/>
              </a:ext>
            </a:extLst>
          </p:cNvPr>
          <p:cNvSpPr>
            <a:spLocks noGrp="1"/>
          </p:cNvSpPr>
          <p:nvPr>
            <p:ph type="sldNum" idx="12"/>
          </p:nvPr>
        </p:nvSpPr>
        <p:spPr/>
        <p:txBody>
          <a:bodyPr/>
          <a:lstStyle/>
          <a:p>
            <a:fld id="{00000000-1234-1234-1234-123412341234}" type="slidenum">
              <a:rPr lang="lv-LV" smtClean="0"/>
              <a:pPr/>
              <a:t>43</a:t>
            </a:fld>
            <a:endParaRPr lang="lv-LV"/>
          </a:p>
        </p:txBody>
      </p:sp>
      <p:sp>
        <p:nvSpPr>
          <p:cNvPr id="3" name="Title 2">
            <a:extLst>
              <a:ext uri="{FF2B5EF4-FFF2-40B4-BE49-F238E27FC236}">
                <a16:creationId xmlns:a16="http://schemas.microsoft.com/office/drawing/2014/main" id="{D7BFB95C-D867-3ABE-7BA0-45E888213092}"/>
              </a:ext>
            </a:extLst>
          </p:cNvPr>
          <p:cNvSpPr>
            <a:spLocks noGrp="1"/>
          </p:cNvSpPr>
          <p:nvPr>
            <p:ph type="title"/>
          </p:nvPr>
        </p:nvSpPr>
        <p:spPr>
          <a:xfrm>
            <a:off x="223653" y="779603"/>
            <a:ext cx="11763038" cy="190317"/>
          </a:xfrm>
        </p:spPr>
        <p:txBody>
          <a:bodyPr/>
          <a:lstStyle/>
          <a:p>
            <a:r>
              <a:rPr lang="en-US" sz="2000"/>
              <a:t>VPS </a:t>
            </a:r>
            <a:r>
              <a:rPr lang="en-US" sz="2000" err="1"/>
              <a:t>Lietotāju</a:t>
            </a:r>
            <a:r>
              <a:rPr lang="en-US" sz="2000"/>
              <a:t> </a:t>
            </a:r>
            <a:r>
              <a:rPr lang="en-US" sz="2000" err="1"/>
              <a:t>atbalsta</a:t>
            </a:r>
            <a:r>
              <a:rPr lang="en-US" sz="2000"/>
              <a:t> </a:t>
            </a:r>
            <a:r>
              <a:rPr lang="en-US" sz="2000" err="1"/>
              <a:t>dienests</a:t>
            </a:r>
            <a:r>
              <a:rPr lang="en-US" sz="2000"/>
              <a:t>   Tālr.:</a:t>
            </a:r>
            <a:r>
              <a:rPr lang="en-US" sz="2000" b="0"/>
              <a:t>66051908     </a:t>
            </a:r>
            <a:r>
              <a:rPr lang="en-US" sz="2000"/>
              <a:t>E-pasts:</a:t>
            </a:r>
            <a:r>
              <a:rPr lang="en-US" sz="2000" b="0"/>
              <a:t> </a:t>
            </a:r>
            <a:r>
              <a:rPr lang="en-US" sz="2000" b="0">
                <a:hlinkClick r:id="rId2"/>
              </a:rPr>
              <a:t>atbalsts@viaa.gov.lv</a:t>
            </a:r>
            <a:endParaRPr lang="en-US" sz="2000"/>
          </a:p>
          <a:p>
            <a:endParaRPr lang="en-US" b="0"/>
          </a:p>
          <a:p>
            <a:endParaRPr lang="en-US" sz="2400"/>
          </a:p>
        </p:txBody>
      </p:sp>
      <p:pic>
        <p:nvPicPr>
          <p:cNvPr id="4" name="Attēls 3" descr="Attēls, kurā ir teksts, ekrānuzņēmums, dizains&#10;&#10;Mākslīgā intelekta ģenerēts saturs var būt nepareizs.">
            <a:extLst>
              <a:ext uri="{FF2B5EF4-FFF2-40B4-BE49-F238E27FC236}">
                <a16:creationId xmlns:a16="http://schemas.microsoft.com/office/drawing/2014/main" id="{0CD6401D-B1B6-C00D-A515-9CDAE5931D09}"/>
              </a:ext>
            </a:extLst>
          </p:cNvPr>
          <p:cNvPicPr>
            <a:picLocks noChangeAspect="1"/>
          </p:cNvPicPr>
          <p:nvPr/>
        </p:nvPicPr>
        <p:blipFill>
          <a:blip r:embed="rId3"/>
          <a:stretch>
            <a:fillRect/>
          </a:stretch>
        </p:blipFill>
        <p:spPr>
          <a:xfrm>
            <a:off x="11206" y="879292"/>
            <a:ext cx="12192000" cy="6074329"/>
          </a:xfrm>
          <a:prstGeom prst="rect">
            <a:avLst/>
          </a:prstGeom>
        </p:spPr>
      </p:pic>
    </p:spTree>
    <p:extLst>
      <p:ext uri="{BB962C8B-B14F-4D97-AF65-F5344CB8AC3E}">
        <p14:creationId xmlns:p14="http://schemas.microsoft.com/office/powerpoint/2010/main" val="927741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2F815-457C-3643-08D2-EFB63F996D16}"/>
            </a:ext>
          </a:extLst>
        </p:cNvPr>
        <p:cNvGrpSpPr/>
        <p:nvPr/>
      </p:nvGrpSpPr>
      <p:grpSpPr>
        <a:xfrm>
          <a:off x="0" y="0"/>
          <a:ext cx="0" cy="0"/>
          <a:chOff x="0" y="0"/>
          <a:chExt cx="0" cy="0"/>
        </a:xfrm>
      </p:grpSpPr>
      <p:pic>
        <p:nvPicPr>
          <p:cNvPr id="5" name="Attēls 4" descr="Attēls, kurā ir teksts, ekrānuzņēmums, cilvēka seja&#10;&#10;Mākslīgā intelekta ģenerēts saturs var būt nepareizs.">
            <a:extLst>
              <a:ext uri="{FF2B5EF4-FFF2-40B4-BE49-F238E27FC236}">
                <a16:creationId xmlns:a16="http://schemas.microsoft.com/office/drawing/2014/main" id="{55E9ADF8-C982-4CE9-21D5-AB95436A1A57}"/>
              </a:ext>
            </a:extLst>
          </p:cNvPr>
          <p:cNvPicPr>
            <a:picLocks noChangeAspect="1"/>
          </p:cNvPicPr>
          <p:nvPr/>
        </p:nvPicPr>
        <p:blipFill>
          <a:blip r:embed="rId2"/>
          <a:srcRect t="14974" b="-172"/>
          <a:stretch>
            <a:fillRect/>
          </a:stretch>
        </p:blipFill>
        <p:spPr>
          <a:xfrm>
            <a:off x="0" y="1447602"/>
            <a:ext cx="12192000" cy="5552987"/>
          </a:xfrm>
          <a:prstGeom prst="rect">
            <a:avLst/>
          </a:prstGeom>
        </p:spPr>
      </p:pic>
      <p:sp>
        <p:nvSpPr>
          <p:cNvPr id="2" name="Slide Number Placeholder 1">
            <a:extLst>
              <a:ext uri="{FF2B5EF4-FFF2-40B4-BE49-F238E27FC236}">
                <a16:creationId xmlns:a16="http://schemas.microsoft.com/office/drawing/2014/main" id="{2CD0738B-8D27-EF65-043C-06D400539632}"/>
              </a:ext>
            </a:extLst>
          </p:cNvPr>
          <p:cNvSpPr>
            <a:spLocks noGrp="1"/>
          </p:cNvSpPr>
          <p:nvPr>
            <p:ph type="sldNum" idx="12"/>
          </p:nvPr>
        </p:nvSpPr>
        <p:spPr/>
        <p:txBody>
          <a:bodyPr/>
          <a:lstStyle/>
          <a:p>
            <a:fld id="{00000000-1234-1234-1234-123412341234}" type="slidenum">
              <a:rPr lang="lv-LV" smtClean="0"/>
              <a:pPr/>
              <a:t>44</a:t>
            </a:fld>
            <a:endParaRPr lang="lv-LV"/>
          </a:p>
        </p:txBody>
      </p:sp>
      <p:sp>
        <p:nvSpPr>
          <p:cNvPr id="3" name="Title 2">
            <a:extLst>
              <a:ext uri="{FF2B5EF4-FFF2-40B4-BE49-F238E27FC236}">
                <a16:creationId xmlns:a16="http://schemas.microsoft.com/office/drawing/2014/main" id="{ECDA3190-8360-F374-D6EA-435FD1A5DB7D}"/>
              </a:ext>
            </a:extLst>
          </p:cNvPr>
          <p:cNvSpPr>
            <a:spLocks noGrp="1"/>
          </p:cNvSpPr>
          <p:nvPr>
            <p:ph type="title"/>
          </p:nvPr>
        </p:nvSpPr>
        <p:spPr>
          <a:xfrm>
            <a:off x="369330" y="-4807"/>
            <a:ext cx="5723068" cy="873874"/>
          </a:xfrm>
        </p:spPr>
        <p:txBody>
          <a:bodyPr/>
          <a:lstStyle/>
          <a:p>
            <a:r>
              <a:rPr lang="en-US" sz="2400"/>
              <a:t>VPS </a:t>
            </a:r>
            <a:r>
              <a:rPr lang="en-US" sz="2400" err="1"/>
              <a:t>Lietotāju</a:t>
            </a:r>
            <a:r>
              <a:rPr lang="en-US" sz="2400"/>
              <a:t> </a:t>
            </a:r>
            <a:r>
              <a:rPr lang="en-US" sz="2400" err="1"/>
              <a:t>atbalsta</a:t>
            </a:r>
            <a:r>
              <a:rPr lang="en-US" sz="2400"/>
              <a:t> </a:t>
            </a:r>
            <a:r>
              <a:rPr lang="en-US" sz="2400" err="1"/>
              <a:t>dienests</a:t>
            </a:r>
            <a:endParaRPr lang="en-US" sz="2400"/>
          </a:p>
        </p:txBody>
      </p:sp>
      <p:sp>
        <p:nvSpPr>
          <p:cNvPr id="8" name="Arrow: Right 7">
            <a:extLst>
              <a:ext uri="{FF2B5EF4-FFF2-40B4-BE49-F238E27FC236}">
                <a16:creationId xmlns:a16="http://schemas.microsoft.com/office/drawing/2014/main" id="{9EE006AC-5AE3-E123-AC57-A1A85F7DAA82}"/>
              </a:ext>
            </a:extLst>
          </p:cNvPr>
          <p:cNvSpPr/>
          <p:nvPr/>
        </p:nvSpPr>
        <p:spPr>
          <a:xfrm rot="360000">
            <a:off x="7465037" y="5445502"/>
            <a:ext cx="1137036" cy="251725"/>
          </a:xfrm>
          <a:prstGeom prst="rightArrow">
            <a:avLst>
              <a:gd name="adj1" fmla="val 83490"/>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screenshot of a computer screen&#10;&#10;AI-generated content may be incorrect.">
            <a:extLst>
              <a:ext uri="{FF2B5EF4-FFF2-40B4-BE49-F238E27FC236}">
                <a16:creationId xmlns:a16="http://schemas.microsoft.com/office/drawing/2014/main" id="{5C63AD77-1F9E-0890-FA79-EF71DB866F26}"/>
              </a:ext>
            </a:extLst>
          </p:cNvPr>
          <p:cNvPicPr>
            <a:picLocks noChangeAspect="1"/>
          </p:cNvPicPr>
          <p:nvPr/>
        </p:nvPicPr>
        <p:blipFill>
          <a:blip r:embed="rId3"/>
          <a:stretch>
            <a:fillRect/>
          </a:stretch>
        </p:blipFill>
        <p:spPr>
          <a:xfrm>
            <a:off x="0" y="693575"/>
            <a:ext cx="9420103" cy="4447397"/>
          </a:xfrm>
          <a:prstGeom prst="rect">
            <a:avLst/>
          </a:prstGeom>
        </p:spPr>
      </p:pic>
    </p:spTree>
    <p:extLst>
      <p:ext uri="{BB962C8B-B14F-4D97-AF65-F5344CB8AC3E}">
        <p14:creationId xmlns:p14="http://schemas.microsoft.com/office/powerpoint/2010/main" val="1690492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CEAEB-ACB2-5F55-6EFF-24CB99E5B0D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A0F2DB-414F-0477-5633-6D6CF2D89B65}"/>
              </a:ext>
            </a:extLst>
          </p:cNvPr>
          <p:cNvSpPr>
            <a:spLocks noGrp="1"/>
          </p:cNvSpPr>
          <p:nvPr>
            <p:ph type="sldNum" idx="12"/>
          </p:nvPr>
        </p:nvSpPr>
        <p:spPr/>
        <p:txBody>
          <a:bodyPr/>
          <a:lstStyle/>
          <a:p>
            <a:fld id="{00000000-1234-1234-1234-123412341234}" type="slidenum">
              <a:rPr lang="lv-LV" smtClean="0"/>
              <a:pPr/>
              <a:t>45</a:t>
            </a:fld>
            <a:endParaRPr lang="lv-LV"/>
          </a:p>
        </p:txBody>
      </p:sp>
      <p:sp>
        <p:nvSpPr>
          <p:cNvPr id="3" name="Title 2">
            <a:extLst>
              <a:ext uri="{FF2B5EF4-FFF2-40B4-BE49-F238E27FC236}">
                <a16:creationId xmlns:a16="http://schemas.microsoft.com/office/drawing/2014/main" id="{97C763CF-9F0B-0CA3-C932-FD44B1D1A7B6}"/>
              </a:ext>
            </a:extLst>
          </p:cNvPr>
          <p:cNvSpPr>
            <a:spLocks noGrp="1"/>
          </p:cNvSpPr>
          <p:nvPr>
            <p:ph type="title"/>
          </p:nvPr>
        </p:nvSpPr>
        <p:spPr>
          <a:xfrm>
            <a:off x="816655" y="454794"/>
            <a:ext cx="8522782" cy="873874"/>
          </a:xfrm>
        </p:spPr>
        <p:txBody>
          <a:bodyPr/>
          <a:lstStyle/>
          <a:p>
            <a:pPr algn="ctr"/>
            <a:r>
              <a:rPr lang="en-US" sz="2400" err="1"/>
              <a:t>Plānotie</a:t>
            </a:r>
            <a:r>
              <a:rPr lang="en-US" sz="2400"/>
              <a:t> </a:t>
            </a:r>
            <a:r>
              <a:rPr lang="en-US" sz="2400" err="1"/>
              <a:t>valsts</a:t>
            </a:r>
            <a:r>
              <a:rPr lang="en-US" sz="2400"/>
              <a:t> </a:t>
            </a:r>
            <a:r>
              <a:rPr lang="en-US" sz="2400" err="1"/>
              <a:t>pārbaudes</a:t>
            </a:r>
            <a:r>
              <a:rPr lang="en-US" sz="2400"/>
              <a:t> </a:t>
            </a:r>
            <a:r>
              <a:rPr lang="en-US" sz="2400" err="1"/>
              <a:t>darbu</a:t>
            </a:r>
            <a:r>
              <a:rPr lang="en-US" sz="2400"/>
              <a:t> </a:t>
            </a:r>
            <a:r>
              <a:rPr lang="en-US" sz="2400" err="1"/>
              <a:t>piegādes</a:t>
            </a:r>
            <a:r>
              <a:rPr lang="en-US" sz="2400"/>
              <a:t> </a:t>
            </a:r>
            <a:r>
              <a:rPr lang="en-US" sz="2400" err="1"/>
              <a:t>laiki</a:t>
            </a:r>
            <a:endParaRPr lang="en-US" sz="2400"/>
          </a:p>
        </p:txBody>
      </p:sp>
      <p:graphicFrame>
        <p:nvGraphicFramePr>
          <p:cNvPr id="4" name="Table 3">
            <a:extLst>
              <a:ext uri="{FF2B5EF4-FFF2-40B4-BE49-F238E27FC236}">
                <a16:creationId xmlns:a16="http://schemas.microsoft.com/office/drawing/2014/main" id="{D589D37E-AC21-F394-37D5-2CE8464FBC67}"/>
              </a:ext>
            </a:extLst>
          </p:cNvPr>
          <p:cNvGraphicFramePr>
            <a:graphicFrameLocks noGrp="1"/>
          </p:cNvGraphicFramePr>
          <p:nvPr>
            <p:extLst>
              <p:ext uri="{D42A27DB-BD31-4B8C-83A1-F6EECF244321}">
                <p14:modId xmlns:p14="http://schemas.microsoft.com/office/powerpoint/2010/main" val="60698786"/>
              </p:ext>
            </p:extLst>
          </p:nvPr>
        </p:nvGraphicFramePr>
        <p:xfrm>
          <a:off x="1558963" y="1717735"/>
          <a:ext cx="9081295" cy="4725319"/>
        </p:xfrm>
        <a:graphic>
          <a:graphicData uri="http://schemas.openxmlformats.org/drawingml/2006/table">
            <a:tbl>
              <a:tblPr firstRow="1" firstCol="1" bandRow="1"/>
              <a:tblGrid>
                <a:gridCol w="3690942">
                  <a:extLst>
                    <a:ext uri="{9D8B030D-6E8A-4147-A177-3AD203B41FA5}">
                      <a16:colId xmlns:a16="http://schemas.microsoft.com/office/drawing/2014/main" val="500900405"/>
                    </a:ext>
                  </a:extLst>
                </a:gridCol>
                <a:gridCol w="5390353">
                  <a:extLst>
                    <a:ext uri="{9D8B030D-6E8A-4147-A177-3AD203B41FA5}">
                      <a16:colId xmlns:a16="http://schemas.microsoft.com/office/drawing/2014/main" val="3817502611"/>
                    </a:ext>
                  </a:extLst>
                </a:gridCol>
              </a:tblGrid>
              <a:tr h="499949">
                <a:tc gridSpan="2">
                  <a:txBody>
                    <a:bodyPr/>
                    <a:lstStyle/>
                    <a:p>
                      <a:pPr algn="ctr">
                        <a:buNone/>
                      </a:pPr>
                      <a:r>
                        <a:rPr lang="lv-LV" sz="1800" b="1">
                          <a:solidFill>
                            <a:srgbClr val="FFFFFF"/>
                          </a:solidFill>
                          <a:effectLst/>
                          <a:latin typeface="Times New Roman"/>
                          <a:ea typeface="Times New Roman" panose="02020603050405020304" pitchFamily="18" charset="0"/>
                        </a:rPr>
                        <a:t>SAŅEMŠANAS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113065858"/>
                  </a:ext>
                </a:extLst>
              </a:tr>
              <a:tr h="499949">
                <a:tc>
                  <a:txBody>
                    <a:bodyPr/>
                    <a:lstStyle/>
                    <a:p>
                      <a:pPr algn="ctr">
                        <a:buNone/>
                      </a:pPr>
                      <a:r>
                        <a:rPr lang="lv-LV" sz="1800" b="1">
                          <a:solidFill>
                            <a:srgbClr val="FFFFFF"/>
                          </a:solidFill>
                          <a:effectLst/>
                          <a:latin typeface="Times New Roman"/>
                          <a:ea typeface="Times New Roman" panose="02020603050405020304" pitchFamily="18" charset="0"/>
                        </a:rPr>
                        <a:t>DATUMS</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a:buNone/>
                      </a:pPr>
                      <a:r>
                        <a:rPr lang="lv-LV" sz="1800" b="1">
                          <a:solidFill>
                            <a:srgbClr val="FFFFFF"/>
                          </a:solidFill>
                          <a:effectLst/>
                          <a:latin typeface="Times New Roman"/>
                          <a:ea typeface="Times New Roman" panose="02020603050405020304" pitchFamily="18" charset="0"/>
                        </a:rPr>
                        <a:t>LAIKS</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505589551"/>
                  </a:ext>
                </a:extLst>
              </a:tr>
              <a:tr h="532203">
                <a:tc>
                  <a:txBody>
                    <a:bodyPr/>
                    <a:lstStyle/>
                    <a:p>
                      <a:pPr algn="ctr">
                        <a:buNone/>
                      </a:pPr>
                      <a:r>
                        <a:rPr lang="lv-LV" sz="1800">
                          <a:solidFill>
                            <a:srgbClr val="000000"/>
                          </a:solidFill>
                          <a:effectLst/>
                          <a:latin typeface="Times New Roman"/>
                          <a:ea typeface="Times New Roman" panose="02020603050405020304" pitchFamily="18" charset="0"/>
                        </a:rPr>
                        <a:t>21.aprīlis</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1800">
                          <a:solidFill>
                            <a:srgbClr val="000000"/>
                          </a:solidFill>
                          <a:effectLst/>
                          <a:latin typeface="Times New Roman"/>
                          <a:ea typeface="Times New Roman" panose="02020603050405020304" pitchFamily="18" charset="0"/>
                        </a:rPr>
                        <a:t>07:30 – 08:15</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1475372"/>
                  </a:ext>
                </a:extLst>
              </a:tr>
              <a:tr h="532203">
                <a:tc>
                  <a:txBody>
                    <a:bodyPr/>
                    <a:lstStyle/>
                    <a:p>
                      <a:pPr algn="ctr">
                        <a:buNone/>
                      </a:pPr>
                      <a:r>
                        <a:rPr lang="lv-LV" sz="1800">
                          <a:solidFill>
                            <a:srgbClr val="000000"/>
                          </a:solidFill>
                          <a:effectLst/>
                          <a:latin typeface="Times New Roman"/>
                          <a:ea typeface="Times New Roman" panose="02020603050405020304" pitchFamily="18" charset="0"/>
                        </a:rPr>
                        <a:t>11.maijs</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1800">
                          <a:solidFill>
                            <a:srgbClr val="000000"/>
                          </a:solidFill>
                          <a:effectLst/>
                          <a:latin typeface="Times New Roman"/>
                          <a:ea typeface="Times New Roman" panose="02020603050405020304" pitchFamily="18" charset="0"/>
                        </a:rPr>
                        <a:t>07:30 – 08:15</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7332705"/>
                  </a:ext>
                </a:extLst>
              </a:tr>
              <a:tr h="532203">
                <a:tc>
                  <a:txBody>
                    <a:bodyPr/>
                    <a:lstStyle/>
                    <a:p>
                      <a:pPr algn="ctr">
                        <a:buNone/>
                      </a:pPr>
                      <a:r>
                        <a:rPr lang="lv-LV" sz="1800">
                          <a:solidFill>
                            <a:srgbClr val="000000"/>
                          </a:solidFill>
                          <a:effectLst/>
                          <a:latin typeface="Times New Roman"/>
                          <a:ea typeface="Times New Roman" panose="02020603050405020304" pitchFamily="18" charset="0"/>
                        </a:rPr>
                        <a:t>18.maijs</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1800">
                          <a:solidFill>
                            <a:srgbClr val="000000"/>
                          </a:solidFill>
                          <a:effectLst/>
                          <a:latin typeface="Times New Roman"/>
                          <a:ea typeface="Times New Roman" panose="02020603050405020304" pitchFamily="18" charset="0"/>
                        </a:rPr>
                        <a:t>07:30 – 08:15</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4661189"/>
                  </a:ext>
                </a:extLst>
              </a:tr>
              <a:tr h="532203">
                <a:tc>
                  <a:txBody>
                    <a:bodyPr/>
                    <a:lstStyle/>
                    <a:p>
                      <a:pPr algn="ctr">
                        <a:buNone/>
                      </a:pPr>
                      <a:r>
                        <a:rPr lang="lv-LV" sz="1800">
                          <a:solidFill>
                            <a:srgbClr val="000000"/>
                          </a:solidFill>
                          <a:effectLst/>
                          <a:latin typeface="Times New Roman"/>
                          <a:ea typeface="Times New Roman" panose="02020603050405020304" pitchFamily="18" charset="0"/>
                        </a:rPr>
                        <a:t>25.maijs</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1800">
                          <a:solidFill>
                            <a:srgbClr val="000000"/>
                          </a:solidFill>
                          <a:effectLst/>
                          <a:latin typeface="Times New Roman"/>
                          <a:ea typeface="Times New Roman" panose="02020603050405020304" pitchFamily="18" charset="0"/>
                        </a:rPr>
                        <a:t>07:30 – 08:15</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284836"/>
                  </a:ext>
                </a:extLst>
              </a:tr>
              <a:tr h="532203">
                <a:tc>
                  <a:txBody>
                    <a:bodyPr/>
                    <a:lstStyle/>
                    <a:p>
                      <a:pPr algn="ctr">
                        <a:buNone/>
                      </a:pPr>
                      <a:r>
                        <a:rPr lang="lv-LV" sz="1800">
                          <a:solidFill>
                            <a:srgbClr val="000000"/>
                          </a:solidFill>
                          <a:effectLst/>
                          <a:latin typeface="Times New Roman"/>
                          <a:ea typeface="Times New Roman" panose="02020603050405020304" pitchFamily="18" charset="0"/>
                        </a:rPr>
                        <a:t>26. maijs</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1800">
                          <a:solidFill>
                            <a:srgbClr val="000000"/>
                          </a:solidFill>
                          <a:effectLst/>
                          <a:latin typeface="Times New Roman"/>
                          <a:ea typeface="Times New Roman" panose="02020603050405020304" pitchFamily="18" charset="0"/>
                        </a:rPr>
                        <a:t>07:30 – 08:15</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4299495"/>
                  </a:ext>
                </a:extLst>
              </a:tr>
              <a:tr h="532203">
                <a:tc>
                  <a:txBody>
                    <a:bodyPr/>
                    <a:lstStyle/>
                    <a:p>
                      <a:pPr algn="ctr">
                        <a:buNone/>
                      </a:pPr>
                      <a:r>
                        <a:rPr lang="lv-LV" sz="1800">
                          <a:solidFill>
                            <a:srgbClr val="000000"/>
                          </a:solidFill>
                          <a:effectLst/>
                          <a:latin typeface="Times New Roman"/>
                          <a:ea typeface="Times New Roman" panose="02020603050405020304" pitchFamily="18" charset="0"/>
                        </a:rPr>
                        <a:t>1.jūnijs</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1800">
                          <a:solidFill>
                            <a:srgbClr val="000000"/>
                          </a:solidFill>
                          <a:effectLst/>
                          <a:latin typeface="Times New Roman"/>
                          <a:ea typeface="Times New Roman" panose="02020603050405020304" pitchFamily="18" charset="0"/>
                        </a:rPr>
                        <a:t>07:30 – 08:15</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9050665"/>
                  </a:ext>
                </a:extLst>
              </a:tr>
              <a:tr h="532203">
                <a:tc>
                  <a:txBody>
                    <a:bodyPr/>
                    <a:lstStyle/>
                    <a:p>
                      <a:pPr algn="ctr">
                        <a:buNone/>
                      </a:pPr>
                      <a:r>
                        <a:rPr lang="lv-LV" sz="1800">
                          <a:solidFill>
                            <a:srgbClr val="000000"/>
                          </a:solidFill>
                          <a:effectLst/>
                          <a:latin typeface="Times New Roman"/>
                          <a:ea typeface="Times New Roman" panose="02020603050405020304" pitchFamily="18" charset="0"/>
                        </a:rPr>
                        <a:t>3.jūnijs</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lv-LV" sz="1800">
                          <a:solidFill>
                            <a:srgbClr val="000000"/>
                          </a:solidFill>
                          <a:effectLst/>
                          <a:latin typeface="Times New Roman"/>
                          <a:ea typeface="Times New Roman" panose="02020603050405020304" pitchFamily="18" charset="0"/>
                        </a:rPr>
                        <a:t>07:30 – 08:15</a:t>
                      </a:r>
                      <a:endParaRPr lang="en-GB" sz="180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7733819"/>
                  </a:ext>
                </a:extLst>
              </a:tr>
            </a:tbl>
          </a:graphicData>
        </a:graphic>
      </p:graphicFrame>
    </p:spTree>
    <p:extLst>
      <p:ext uri="{BB962C8B-B14F-4D97-AF65-F5344CB8AC3E}">
        <p14:creationId xmlns:p14="http://schemas.microsoft.com/office/powerpoint/2010/main" val="4025253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32B93-0D04-7C26-5B57-A15555ABA1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E5499-DEFE-27B7-745D-66AE3F67CB8E}"/>
              </a:ext>
            </a:extLst>
          </p:cNvPr>
          <p:cNvSpPr>
            <a:spLocks noGrp="1"/>
          </p:cNvSpPr>
          <p:nvPr>
            <p:ph type="sldNum" idx="12"/>
          </p:nvPr>
        </p:nvSpPr>
        <p:spPr/>
        <p:txBody>
          <a:bodyPr/>
          <a:lstStyle/>
          <a:p>
            <a:fld id="{00000000-1234-1234-1234-123412341234}" type="slidenum">
              <a:rPr lang="lv-LV" smtClean="0"/>
              <a:pPr/>
              <a:t>46</a:t>
            </a:fld>
            <a:endParaRPr lang="lv-LV"/>
          </a:p>
        </p:txBody>
      </p:sp>
      <p:sp>
        <p:nvSpPr>
          <p:cNvPr id="3" name="Title 2">
            <a:extLst>
              <a:ext uri="{FF2B5EF4-FFF2-40B4-BE49-F238E27FC236}">
                <a16:creationId xmlns:a16="http://schemas.microsoft.com/office/drawing/2014/main" id="{CA6E4380-25D3-31B0-857F-25BB2EB18F37}"/>
              </a:ext>
            </a:extLst>
          </p:cNvPr>
          <p:cNvSpPr>
            <a:spLocks noGrp="1"/>
          </p:cNvSpPr>
          <p:nvPr>
            <p:ph type="title"/>
          </p:nvPr>
        </p:nvSpPr>
        <p:spPr>
          <a:xfrm>
            <a:off x="1636013" y="430940"/>
            <a:ext cx="8919974" cy="873874"/>
          </a:xfrm>
        </p:spPr>
        <p:txBody>
          <a:bodyPr/>
          <a:lstStyle/>
          <a:p>
            <a:pPr algn="ctr"/>
            <a:r>
              <a:rPr lang="en-US" sz="2400" err="1"/>
              <a:t>Plānotie</a:t>
            </a:r>
            <a:r>
              <a:rPr lang="en-US" sz="2400"/>
              <a:t> 9.-12. </a:t>
            </a:r>
            <a:r>
              <a:rPr lang="en-US" sz="2400" err="1"/>
              <a:t>klašu</a:t>
            </a:r>
            <a:r>
              <a:rPr lang="en-US" sz="2400"/>
              <a:t> VPD </a:t>
            </a:r>
            <a:r>
              <a:rPr lang="en-US" sz="2400" err="1"/>
              <a:t>vērtēšanas</a:t>
            </a:r>
            <a:r>
              <a:rPr lang="en-US" sz="2400"/>
              <a:t> </a:t>
            </a:r>
            <a:r>
              <a:rPr lang="en-US" sz="2400" err="1"/>
              <a:t>laiki</a:t>
            </a:r>
            <a:br>
              <a:rPr lang="en-US" sz="2400"/>
            </a:br>
            <a:r>
              <a:rPr lang="en-US" sz="2400" err="1">
                <a:solidFill>
                  <a:srgbClr val="FF0000"/>
                </a:solidFill>
              </a:rPr>
              <a:t>Piedalīšanās</a:t>
            </a:r>
            <a:r>
              <a:rPr lang="en-US" sz="2400">
                <a:solidFill>
                  <a:srgbClr val="FF0000"/>
                </a:solidFill>
              </a:rPr>
              <a:t> </a:t>
            </a:r>
            <a:r>
              <a:rPr lang="en-US" sz="2400" err="1">
                <a:solidFill>
                  <a:srgbClr val="FF0000"/>
                </a:solidFill>
              </a:rPr>
              <a:t>standartizācijas</a:t>
            </a:r>
            <a:r>
              <a:rPr lang="en-US" sz="2400">
                <a:solidFill>
                  <a:srgbClr val="FF0000"/>
                </a:solidFill>
              </a:rPr>
              <a:t> </a:t>
            </a:r>
            <a:r>
              <a:rPr lang="en-US" sz="2400" err="1">
                <a:solidFill>
                  <a:srgbClr val="FF0000"/>
                </a:solidFill>
              </a:rPr>
              <a:t>sanāksmēs</a:t>
            </a:r>
            <a:r>
              <a:rPr lang="en-US" sz="2400">
                <a:solidFill>
                  <a:srgbClr val="FF0000"/>
                </a:solidFill>
              </a:rPr>
              <a:t> </a:t>
            </a:r>
            <a:r>
              <a:rPr lang="en-US" sz="2400" err="1">
                <a:solidFill>
                  <a:srgbClr val="FF0000"/>
                </a:solidFill>
              </a:rPr>
              <a:t>obligāta</a:t>
            </a:r>
            <a:endParaRPr lang="en-US" sz="2400">
              <a:solidFill>
                <a:srgbClr val="FF0000"/>
              </a:solidFill>
            </a:endParaRPr>
          </a:p>
        </p:txBody>
      </p:sp>
      <p:graphicFrame>
        <p:nvGraphicFramePr>
          <p:cNvPr id="5" name="Table 4">
            <a:extLst>
              <a:ext uri="{FF2B5EF4-FFF2-40B4-BE49-F238E27FC236}">
                <a16:creationId xmlns:a16="http://schemas.microsoft.com/office/drawing/2014/main" id="{2D6D8C4B-5771-12DE-2998-7D41D0708F15}"/>
              </a:ext>
            </a:extLst>
          </p:cNvPr>
          <p:cNvGraphicFramePr>
            <a:graphicFrameLocks noGrp="1"/>
          </p:cNvGraphicFramePr>
          <p:nvPr>
            <p:extLst>
              <p:ext uri="{D42A27DB-BD31-4B8C-83A1-F6EECF244321}">
                <p14:modId xmlns:p14="http://schemas.microsoft.com/office/powerpoint/2010/main" val="2170603322"/>
              </p:ext>
            </p:extLst>
          </p:nvPr>
        </p:nvGraphicFramePr>
        <p:xfrm>
          <a:off x="1638821" y="1972848"/>
          <a:ext cx="9403321" cy="4172523"/>
        </p:xfrm>
        <a:graphic>
          <a:graphicData uri="http://schemas.openxmlformats.org/drawingml/2006/table">
            <a:tbl>
              <a:tblPr firstRow="1" bandRow="1">
                <a:tableStyleId>{5C22544A-7EE6-4342-B048-85BDC9FD1C3A}</a:tableStyleId>
              </a:tblPr>
              <a:tblGrid>
                <a:gridCol w="1872488">
                  <a:extLst>
                    <a:ext uri="{9D8B030D-6E8A-4147-A177-3AD203B41FA5}">
                      <a16:colId xmlns:a16="http://schemas.microsoft.com/office/drawing/2014/main" val="1499105848"/>
                    </a:ext>
                  </a:extLst>
                </a:gridCol>
                <a:gridCol w="1888841">
                  <a:extLst>
                    <a:ext uri="{9D8B030D-6E8A-4147-A177-3AD203B41FA5}">
                      <a16:colId xmlns:a16="http://schemas.microsoft.com/office/drawing/2014/main" val="2067253975"/>
                    </a:ext>
                  </a:extLst>
                </a:gridCol>
                <a:gridCol w="1880664">
                  <a:extLst>
                    <a:ext uri="{9D8B030D-6E8A-4147-A177-3AD203B41FA5}">
                      <a16:colId xmlns:a16="http://schemas.microsoft.com/office/drawing/2014/main" val="3301333371"/>
                    </a:ext>
                  </a:extLst>
                </a:gridCol>
                <a:gridCol w="1880664">
                  <a:extLst>
                    <a:ext uri="{9D8B030D-6E8A-4147-A177-3AD203B41FA5}">
                      <a16:colId xmlns:a16="http://schemas.microsoft.com/office/drawing/2014/main" val="2184322474"/>
                    </a:ext>
                  </a:extLst>
                </a:gridCol>
                <a:gridCol w="1880664">
                  <a:extLst>
                    <a:ext uri="{9D8B030D-6E8A-4147-A177-3AD203B41FA5}">
                      <a16:colId xmlns:a16="http://schemas.microsoft.com/office/drawing/2014/main" val="2232918683"/>
                    </a:ext>
                  </a:extLst>
                </a:gridCol>
              </a:tblGrid>
              <a:tr h="1250133">
                <a:tc>
                  <a:txBody>
                    <a:bodyPr/>
                    <a:lstStyle/>
                    <a:p>
                      <a:pPr algn="ctr"/>
                      <a:r>
                        <a:rPr lang="en-GB"/>
                        <a:t>VPD </a:t>
                      </a:r>
                      <a:r>
                        <a:rPr lang="en-GB" err="1"/>
                        <a:t>nosaukums</a:t>
                      </a:r>
                      <a:r>
                        <a:rPr lang="en-GB"/>
                        <a:t> un </a:t>
                      </a:r>
                    </a:p>
                    <a:p>
                      <a:pPr algn="ctr"/>
                      <a:r>
                        <a:rPr lang="en-GB" err="1"/>
                        <a:t>līmenis</a:t>
                      </a:r>
                      <a:endParaRPr lang="en-GB"/>
                    </a:p>
                  </a:txBody>
                  <a:tcPr anchor="ctr"/>
                </a:tc>
                <a:tc>
                  <a:txBody>
                    <a:bodyPr/>
                    <a:lstStyle/>
                    <a:p>
                      <a:pPr algn="ctr"/>
                      <a:r>
                        <a:rPr lang="en-GB" err="1"/>
                        <a:t>Norises</a:t>
                      </a:r>
                      <a:r>
                        <a:rPr lang="en-GB"/>
                        <a:t> laiks</a:t>
                      </a:r>
                    </a:p>
                  </a:txBody>
                  <a:tcPr anchor="ctr"/>
                </a:tc>
                <a:tc>
                  <a:txBody>
                    <a:bodyPr/>
                    <a:lstStyle/>
                    <a:p>
                      <a:pPr algn="ctr"/>
                      <a:r>
                        <a:rPr lang="en-GB" err="1"/>
                        <a:t>Standartizācijas</a:t>
                      </a:r>
                      <a:r>
                        <a:rPr lang="en-GB"/>
                        <a:t> </a:t>
                      </a:r>
                    </a:p>
                    <a:p>
                      <a:pPr algn="ctr"/>
                      <a:r>
                        <a:rPr lang="en-GB" err="1"/>
                        <a:t>sanāksmes</a:t>
                      </a:r>
                      <a:r>
                        <a:rPr lang="en-GB"/>
                        <a:t> datums</a:t>
                      </a:r>
                    </a:p>
                  </a:txBody>
                  <a:tcPr anchor="ctr"/>
                </a:tc>
                <a:tc>
                  <a:txBody>
                    <a:bodyPr/>
                    <a:lstStyle/>
                    <a:p>
                      <a:pPr algn="ctr"/>
                      <a:r>
                        <a:rPr lang="en-GB" err="1"/>
                        <a:t>Vērtēšanas</a:t>
                      </a:r>
                      <a:r>
                        <a:rPr lang="en-GB"/>
                        <a:t> laiks</a:t>
                      </a:r>
                    </a:p>
                  </a:txBody>
                  <a:tcPr anchor="ctr"/>
                </a:tc>
                <a:tc>
                  <a:txBody>
                    <a:bodyPr/>
                    <a:lstStyle/>
                    <a:p>
                      <a:pPr algn="ctr"/>
                      <a:r>
                        <a:rPr lang="en-GB" err="1"/>
                        <a:t>Nepieciešami</a:t>
                      </a:r>
                      <a:r>
                        <a:rPr lang="en-GB"/>
                        <a:t> </a:t>
                      </a:r>
                      <a:r>
                        <a:rPr lang="en-GB" err="1"/>
                        <a:t>papildu</a:t>
                      </a:r>
                      <a:r>
                        <a:rPr lang="en-GB"/>
                        <a:t> </a:t>
                      </a:r>
                      <a:r>
                        <a:rPr lang="en-GB" err="1"/>
                        <a:t>vērtētāji</a:t>
                      </a:r>
                      <a:endParaRPr lang="en-GB"/>
                    </a:p>
                  </a:txBody>
                  <a:tcPr anchor="ctr"/>
                </a:tc>
                <a:extLst>
                  <a:ext uri="{0D108BD9-81ED-4DB2-BD59-A6C34878D82A}">
                    <a16:rowId xmlns:a16="http://schemas.microsoft.com/office/drawing/2014/main" val="1734306061"/>
                  </a:ext>
                </a:extLst>
              </a:tr>
              <a:tr h="487065">
                <a:tc gridSpan="4">
                  <a:txBody>
                    <a:bodyPr/>
                    <a:lstStyle/>
                    <a:p>
                      <a:pPr algn="ctr"/>
                      <a:r>
                        <a:rPr lang="en-GB"/>
                        <a:t>9.klase</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endParaRPr lang="en-GB"/>
                    </a:p>
                  </a:txBody>
                  <a:tcPr anchor="ctr"/>
                </a:tc>
                <a:extLst>
                  <a:ext uri="{0D108BD9-81ED-4DB2-BD59-A6C34878D82A}">
                    <a16:rowId xmlns:a16="http://schemas.microsoft.com/office/drawing/2014/main" val="764335793"/>
                  </a:ext>
                </a:extLst>
              </a:tr>
              <a:tr h="487065">
                <a:tc>
                  <a:txBody>
                    <a:bodyPr/>
                    <a:lstStyle/>
                    <a:p>
                      <a:r>
                        <a:rPr lang="lv-LV"/>
                        <a:t>Angļu </a:t>
                      </a:r>
                      <a:r>
                        <a:rPr lang="lv-LV" err="1"/>
                        <a:t>valod</a:t>
                      </a:r>
                      <a:r>
                        <a:rPr lang="en-GB"/>
                        <a:t>a</a:t>
                      </a:r>
                    </a:p>
                  </a:txBody>
                  <a:tcPr/>
                </a:tc>
                <a:tc>
                  <a:txBody>
                    <a:bodyPr/>
                    <a:lstStyle/>
                    <a:p>
                      <a:pPr algn="ctr"/>
                      <a:r>
                        <a:rPr lang="en-GB"/>
                        <a:t>22.04.–24.04.</a:t>
                      </a:r>
                    </a:p>
                  </a:txBody>
                  <a:tcPr anchor="ctr"/>
                </a:tc>
                <a:tc>
                  <a:txBody>
                    <a:bodyPr/>
                    <a:lstStyle/>
                    <a:p>
                      <a:pPr algn="ctr"/>
                      <a:r>
                        <a:rPr lang="en-GB">
                          <a:solidFill>
                            <a:srgbClr val="FF0000"/>
                          </a:solidFill>
                        </a:rPr>
                        <a:t>29.04.</a:t>
                      </a:r>
                    </a:p>
                  </a:txBody>
                  <a:tcPr anchor="ctr"/>
                </a:tc>
                <a:tc>
                  <a:txBody>
                    <a:bodyPr/>
                    <a:lstStyle/>
                    <a:p>
                      <a:pPr algn="ctr"/>
                      <a:r>
                        <a:rPr lang="en-GB"/>
                        <a:t>29.04.–18.05. </a:t>
                      </a:r>
                    </a:p>
                  </a:txBody>
                  <a:tcPr anchor="ctr"/>
                </a:tc>
                <a:tc>
                  <a:txBody>
                    <a:bodyPr/>
                    <a:lstStyle/>
                    <a:p>
                      <a:pPr algn="ctr"/>
                      <a:r>
                        <a:rPr lang="en-GB"/>
                        <a:t>100</a:t>
                      </a:r>
                    </a:p>
                  </a:txBody>
                  <a:tcPr anchor="ctr"/>
                </a:tc>
                <a:extLst>
                  <a:ext uri="{0D108BD9-81ED-4DB2-BD59-A6C34878D82A}">
                    <a16:rowId xmlns:a16="http://schemas.microsoft.com/office/drawing/2014/main" val="1694328054"/>
                  </a:ext>
                </a:extLst>
              </a:tr>
              <a:tr h="487065">
                <a:tc>
                  <a:txBody>
                    <a:bodyPr/>
                    <a:lstStyle/>
                    <a:p>
                      <a:r>
                        <a:rPr lang="en-GB" err="1"/>
                        <a:t>Vācu</a:t>
                      </a:r>
                      <a:r>
                        <a:rPr lang="en-GB"/>
                        <a:t> </a:t>
                      </a:r>
                      <a:r>
                        <a:rPr lang="en-GB" err="1"/>
                        <a:t>valoda</a:t>
                      </a:r>
                      <a:endParaRPr lang="en-GB"/>
                    </a:p>
                  </a:txBody>
                  <a:tcPr/>
                </a:tc>
                <a:tc>
                  <a:txBody>
                    <a:bodyPr/>
                    <a:lstStyle/>
                    <a:p>
                      <a:pPr algn="ctr"/>
                      <a:r>
                        <a:rPr lang="en-GB"/>
                        <a:t>22.04.</a:t>
                      </a:r>
                    </a:p>
                  </a:txBody>
                  <a:tcPr anchor="ctr"/>
                </a:tc>
                <a:tc>
                  <a:txBody>
                    <a:bodyPr/>
                    <a:lstStyle/>
                    <a:p>
                      <a:pPr algn="ctr"/>
                      <a:r>
                        <a:rPr lang="en-GB">
                          <a:solidFill>
                            <a:srgbClr val="FF0000"/>
                          </a:solidFill>
                        </a:rPr>
                        <a:t>29.04 </a:t>
                      </a:r>
                    </a:p>
                  </a:txBody>
                  <a:tcPr anchor="ctr"/>
                </a:tc>
                <a:tc>
                  <a:txBody>
                    <a:bodyPr/>
                    <a:lstStyle/>
                    <a:p>
                      <a:pPr algn="ctr"/>
                      <a:r>
                        <a:rPr lang="en-GB"/>
                        <a:t>29.04.–18.05. </a:t>
                      </a:r>
                    </a:p>
                  </a:txBody>
                  <a:tcPr anchor="ctr"/>
                </a:tc>
                <a:tc>
                  <a:txBody>
                    <a:bodyPr/>
                    <a:lstStyle/>
                    <a:p>
                      <a:pPr algn="ctr"/>
                      <a:endParaRPr lang="en-GB"/>
                    </a:p>
                  </a:txBody>
                  <a:tcPr anchor="ctr"/>
                </a:tc>
                <a:extLst>
                  <a:ext uri="{0D108BD9-81ED-4DB2-BD59-A6C34878D82A}">
                    <a16:rowId xmlns:a16="http://schemas.microsoft.com/office/drawing/2014/main" val="1174754145"/>
                  </a:ext>
                </a:extLst>
              </a:tr>
              <a:tr h="487065">
                <a:tc>
                  <a:txBody>
                    <a:bodyPr/>
                    <a:lstStyle/>
                    <a:p>
                      <a:r>
                        <a:rPr lang="en-GB" err="1"/>
                        <a:t>Franču</a:t>
                      </a:r>
                      <a:r>
                        <a:rPr lang="en-GB"/>
                        <a:t> </a:t>
                      </a:r>
                      <a:r>
                        <a:rPr lang="en-GB" err="1"/>
                        <a:t>valoda</a:t>
                      </a:r>
                      <a:endParaRPr lang="en-GB"/>
                    </a:p>
                  </a:txBody>
                  <a:tcPr/>
                </a:tc>
                <a:tc>
                  <a:txBody>
                    <a:bodyPr/>
                    <a:lstStyle/>
                    <a:p>
                      <a:pPr algn="ctr"/>
                      <a:r>
                        <a:rPr lang="en-GB"/>
                        <a:t>22.04.</a:t>
                      </a:r>
                    </a:p>
                  </a:txBody>
                  <a:tcPr anchor="ctr"/>
                </a:tc>
                <a:tc>
                  <a:txBody>
                    <a:bodyPr/>
                    <a:lstStyle/>
                    <a:p>
                      <a:pPr algn="ctr"/>
                      <a:r>
                        <a:rPr lang="en-GB">
                          <a:solidFill>
                            <a:srgbClr val="FF0000"/>
                          </a:solidFill>
                        </a:rPr>
                        <a:t>30.04 </a:t>
                      </a:r>
                    </a:p>
                  </a:txBody>
                  <a:tcPr anchor="ctr"/>
                </a:tc>
                <a:tc>
                  <a:txBody>
                    <a:bodyPr/>
                    <a:lstStyle/>
                    <a:p>
                      <a:pPr algn="ctr"/>
                      <a:r>
                        <a:rPr lang="en-GB"/>
                        <a:t>30.04.–12.05.</a:t>
                      </a:r>
                    </a:p>
                  </a:txBody>
                  <a:tcPr anchor="ctr"/>
                </a:tc>
                <a:tc>
                  <a:txBody>
                    <a:bodyPr/>
                    <a:lstStyle/>
                    <a:p>
                      <a:pPr algn="ctr"/>
                      <a:endParaRPr lang="en-GB"/>
                    </a:p>
                  </a:txBody>
                  <a:tcPr anchor="ctr"/>
                </a:tc>
                <a:extLst>
                  <a:ext uri="{0D108BD9-81ED-4DB2-BD59-A6C34878D82A}">
                    <a16:rowId xmlns:a16="http://schemas.microsoft.com/office/drawing/2014/main" val="2487869345"/>
                  </a:ext>
                </a:extLst>
              </a:tr>
              <a:tr h="487065">
                <a:tc>
                  <a:txBody>
                    <a:bodyPr/>
                    <a:lstStyle/>
                    <a:p>
                      <a:r>
                        <a:rPr lang="en-GB" err="1"/>
                        <a:t>Latviešu</a:t>
                      </a:r>
                      <a:r>
                        <a:rPr lang="en-GB"/>
                        <a:t> </a:t>
                      </a:r>
                      <a:r>
                        <a:rPr lang="en-GB" err="1"/>
                        <a:t>valoda</a:t>
                      </a:r>
                      <a:endParaRPr lang="en-GB"/>
                    </a:p>
                  </a:txBody>
                  <a:tcPr/>
                </a:tc>
                <a:tc>
                  <a:txBody>
                    <a:bodyPr/>
                    <a:lstStyle/>
                    <a:p>
                      <a:pPr algn="ctr"/>
                      <a:r>
                        <a:rPr lang="en-GB"/>
                        <a:t>19.05.–22.05.</a:t>
                      </a:r>
                    </a:p>
                  </a:txBody>
                  <a:tcPr anchor="ctr"/>
                </a:tc>
                <a:tc>
                  <a:txBody>
                    <a:bodyPr/>
                    <a:lstStyle/>
                    <a:p>
                      <a:pPr algn="ctr"/>
                      <a:r>
                        <a:rPr lang="en-GB">
                          <a:solidFill>
                            <a:srgbClr val="FF0000"/>
                          </a:solidFill>
                        </a:rPr>
                        <a:t>01.06. </a:t>
                      </a:r>
                    </a:p>
                  </a:txBody>
                  <a:tcPr anchor="ctr"/>
                </a:tc>
                <a:tc>
                  <a:txBody>
                    <a:bodyPr/>
                    <a:lstStyle/>
                    <a:p>
                      <a:pPr algn="ctr"/>
                      <a:r>
                        <a:rPr lang="en-GB"/>
                        <a:t>01.06.–15.06</a:t>
                      </a:r>
                    </a:p>
                  </a:txBody>
                  <a:tcPr anchor="ctr"/>
                </a:tc>
                <a:tc>
                  <a:txBody>
                    <a:bodyPr/>
                    <a:lstStyle/>
                    <a:p>
                      <a:pPr algn="ctr"/>
                      <a:endParaRPr lang="en-GB"/>
                    </a:p>
                  </a:txBody>
                  <a:tcPr anchor="ctr"/>
                </a:tc>
                <a:extLst>
                  <a:ext uri="{0D108BD9-81ED-4DB2-BD59-A6C34878D82A}">
                    <a16:rowId xmlns:a16="http://schemas.microsoft.com/office/drawing/2014/main" val="91140685"/>
                  </a:ext>
                </a:extLst>
              </a:tr>
              <a:tr h="487065">
                <a:tc>
                  <a:txBody>
                    <a:bodyPr/>
                    <a:lstStyle/>
                    <a:p>
                      <a:r>
                        <a:rPr lang="en-GB" err="1"/>
                        <a:t>Matemātika</a:t>
                      </a:r>
                      <a:endParaRPr lang="en-GB"/>
                    </a:p>
                  </a:txBody>
                  <a:tcPr/>
                </a:tc>
                <a:tc>
                  <a:txBody>
                    <a:bodyPr/>
                    <a:lstStyle/>
                    <a:p>
                      <a:pPr algn="ctr"/>
                      <a:r>
                        <a:rPr lang="en-GB"/>
                        <a:t>26.05.</a:t>
                      </a:r>
                    </a:p>
                  </a:txBody>
                  <a:tcPr anchor="ctr"/>
                </a:tc>
                <a:tc>
                  <a:txBody>
                    <a:bodyPr/>
                    <a:lstStyle/>
                    <a:p>
                      <a:pPr algn="ctr"/>
                      <a:r>
                        <a:rPr lang="en-GB">
                          <a:solidFill>
                            <a:srgbClr val="FF0000"/>
                          </a:solidFill>
                        </a:rPr>
                        <a:t>03.06.</a:t>
                      </a:r>
                    </a:p>
                  </a:txBody>
                  <a:tcPr anchor="ctr"/>
                </a:tc>
                <a:tc>
                  <a:txBody>
                    <a:bodyPr/>
                    <a:lstStyle/>
                    <a:p>
                      <a:pPr algn="ctr"/>
                      <a:r>
                        <a:rPr lang="en-GB"/>
                        <a:t>03.06.–16.06.</a:t>
                      </a:r>
                    </a:p>
                  </a:txBody>
                  <a:tcPr anchor="ctr"/>
                </a:tc>
                <a:tc>
                  <a:txBody>
                    <a:bodyPr/>
                    <a:lstStyle/>
                    <a:p>
                      <a:pPr algn="ctr"/>
                      <a:r>
                        <a:rPr lang="en-GB"/>
                        <a:t>20</a:t>
                      </a:r>
                    </a:p>
                  </a:txBody>
                  <a:tcPr anchor="ctr"/>
                </a:tc>
                <a:extLst>
                  <a:ext uri="{0D108BD9-81ED-4DB2-BD59-A6C34878D82A}">
                    <a16:rowId xmlns:a16="http://schemas.microsoft.com/office/drawing/2014/main" val="4117794483"/>
                  </a:ext>
                </a:extLst>
              </a:tr>
            </a:tbl>
          </a:graphicData>
        </a:graphic>
      </p:graphicFrame>
    </p:spTree>
    <p:extLst>
      <p:ext uri="{BB962C8B-B14F-4D97-AF65-F5344CB8AC3E}">
        <p14:creationId xmlns:p14="http://schemas.microsoft.com/office/powerpoint/2010/main" val="2437552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D2E8E-69EE-4DA3-A1EC-10E1C4885B7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378B36-D1E1-D257-BB35-531D20E899E4}"/>
              </a:ext>
            </a:extLst>
          </p:cNvPr>
          <p:cNvSpPr>
            <a:spLocks noGrp="1"/>
          </p:cNvSpPr>
          <p:nvPr>
            <p:ph type="sldNum" idx="12"/>
          </p:nvPr>
        </p:nvSpPr>
        <p:spPr/>
        <p:txBody>
          <a:bodyPr/>
          <a:lstStyle/>
          <a:p>
            <a:fld id="{00000000-1234-1234-1234-123412341234}" type="slidenum">
              <a:rPr lang="lv-LV" smtClean="0"/>
              <a:pPr/>
              <a:t>47</a:t>
            </a:fld>
            <a:endParaRPr lang="lv-LV"/>
          </a:p>
        </p:txBody>
      </p:sp>
      <p:graphicFrame>
        <p:nvGraphicFramePr>
          <p:cNvPr id="5" name="Table 4">
            <a:extLst>
              <a:ext uri="{FF2B5EF4-FFF2-40B4-BE49-F238E27FC236}">
                <a16:creationId xmlns:a16="http://schemas.microsoft.com/office/drawing/2014/main" id="{8EC25953-C0D6-0F5E-8B7C-097B429DCA56}"/>
              </a:ext>
            </a:extLst>
          </p:cNvPr>
          <p:cNvGraphicFramePr>
            <a:graphicFrameLocks noGrp="1"/>
          </p:cNvGraphicFramePr>
          <p:nvPr>
            <p:extLst>
              <p:ext uri="{D42A27DB-BD31-4B8C-83A1-F6EECF244321}">
                <p14:modId xmlns:p14="http://schemas.microsoft.com/office/powerpoint/2010/main" val="1018651024"/>
              </p:ext>
            </p:extLst>
          </p:nvPr>
        </p:nvGraphicFramePr>
        <p:xfrm>
          <a:off x="1127342" y="83506"/>
          <a:ext cx="10372421" cy="6708177"/>
        </p:xfrm>
        <a:graphic>
          <a:graphicData uri="http://schemas.openxmlformats.org/drawingml/2006/table">
            <a:tbl>
              <a:tblPr firstRow="1" bandRow="1">
                <a:tableStyleId>{5C22544A-7EE6-4342-B048-85BDC9FD1C3A}</a:tableStyleId>
              </a:tblPr>
              <a:tblGrid>
                <a:gridCol w="2505700">
                  <a:extLst>
                    <a:ext uri="{9D8B030D-6E8A-4147-A177-3AD203B41FA5}">
                      <a16:colId xmlns:a16="http://schemas.microsoft.com/office/drawing/2014/main" val="1499105848"/>
                    </a:ext>
                  </a:extLst>
                </a:gridCol>
                <a:gridCol w="1469317">
                  <a:extLst>
                    <a:ext uri="{9D8B030D-6E8A-4147-A177-3AD203B41FA5}">
                      <a16:colId xmlns:a16="http://schemas.microsoft.com/office/drawing/2014/main" val="505837325"/>
                    </a:ext>
                  </a:extLst>
                </a:gridCol>
                <a:gridCol w="2132468">
                  <a:extLst>
                    <a:ext uri="{9D8B030D-6E8A-4147-A177-3AD203B41FA5}">
                      <a16:colId xmlns:a16="http://schemas.microsoft.com/office/drawing/2014/main" val="3301333371"/>
                    </a:ext>
                  </a:extLst>
                </a:gridCol>
                <a:gridCol w="2132468">
                  <a:extLst>
                    <a:ext uri="{9D8B030D-6E8A-4147-A177-3AD203B41FA5}">
                      <a16:colId xmlns:a16="http://schemas.microsoft.com/office/drawing/2014/main" val="2184322474"/>
                    </a:ext>
                  </a:extLst>
                </a:gridCol>
                <a:gridCol w="2132468">
                  <a:extLst>
                    <a:ext uri="{9D8B030D-6E8A-4147-A177-3AD203B41FA5}">
                      <a16:colId xmlns:a16="http://schemas.microsoft.com/office/drawing/2014/main" val="1752642755"/>
                    </a:ext>
                  </a:extLst>
                </a:gridCol>
              </a:tblGrid>
              <a:tr h="490257">
                <a:tc>
                  <a:txBody>
                    <a:bodyPr/>
                    <a:lstStyle/>
                    <a:p>
                      <a:pPr algn="ctr"/>
                      <a:r>
                        <a:rPr lang="en-GB" sz="1200"/>
                        <a:t>VPD nosaukums un līmenis</a:t>
                      </a:r>
                    </a:p>
                  </a:txBody>
                  <a:tcPr/>
                </a:tc>
                <a:tc>
                  <a:txBody>
                    <a:bodyPr/>
                    <a:lstStyle/>
                    <a:p>
                      <a:pPr algn="ctr"/>
                      <a:r>
                        <a:rPr lang="en-GB" sz="1200"/>
                        <a:t>Norises laiks</a:t>
                      </a:r>
                    </a:p>
                  </a:txBody>
                  <a:tcPr/>
                </a:tc>
                <a:tc>
                  <a:txBody>
                    <a:bodyPr/>
                    <a:lstStyle/>
                    <a:p>
                      <a:pPr algn="ctr"/>
                      <a:r>
                        <a:rPr lang="en-GB" sz="1200"/>
                        <a:t>Standartizācijas </a:t>
                      </a:r>
                    </a:p>
                    <a:p>
                      <a:pPr algn="ctr"/>
                      <a:r>
                        <a:rPr lang="en-GB" sz="1200"/>
                        <a:t>sanāksmes datums</a:t>
                      </a:r>
                    </a:p>
                  </a:txBody>
                  <a:tcPr/>
                </a:tc>
                <a:tc>
                  <a:txBody>
                    <a:bodyPr/>
                    <a:lstStyle/>
                    <a:p>
                      <a:pPr algn="ctr"/>
                      <a:r>
                        <a:rPr lang="en-GB" sz="1200"/>
                        <a:t>Vērtēšanas laiks</a:t>
                      </a:r>
                    </a:p>
                  </a:txBody>
                  <a:tcPr/>
                </a:tc>
                <a:tc>
                  <a:txBody>
                    <a:bodyPr/>
                    <a:lstStyle/>
                    <a:p>
                      <a:pPr algn="ctr"/>
                      <a:r>
                        <a:rPr lang="en-GB" sz="1200"/>
                        <a:t>Nepieciešami papildu vērtētāji</a:t>
                      </a:r>
                    </a:p>
                  </a:txBody>
                  <a:tcPr/>
                </a:tc>
                <a:extLst>
                  <a:ext uri="{0D108BD9-81ED-4DB2-BD59-A6C34878D82A}">
                    <a16:rowId xmlns:a16="http://schemas.microsoft.com/office/drawing/2014/main" val="1734306061"/>
                  </a:ext>
                </a:extLst>
              </a:tr>
              <a:tr h="272751">
                <a:tc>
                  <a:txBody>
                    <a:bodyPr/>
                    <a:lstStyle/>
                    <a:p>
                      <a:r>
                        <a:rPr lang="en-GB" sz="1200" err="1"/>
                        <a:t>Latviešu</a:t>
                      </a:r>
                      <a:r>
                        <a:rPr lang="en-GB" sz="1200"/>
                        <a:t> </a:t>
                      </a:r>
                      <a:r>
                        <a:rPr lang="en-GB" sz="1200" err="1"/>
                        <a:t>valoda</a:t>
                      </a:r>
                      <a:r>
                        <a:rPr lang="en-GB" sz="1200"/>
                        <a:t> (OL) </a:t>
                      </a:r>
                    </a:p>
                  </a:txBody>
                  <a:tcPr/>
                </a:tc>
                <a:tc>
                  <a:txBody>
                    <a:bodyPr/>
                    <a:lstStyle/>
                    <a:p>
                      <a:pPr algn="ctr"/>
                      <a:r>
                        <a:rPr lang="en-GB" sz="1200"/>
                        <a:t>03.06.–05.06.</a:t>
                      </a:r>
                    </a:p>
                  </a:txBody>
                  <a:tcPr anchor="ctr"/>
                </a:tc>
                <a:tc>
                  <a:txBody>
                    <a:bodyPr/>
                    <a:lstStyle/>
                    <a:p>
                      <a:pPr algn="ctr"/>
                      <a:r>
                        <a:rPr lang="en-GB" sz="1200">
                          <a:solidFill>
                            <a:srgbClr val="FF0000"/>
                          </a:solidFill>
                        </a:rPr>
                        <a:t>10.06. </a:t>
                      </a:r>
                    </a:p>
                  </a:txBody>
                  <a:tcPr anchor="ctr"/>
                </a:tc>
                <a:tc>
                  <a:txBody>
                    <a:bodyPr/>
                    <a:lstStyle/>
                    <a:p>
                      <a:pPr algn="ctr"/>
                      <a:r>
                        <a:rPr lang="en-GB" sz="1200"/>
                        <a:t>10.06.–22.06.</a:t>
                      </a:r>
                    </a:p>
                  </a:txBody>
                  <a:tcPr anchor="ctr"/>
                </a:tc>
                <a:tc>
                  <a:txBody>
                    <a:bodyPr/>
                    <a:lstStyle/>
                    <a:p>
                      <a:pPr algn="ctr"/>
                      <a:r>
                        <a:rPr lang="en-GB" sz="1200"/>
                        <a:t>40</a:t>
                      </a:r>
                    </a:p>
                  </a:txBody>
                  <a:tcPr anchor="ctr"/>
                </a:tc>
                <a:extLst>
                  <a:ext uri="{0D108BD9-81ED-4DB2-BD59-A6C34878D82A}">
                    <a16:rowId xmlns:a16="http://schemas.microsoft.com/office/drawing/2014/main" val="1694328054"/>
                  </a:ext>
                </a:extLst>
              </a:tr>
              <a:tr h="450038">
                <a:tc>
                  <a:txBody>
                    <a:bodyPr/>
                    <a:lstStyle/>
                    <a:p>
                      <a:r>
                        <a:rPr lang="it-IT" sz="1200"/>
                        <a:t>Latviešu valoda un literatūra (AL)</a:t>
                      </a:r>
                      <a:endParaRPr lang="en-GB" sz="1200"/>
                    </a:p>
                  </a:txBody>
                  <a:tcPr/>
                </a:tc>
                <a:tc>
                  <a:txBody>
                    <a:bodyPr/>
                    <a:lstStyle/>
                    <a:p>
                      <a:pPr algn="ctr"/>
                      <a:r>
                        <a:rPr lang="en-GB" sz="1200"/>
                        <a:t>03.06.</a:t>
                      </a:r>
                    </a:p>
                  </a:txBody>
                  <a:tcPr anchor="ctr"/>
                </a:tc>
                <a:tc>
                  <a:txBody>
                    <a:bodyPr/>
                    <a:lstStyle/>
                    <a:p>
                      <a:pPr algn="ctr"/>
                      <a:r>
                        <a:rPr lang="en-GB" sz="1200">
                          <a:solidFill>
                            <a:srgbClr val="FF0000"/>
                          </a:solidFill>
                        </a:rPr>
                        <a:t>11.06.</a:t>
                      </a:r>
                    </a:p>
                  </a:txBody>
                  <a:tcPr anchor="ctr"/>
                </a:tc>
                <a:tc>
                  <a:txBody>
                    <a:bodyPr/>
                    <a:lstStyle/>
                    <a:p>
                      <a:pPr algn="ctr"/>
                      <a:r>
                        <a:rPr lang="en-GB" sz="1200"/>
                        <a:t>11.06.–22.06.</a:t>
                      </a:r>
                    </a:p>
                  </a:txBody>
                  <a:tcPr anchor="ctr"/>
                </a:tc>
                <a:tc>
                  <a:txBody>
                    <a:bodyPr/>
                    <a:lstStyle/>
                    <a:p>
                      <a:pPr algn="ctr"/>
                      <a:r>
                        <a:rPr lang="en-GB" sz="1200"/>
                        <a:t>30</a:t>
                      </a:r>
                    </a:p>
                  </a:txBody>
                  <a:tcPr anchor="ctr"/>
                </a:tc>
                <a:extLst>
                  <a:ext uri="{0D108BD9-81ED-4DB2-BD59-A6C34878D82A}">
                    <a16:rowId xmlns:a16="http://schemas.microsoft.com/office/drawing/2014/main" val="1174754145"/>
                  </a:ext>
                </a:extLst>
              </a:tr>
              <a:tr h="272751">
                <a:tc>
                  <a:txBody>
                    <a:bodyPr/>
                    <a:lstStyle/>
                    <a:p>
                      <a:r>
                        <a:rPr lang="lv-LV" sz="1200"/>
                        <a:t>Angļu valoda (OL</a:t>
                      </a:r>
                      <a:r>
                        <a:rPr lang="en-GB" sz="1200"/>
                        <a:t>)</a:t>
                      </a:r>
                    </a:p>
                  </a:txBody>
                  <a:tcPr/>
                </a:tc>
                <a:tc>
                  <a:txBody>
                    <a:bodyPr/>
                    <a:lstStyle/>
                    <a:p>
                      <a:pPr algn="ctr"/>
                      <a:r>
                        <a:rPr lang="en-GB" sz="1200"/>
                        <a:t>25.05.–27.05.</a:t>
                      </a:r>
                    </a:p>
                  </a:txBody>
                  <a:tcPr anchor="ctr"/>
                </a:tc>
                <a:tc>
                  <a:txBody>
                    <a:bodyPr/>
                    <a:lstStyle/>
                    <a:p>
                      <a:pPr algn="ctr"/>
                      <a:r>
                        <a:rPr lang="en-GB" sz="1200">
                          <a:solidFill>
                            <a:srgbClr val="FF0000"/>
                          </a:solidFill>
                        </a:rPr>
                        <a:t>02.06. </a:t>
                      </a:r>
                    </a:p>
                  </a:txBody>
                  <a:tcPr anchor="ctr"/>
                </a:tc>
                <a:tc>
                  <a:txBody>
                    <a:bodyPr/>
                    <a:lstStyle/>
                    <a:p>
                      <a:pPr algn="ctr"/>
                      <a:r>
                        <a:rPr lang="en-GB" sz="1200"/>
                        <a:t>02.06.–11.06.</a:t>
                      </a:r>
                    </a:p>
                  </a:txBody>
                  <a:tcPr anchor="ctr"/>
                </a:tc>
                <a:tc>
                  <a:txBody>
                    <a:bodyPr/>
                    <a:lstStyle/>
                    <a:p>
                      <a:pPr algn="ctr"/>
                      <a:r>
                        <a:rPr lang="en-GB" sz="1200"/>
                        <a:t>100</a:t>
                      </a:r>
                    </a:p>
                  </a:txBody>
                  <a:tcPr anchor="ctr"/>
                </a:tc>
                <a:extLst>
                  <a:ext uri="{0D108BD9-81ED-4DB2-BD59-A6C34878D82A}">
                    <a16:rowId xmlns:a16="http://schemas.microsoft.com/office/drawing/2014/main" val="2487869345"/>
                  </a:ext>
                </a:extLst>
              </a:tr>
              <a:tr h="272751">
                <a:tc>
                  <a:txBody>
                    <a:bodyPr/>
                    <a:lstStyle/>
                    <a:p>
                      <a:r>
                        <a:rPr lang="lv-LV" sz="1200"/>
                        <a:t>Angļu valoda (AL</a:t>
                      </a:r>
                      <a:r>
                        <a:rPr lang="en-GB" sz="1200"/>
                        <a:t>)</a:t>
                      </a:r>
                    </a:p>
                  </a:txBody>
                  <a:tcPr/>
                </a:tc>
                <a:tc>
                  <a:txBody>
                    <a:bodyPr/>
                    <a:lstStyle/>
                    <a:p>
                      <a:pPr algn="ctr"/>
                      <a:r>
                        <a:rPr lang="en-GB" sz="1200"/>
                        <a:t>25.05.–28.05.</a:t>
                      </a:r>
                    </a:p>
                  </a:txBody>
                  <a:tcPr anchor="ctr"/>
                </a:tc>
                <a:tc>
                  <a:txBody>
                    <a:bodyPr/>
                    <a:lstStyle/>
                    <a:p>
                      <a:pPr algn="ctr"/>
                      <a:r>
                        <a:rPr lang="en-GB" sz="1200">
                          <a:solidFill>
                            <a:srgbClr val="FF0000"/>
                          </a:solidFill>
                        </a:rPr>
                        <a:t>03.06.</a:t>
                      </a:r>
                    </a:p>
                  </a:txBody>
                  <a:tcPr anchor="ctr"/>
                </a:tc>
                <a:tc>
                  <a:txBody>
                    <a:bodyPr/>
                    <a:lstStyle/>
                    <a:p>
                      <a:pPr algn="ctr"/>
                      <a:r>
                        <a:rPr lang="en-GB" sz="1200"/>
                        <a:t>03.06.–17.06.</a:t>
                      </a:r>
                    </a:p>
                  </a:txBody>
                  <a:tcPr anchor="ctr"/>
                </a:tc>
                <a:tc>
                  <a:txBody>
                    <a:bodyPr/>
                    <a:lstStyle/>
                    <a:p>
                      <a:pPr algn="ctr"/>
                      <a:endParaRPr lang="en-GB" sz="1200"/>
                    </a:p>
                  </a:txBody>
                  <a:tcPr anchor="ctr"/>
                </a:tc>
                <a:extLst>
                  <a:ext uri="{0D108BD9-81ED-4DB2-BD59-A6C34878D82A}">
                    <a16:rowId xmlns:a16="http://schemas.microsoft.com/office/drawing/2014/main" val="91140685"/>
                  </a:ext>
                </a:extLst>
              </a:tr>
              <a:tr h="272751">
                <a:tc>
                  <a:txBody>
                    <a:bodyPr/>
                    <a:lstStyle/>
                    <a:p>
                      <a:r>
                        <a:rPr lang="en-GB" sz="1200" err="1"/>
                        <a:t>Franču</a:t>
                      </a:r>
                      <a:r>
                        <a:rPr lang="en-GB" sz="1200"/>
                        <a:t> </a:t>
                      </a:r>
                      <a:r>
                        <a:rPr lang="en-GB" sz="1200" err="1"/>
                        <a:t>valoda</a:t>
                      </a:r>
                      <a:r>
                        <a:rPr lang="en-GB" sz="1200"/>
                        <a:t> (OL/AL) </a:t>
                      </a:r>
                    </a:p>
                  </a:txBody>
                  <a:tcPr/>
                </a:tc>
                <a:tc>
                  <a:txBody>
                    <a:bodyPr/>
                    <a:lstStyle/>
                    <a:p>
                      <a:pPr algn="ctr"/>
                      <a:r>
                        <a:rPr lang="en-GB" sz="1200"/>
                        <a:t>26.05.</a:t>
                      </a:r>
                    </a:p>
                  </a:txBody>
                  <a:tcPr anchor="ctr"/>
                </a:tc>
                <a:tc>
                  <a:txBody>
                    <a:bodyPr/>
                    <a:lstStyle/>
                    <a:p>
                      <a:pPr algn="ctr"/>
                      <a:r>
                        <a:rPr lang="en-GB" sz="1200">
                          <a:solidFill>
                            <a:srgbClr val="FF0000"/>
                          </a:solidFill>
                        </a:rPr>
                        <a:t>04.06.</a:t>
                      </a:r>
                    </a:p>
                  </a:txBody>
                  <a:tcPr anchor="ctr"/>
                </a:tc>
                <a:tc>
                  <a:txBody>
                    <a:bodyPr/>
                    <a:lstStyle/>
                    <a:p>
                      <a:pPr algn="ctr"/>
                      <a:r>
                        <a:rPr lang="en-GB" sz="1200"/>
                        <a:t>04.06.–12.06.</a:t>
                      </a:r>
                    </a:p>
                  </a:txBody>
                  <a:tcPr anchor="ctr"/>
                </a:tc>
                <a:tc>
                  <a:txBody>
                    <a:bodyPr/>
                    <a:lstStyle/>
                    <a:p>
                      <a:pPr algn="ctr"/>
                      <a:endParaRPr lang="en-GB" sz="1200"/>
                    </a:p>
                  </a:txBody>
                  <a:tcPr anchor="ctr"/>
                </a:tc>
                <a:extLst>
                  <a:ext uri="{0D108BD9-81ED-4DB2-BD59-A6C34878D82A}">
                    <a16:rowId xmlns:a16="http://schemas.microsoft.com/office/drawing/2014/main" val="4117794483"/>
                  </a:ext>
                </a:extLst>
              </a:tr>
              <a:tr h="272751">
                <a:tc>
                  <a:txBody>
                    <a:bodyPr/>
                    <a:lstStyle/>
                    <a:p>
                      <a:r>
                        <a:rPr lang="en-GB" sz="1200" err="1"/>
                        <a:t>Vācu</a:t>
                      </a:r>
                      <a:r>
                        <a:rPr lang="en-GB" sz="1200"/>
                        <a:t> </a:t>
                      </a:r>
                      <a:r>
                        <a:rPr lang="en-GB" sz="1200" err="1"/>
                        <a:t>valoda</a:t>
                      </a:r>
                      <a:r>
                        <a:rPr lang="en-GB" sz="1200"/>
                        <a:t> (OL/AL) </a:t>
                      </a:r>
                    </a:p>
                  </a:txBody>
                  <a:tcPr/>
                </a:tc>
                <a:tc>
                  <a:txBody>
                    <a:bodyPr/>
                    <a:lstStyle/>
                    <a:p>
                      <a:pPr algn="ctr"/>
                      <a:r>
                        <a:rPr lang="en-GB" sz="1200"/>
                        <a:t>28.05. </a:t>
                      </a:r>
                    </a:p>
                  </a:txBody>
                  <a:tcPr anchor="ctr"/>
                </a:tc>
                <a:tc>
                  <a:txBody>
                    <a:bodyPr/>
                    <a:lstStyle/>
                    <a:p>
                      <a:pPr algn="ctr"/>
                      <a:r>
                        <a:rPr lang="en-GB" sz="1200">
                          <a:solidFill>
                            <a:srgbClr val="FF0000"/>
                          </a:solidFill>
                        </a:rPr>
                        <a:t>04.06.</a:t>
                      </a:r>
                    </a:p>
                  </a:txBody>
                  <a:tcPr anchor="ctr"/>
                </a:tc>
                <a:tc>
                  <a:txBody>
                    <a:bodyPr/>
                    <a:lstStyle/>
                    <a:p>
                      <a:pPr algn="ctr"/>
                      <a:r>
                        <a:rPr lang="en-GB" sz="1200"/>
                        <a:t>04.06.–12.06.</a:t>
                      </a:r>
                    </a:p>
                  </a:txBody>
                  <a:tcPr anchor="ctr"/>
                </a:tc>
                <a:tc>
                  <a:txBody>
                    <a:bodyPr/>
                    <a:lstStyle/>
                    <a:p>
                      <a:pPr algn="ctr"/>
                      <a:endParaRPr lang="en-GB" sz="1200"/>
                    </a:p>
                  </a:txBody>
                  <a:tcPr anchor="ctr"/>
                </a:tc>
                <a:extLst>
                  <a:ext uri="{0D108BD9-81ED-4DB2-BD59-A6C34878D82A}">
                    <a16:rowId xmlns:a16="http://schemas.microsoft.com/office/drawing/2014/main" val="910339116"/>
                  </a:ext>
                </a:extLst>
              </a:tr>
              <a:tr h="272751">
                <a:tc>
                  <a:txBody>
                    <a:bodyPr/>
                    <a:lstStyle/>
                    <a:p>
                      <a:r>
                        <a:rPr lang="en-GB" sz="1200" err="1"/>
                        <a:t>Matemātika</a:t>
                      </a:r>
                      <a:r>
                        <a:rPr lang="en-GB" sz="1200"/>
                        <a:t> (VL)</a:t>
                      </a:r>
                    </a:p>
                  </a:txBody>
                  <a:tcPr/>
                </a:tc>
                <a:tc rowSpan="3">
                  <a:txBody>
                    <a:bodyPr/>
                    <a:lstStyle/>
                    <a:p>
                      <a:pPr algn="ctr"/>
                      <a:r>
                        <a:rPr lang="en-GB" sz="1200"/>
                        <a:t>01.06. </a:t>
                      </a:r>
                    </a:p>
                  </a:txBody>
                  <a:tcPr anchor="ctr"/>
                </a:tc>
                <a:tc>
                  <a:txBody>
                    <a:bodyPr/>
                    <a:lstStyle/>
                    <a:p>
                      <a:pPr algn="ctr"/>
                      <a:r>
                        <a:rPr lang="en-GB" sz="1200">
                          <a:solidFill>
                            <a:srgbClr val="FF0000"/>
                          </a:solidFill>
                        </a:rPr>
                        <a:t>15.06.</a:t>
                      </a:r>
                    </a:p>
                  </a:txBody>
                  <a:tcPr anchor="ctr"/>
                </a:tc>
                <a:tc>
                  <a:txBody>
                    <a:bodyPr/>
                    <a:lstStyle/>
                    <a:p>
                      <a:pPr algn="ctr"/>
                      <a:r>
                        <a:rPr lang="en-GB" sz="1200"/>
                        <a:t>15.06.–22.06.</a:t>
                      </a:r>
                    </a:p>
                  </a:txBody>
                  <a:tcPr anchor="ctr"/>
                </a:tc>
                <a:tc>
                  <a:txBody>
                    <a:bodyPr/>
                    <a:lstStyle/>
                    <a:p>
                      <a:pPr algn="ctr"/>
                      <a:r>
                        <a:rPr lang="en-GB" sz="1200"/>
                        <a:t>5</a:t>
                      </a:r>
                    </a:p>
                  </a:txBody>
                  <a:tcPr anchor="ctr"/>
                </a:tc>
                <a:extLst>
                  <a:ext uri="{0D108BD9-81ED-4DB2-BD59-A6C34878D82A}">
                    <a16:rowId xmlns:a16="http://schemas.microsoft.com/office/drawing/2014/main" val="1430298862"/>
                  </a:ext>
                </a:extLst>
              </a:tr>
              <a:tr h="272751">
                <a:tc>
                  <a:txBody>
                    <a:bodyPr/>
                    <a:lstStyle/>
                    <a:p>
                      <a:r>
                        <a:rPr lang="en-GB" sz="1200" err="1"/>
                        <a:t>Matemātika</a:t>
                      </a:r>
                      <a:r>
                        <a:rPr lang="en-GB" sz="1200"/>
                        <a:t> (OL)</a:t>
                      </a:r>
                    </a:p>
                  </a:txBody>
                  <a:tcPr/>
                </a:tc>
                <a:tc vMerge="1">
                  <a:txBody>
                    <a:bodyPr/>
                    <a:lstStyle/>
                    <a:p>
                      <a:pPr algn="ctr"/>
                      <a:endParaRPr lang="en-GB"/>
                    </a:p>
                  </a:txBody>
                  <a:tcPr anchor="ctr"/>
                </a:tc>
                <a:tc>
                  <a:txBody>
                    <a:bodyPr/>
                    <a:lstStyle/>
                    <a:p>
                      <a:pPr algn="ctr"/>
                      <a:r>
                        <a:rPr lang="en-GB" sz="1200">
                          <a:solidFill>
                            <a:srgbClr val="FF0000"/>
                          </a:solidFill>
                        </a:rPr>
                        <a:t>09.06.</a:t>
                      </a:r>
                    </a:p>
                  </a:txBody>
                  <a:tcPr anchor="ctr"/>
                </a:tc>
                <a:tc>
                  <a:txBody>
                    <a:bodyPr/>
                    <a:lstStyle/>
                    <a:p>
                      <a:pPr algn="ctr"/>
                      <a:r>
                        <a:rPr lang="en-GB" sz="1200"/>
                        <a:t>09.06.–22.06. </a:t>
                      </a:r>
                    </a:p>
                  </a:txBody>
                  <a:tcPr anchor="ctr"/>
                </a:tc>
                <a:tc>
                  <a:txBody>
                    <a:bodyPr/>
                    <a:lstStyle/>
                    <a:p>
                      <a:pPr algn="ctr"/>
                      <a:r>
                        <a:rPr lang="en-GB" sz="1200"/>
                        <a:t>30</a:t>
                      </a:r>
                    </a:p>
                  </a:txBody>
                  <a:tcPr anchor="ctr"/>
                </a:tc>
                <a:extLst>
                  <a:ext uri="{0D108BD9-81ED-4DB2-BD59-A6C34878D82A}">
                    <a16:rowId xmlns:a16="http://schemas.microsoft.com/office/drawing/2014/main" val="491700528"/>
                  </a:ext>
                </a:extLst>
              </a:tr>
              <a:tr h="272751">
                <a:tc>
                  <a:txBody>
                    <a:bodyPr/>
                    <a:lstStyle/>
                    <a:p>
                      <a:r>
                        <a:rPr lang="en-GB" sz="1200" err="1"/>
                        <a:t>Matemātika</a:t>
                      </a:r>
                      <a:r>
                        <a:rPr lang="en-GB" sz="1200"/>
                        <a:t> (AL) </a:t>
                      </a:r>
                    </a:p>
                  </a:txBody>
                  <a:tcPr/>
                </a:tc>
                <a:tc vMerge="1">
                  <a:txBody>
                    <a:bodyPr/>
                    <a:lstStyle/>
                    <a:p>
                      <a:pPr algn="ctr"/>
                      <a:endParaRPr lang="en-GB"/>
                    </a:p>
                  </a:txBody>
                  <a:tcPr anchor="ctr"/>
                </a:tc>
                <a:tc>
                  <a:txBody>
                    <a:bodyPr/>
                    <a:lstStyle/>
                    <a:p>
                      <a:pPr algn="ctr"/>
                      <a:r>
                        <a:rPr lang="en-GB" sz="1200">
                          <a:solidFill>
                            <a:srgbClr val="FF0000"/>
                          </a:solidFill>
                        </a:rPr>
                        <a:t>11.06.</a:t>
                      </a:r>
                    </a:p>
                  </a:txBody>
                  <a:tcPr anchor="ctr"/>
                </a:tc>
                <a:tc>
                  <a:txBody>
                    <a:bodyPr/>
                    <a:lstStyle/>
                    <a:p>
                      <a:pPr algn="ctr"/>
                      <a:r>
                        <a:rPr lang="en-GB" sz="1200"/>
                        <a:t>11.06.–26.06.</a:t>
                      </a:r>
                    </a:p>
                  </a:txBody>
                  <a:tcPr anchor="ctr"/>
                </a:tc>
                <a:tc>
                  <a:txBody>
                    <a:bodyPr/>
                    <a:lstStyle/>
                    <a:p>
                      <a:pPr algn="ctr"/>
                      <a:endParaRPr lang="en-GB" sz="1200"/>
                    </a:p>
                  </a:txBody>
                  <a:tcPr anchor="ctr"/>
                </a:tc>
                <a:extLst>
                  <a:ext uri="{0D108BD9-81ED-4DB2-BD59-A6C34878D82A}">
                    <a16:rowId xmlns:a16="http://schemas.microsoft.com/office/drawing/2014/main" val="1520530798"/>
                  </a:ext>
                </a:extLst>
              </a:tr>
              <a:tr h="272751">
                <a:tc>
                  <a:txBody>
                    <a:bodyPr/>
                    <a:lstStyle/>
                    <a:p>
                      <a:r>
                        <a:rPr lang="en-GB" sz="1200" err="1"/>
                        <a:t>Ķīmija</a:t>
                      </a:r>
                      <a:r>
                        <a:rPr lang="en-GB" sz="1200"/>
                        <a:t> (OL)</a:t>
                      </a:r>
                    </a:p>
                  </a:txBody>
                  <a:tcPr/>
                </a:tc>
                <a:tc rowSpan="3">
                  <a:txBody>
                    <a:bodyPr/>
                    <a:lstStyle/>
                    <a:p>
                      <a:pPr algn="ctr"/>
                      <a:r>
                        <a:rPr lang="en-GB" sz="1200"/>
                        <a:t>18.05.</a:t>
                      </a:r>
                    </a:p>
                  </a:txBody>
                  <a:tcPr anchor="ctr"/>
                </a:tc>
                <a:tc>
                  <a:txBody>
                    <a:bodyPr/>
                    <a:lstStyle/>
                    <a:p>
                      <a:pPr algn="ctr"/>
                      <a:r>
                        <a:rPr lang="en-GB" sz="1200">
                          <a:solidFill>
                            <a:srgbClr val="FF0000"/>
                          </a:solidFill>
                        </a:rPr>
                        <a:t>01.06.</a:t>
                      </a:r>
                    </a:p>
                  </a:txBody>
                  <a:tcPr anchor="ctr"/>
                </a:tc>
                <a:tc>
                  <a:txBody>
                    <a:bodyPr/>
                    <a:lstStyle/>
                    <a:p>
                      <a:pPr algn="ctr"/>
                      <a:r>
                        <a:rPr lang="en-GB" sz="1200"/>
                        <a:t>01.06.–11.06.</a:t>
                      </a:r>
                    </a:p>
                  </a:txBody>
                  <a:tcPr anchor="ctr"/>
                </a:tc>
                <a:tc>
                  <a:txBody>
                    <a:bodyPr/>
                    <a:lstStyle/>
                    <a:p>
                      <a:pPr algn="ctr"/>
                      <a:endParaRPr lang="en-GB" sz="1200"/>
                    </a:p>
                  </a:txBody>
                  <a:tcPr anchor="ctr"/>
                </a:tc>
                <a:extLst>
                  <a:ext uri="{0D108BD9-81ED-4DB2-BD59-A6C34878D82A}">
                    <a16:rowId xmlns:a16="http://schemas.microsoft.com/office/drawing/2014/main" val="3562058866"/>
                  </a:ext>
                </a:extLst>
              </a:tr>
              <a:tr h="272751">
                <a:tc>
                  <a:txBody>
                    <a:bodyPr/>
                    <a:lstStyle/>
                    <a:p>
                      <a:r>
                        <a:rPr lang="en-GB" sz="1200" err="1"/>
                        <a:t>Ķīmija</a:t>
                      </a:r>
                      <a:r>
                        <a:rPr lang="en-GB" sz="1200"/>
                        <a:t> (AL)</a:t>
                      </a:r>
                    </a:p>
                  </a:txBody>
                  <a:tcPr/>
                </a:tc>
                <a:tc vMerge="1">
                  <a:txBody>
                    <a:bodyPr/>
                    <a:lstStyle/>
                    <a:p>
                      <a:pPr algn="ctr"/>
                      <a:endParaRPr lang="en-GB"/>
                    </a:p>
                  </a:txBody>
                  <a:tcPr anchor="ctr"/>
                </a:tc>
                <a:tc>
                  <a:txBody>
                    <a:bodyPr/>
                    <a:lstStyle/>
                    <a:p>
                      <a:pPr algn="ctr"/>
                      <a:r>
                        <a:rPr lang="en-GB" sz="1200">
                          <a:solidFill>
                            <a:srgbClr val="FF0000"/>
                          </a:solidFill>
                        </a:rPr>
                        <a:t>09.06. </a:t>
                      </a:r>
                    </a:p>
                  </a:txBody>
                  <a:tcPr anchor="ctr"/>
                </a:tc>
                <a:tc>
                  <a:txBody>
                    <a:bodyPr/>
                    <a:lstStyle/>
                    <a:p>
                      <a:pPr algn="ctr"/>
                      <a:r>
                        <a:rPr lang="en-GB" sz="1200"/>
                        <a:t>09.06.–22.06.</a:t>
                      </a:r>
                    </a:p>
                  </a:txBody>
                  <a:tcPr anchor="ctr"/>
                </a:tc>
                <a:tc>
                  <a:txBody>
                    <a:bodyPr/>
                    <a:lstStyle/>
                    <a:p>
                      <a:pPr algn="ctr"/>
                      <a:endParaRPr lang="en-GB" sz="1200"/>
                    </a:p>
                  </a:txBody>
                  <a:tcPr anchor="ctr"/>
                </a:tc>
                <a:extLst>
                  <a:ext uri="{0D108BD9-81ED-4DB2-BD59-A6C34878D82A}">
                    <a16:rowId xmlns:a16="http://schemas.microsoft.com/office/drawing/2014/main" val="2177144521"/>
                  </a:ext>
                </a:extLst>
              </a:tr>
              <a:tr h="272751">
                <a:tc>
                  <a:txBody>
                    <a:bodyPr/>
                    <a:lstStyle/>
                    <a:p>
                      <a:r>
                        <a:rPr lang="en-GB" sz="1200" err="1"/>
                        <a:t>Dabaszinības</a:t>
                      </a:r>
                      <a:r>
                        <a:rPr lang="en-GB" sz="1200"/>
                        <a:t> (VL)</a:t>
                      </a:r>
                    </a:p>
                  </a:txBody>
                  <a:tcPr/>
                </a:tc>
                <a:tc vMerge="1">
                  <a:txBody>
                    <a:bodyPr/>
                    <a:lstStyle/>
                    <a:p>
                      <a:pPr algn="ctr"/>
                      <a:endParaRPr lang="en-GB"/>
                    </a:p>
                  </a:txBody>
                  <a:tcPr anchor="ctr"/>
                </a:tc>
                <a:tc>
                  <a:txBody>
                    <a:bodyPr/>
                    <a:lstStyle/>
                    <a:p>
                      <a:pPr algn="ctr"/>
                      <a:r>
                        <a:rPr lang="en-GB" sz="1200">
                          <a:solidFill>
                            <a:srgbClr val="FF0000"/>
                          </a:solidFill>
                        </a:rPr>
                        <a:t>08.06.</a:t>
                      </a:r>
                    </a:p>
                  </a:txBody>
                  <a:tcPr anchor="ctr"/>
                </a:tc>
                <a:tc>
                  <a:txBody>
                    <a:bodyPr/>
                    <a:lstStyle/>
                    <a:p>
                      <a:pPr algn="ctr"/>
                      <a:r>
                        <a:rPr lang="en-GB" sz="1200"/>
                        <a:t>08.06.–17.06.</a:t>
                      </a:r>
                    </a:p>
                  </a:txBody>
                  <a:tcPr anchor="ctr"/>
                </a:tc>
                <a:tc>
                  <a:txBody>
                    <a:bodyPr/>
                    <a:lstStyle/>
                    <a:p>
                      <a:pPr algn="ctr"/>
                      <a:endParaRPr lang="en-GB" sz="1200"/>
                    </a:p>
                  </a:txBody>
                  <a:tcPr anchor="ctr"/>
                </a:tc>
                <a:extLst>
                  <a:ext uri="{0D108BD9-81ED-4DB2-BD59-A6C34878D82A}">
                    <a16:rowId xmlns:a16="http://schemas.microsoft.com/office/drawing/2014/main" val="22988422"/>
                  </a:ext>
                </a:extLst>
              </a:tr>
              <a:tr h="272751">
                <a:tc>
                  <a:txBody>
                    <a:bodyPr/>
                    <a:lstStyle/>
                    <a:p>
                      <a:r>
                        <a:rPr lang="en-GB" sz="1200" err="1"/>
                        <a:t>Fizika</a:t>
                      </a:r>
                      <a:r>
                        <a:rPr lang="en-GB" sz="1200"/>
                        <a:t> (OL)</a:t>
                      </a:r>
                    </a:p>
                  </a:txBody>
                  <a:tcPr/>
                </a:tc>
                <a:tc rowSpan="2">
                  <a:txBody>
                    <a:bodyPr/>
                    <a:lstStyle/>
                    <a:p>
                      <a:pPr algn="ctr"/>
                      <a:r>
                        <a:rPr lang="en-GB" sz="1200"/>
                        <a:t>20.05</a:t>
                      </a:r>
                    </a:p>
                  </a:txBody>
                  <a:tcPr anchor="ctr"/>
                </a:tc>
                <a:tc>
                  <a:txBody>
                    <a:bodyPr/>
                    <a:lstStyle/>
                    <a:p>
                      <a:pPr algn="ctr"/>
                      <a:r>
                        <a:rPr lang="en-GB" sz="1200">
                          <a:solidFill>
                            <a:srgbClr val="FF0000"/>
                          </a:solidFill>
                        </a:rPr>
                        <a:t>04.06.</a:t>
                      </a:r>
                    </a:p>
                  </a:txBody>
                  <a:tcPr anchor="ctr"/>
                </a:tc>
                <a:tc>
                  <a:txBody>
                    <a:bodyPr/>
                    <a:lstStyle/>
                    <a:p>
                      <a:pPr algn="ctr"/>
                      <a:r>
                        <a:rPr lang="en-GB" sz="1200"/>
                        <a:t>04.06.–15.06.</a:t>
                      </a:r>
                    </a:p>
                  </a:txBody>
                  <a:tcPr anchor="ctr"/>
                </a:tc>
                <a:tc>
                  <a:txBody>
                    <a:bodyPr/>
                    <a:lstStyle/>
                    <a:p>
                      <a:pPr algn="ctr"/>
                      <a:endParaRPr lang="en-GB" sz="1200"/>
                    </a:p>
                  </a:txBody>
                  <a:tcPr anchor="ctr"/>
                </a:tc>
                <a:extLst>
                  <a:ext uri="{0D108BD9-81ED-4DB2-BD59-A6C34878D82A}">
                    <a16:rowId xmlns:a16="http://schemas.microsoft.com/office/drawing/2014/main" val="4273775569"/>
                  </a:ext>
                </a:extLst>
              </a:tr>
              <a:tr h="272751">
                <a:tc>
                  <a:txBody>
                    <a:bodyPr/>
                    <a:lstStyle/>
                    <a:p>
                      <a:r>
                        <a:rPr lang="en-GB" sz="1200" err="1"/>
                        <a:t>Fizika</a:t>
                      </a:r>
                      <a:r>
                        <a:rPr lang="en-GB" sz="1200"/>
                        <a:t> (AL)</a:t>
                      </a:r>
                    </a:p>
                  </a:txBody>
                  <a:tcPr/>
                </a:tc>
                <a:tc vMerge="1">
                  <a:txBody>
                    <a:bodyPr/>
                    <a:lstStyle/>
                    <a:p>
                      <a:pPr algn="ctr"/>
                      <a:endParaRPr lang="en-GB"/>
                    </a:p>
                  </a:txBody>
                  <a:tcPr anchor="ctr"/>
                </a:tc>
                <a:tc>
                  <a:txBody>
                    <a:bodyPr/>
                    <a:lstStyle/>
                    <a:p>
                      <a:pPr algn="ctr"/>
                      <a:r>
                        <a:rPr lang="en-GB" sz="1200">
                          <a:solidFill>
                            <a:srgbClr val="FF0000"/>
                          </a:solidFill>
                        </a:rPr>
                        <a:t>02.06.</a:t>
                      </a:r>
                    </a:p>
                  </a:txBody>
                  <a:tcPr anchor="ctr"/>
                </a:tc>
                <a:tc>
                  <a:txBody>
                    <a:bodyPr/>
                    <a:lstStyle/>
                    <a:p>
                      <a:pPr algn="ctr"/>
                      <a:r>
                        <a:rPr lang="en-GB" sz="1200"/>
                        <a:t>02.06.–08.06.</a:t>
                      </a:r>
                    </a:p>
                  </a:txBody>
                  <a:tcPr anchor="ctr"/>
                </a:tc>
                <a:tc>
                  <a:txBody>
                    <a:bodyPr/>
                    <a:lstStyle/>
                    <a:p>
                      <a:pPr algn="ctr"/>
                      <a:endParaRPr lang="en-GB" sz="1200"/>
                    </a:p>
                  </a:txBody>
                  <a:tcPr anchor="ctr"/>
                </a:tc>
                <a:extLst>
                  <a:ext uri="{0D108BD9-81ED-4DB2-BD59-A6C34878D82A}">
                    <a16:rowId xmlns:a16="http://schemas.microsoft.com/office/drawing/2014/main" val="2713132544"/>
                  </a:ext>
                </a:extLst>
              </a:tr>
              <a:tr h="272751">
                <a:tc>
                  <a:txBody>
                    <a:bodyPr/>
                    <a:lstStyle/>
                    <a:p>
                      <a:r>
                        <a:rPr lang="lv-LV" sz="1200"/>
                        <a:t>Bioloģija (OL)</a:t>
                      </a:r>
                      <a:endParaRPr lang="en-GB" sz="1200"/>
                    </a:p>
                  </a:txBody>
                  <a:tcPr/>
                </a:tc>
                <a:tc rowSpan="2">
                  <a:txBody>
                    <a:bodyPr/>
                    <a:lstStyle/>
                    <a:p>
                      <a:pPr algn="ctr"/>
                      <a:r>
                        <a:rPr lang="en-GB" sz="1200"/>
                        <a:t>22.05.</a:t>
                      </a:r>
                    </a:p>
                  </a:txBody>
                  <a:tcPr anchor="ctr"/>
                </a:tc>
                <a:tc>
                  <a:txBody>
                    <a:bodyPr/>
                    <a:lstStyle/>
                    <a:p>
                      <a:pPr algn="ctr"/>
                      <a:r>
                        <a:rPr lang="en-GB" sz="1200">
                          <a:solidFill>
                            <a:srgbClr val="FF0000"/>
                          </a:solidFill>
                        </a:rPr>
                        <a:t>02.06</a:t>
                      </a:r>
                    </a:p>
                  </a:txBody>
                  <a:tcPr anchor="ctr"/>
                </a:tc>
                <a:tc>
                  <a:txBody>
                    <a:bodyPr/>
                    <a:lstStyle/>
                    <a:p>
                      <a:pPr algn="ctr"/>
                      <a:r>
                        <a:rPr lang="en-GB" sz="1200"/>
                        <a:t>02.06.–22.06.</a:t>
                      </a:r>
                    </a:p>
                  </a:txBody>
                  <a:tcPr anchor="ctr"/>
                </a:tc>
                <a:tc>
                  <a:txBody>
                    <a:bodyPr/>
                    <a:lstStyle/>
                    <a:p>
                      <a:pPr algn="ctr"/>
                      <a:endParaRPr lang="en-GB" sz="1200"/>
                    </a:p>
                  </a:txBody>
                  <a:tcPr anchor="ctr"/>
                </a:tc>
                <a:extLst>
                  <a:ext uri="{0D108BD9-81ED-4DB2-BD59-A6C34878D82A}">
                    <a16:rowId xmlns:a16="http://schemas.microsoft.com/office/drawing/2014/main" val="4239018768"/>
                  </a:ext>
                </a:extLst>
              </a:tr>
              <a:tr h="272751">
                <a:tc>
                  <a:txBody>
                    <a:bodyPr/>
                    <a:lstStyle/>
                    <a:p>
                      <a:r>
                        <a:rPr lang="lv-LV" sz="1200"/>
                        <a:t>Bioloģija (AL)</a:t>
                      </a:r>
                      <a:endParaRPr lang="en-GB" sz="1200"/>
                    </a:p>
                  </a:txBody>
                  <a:tcPr/>
                </a:tc>
                <a:tc vMerge="1">
                  <a:txBody>
                    <a:bodyPr/>
                    <a:lstStyle/>
                    <a:p>
                      <a:pPr algn="ctr"/>
                      <a:endParaRPr lang="en-GB"/>
                    </a:p>
                  </a:txBody>
                  <a:tcPr anchor="ctr"/>
                </a:tc>
                <a:tc>
                  <a:txBody>
                    <a:bodyPr/>
                    <a:lstStyle/>
                    <a:p>
                      <a:pPr algn="ctr"/>
                      <a:r>
                        <a:rPr lang="en-GB" sz="1200">
                          <a:solidFill>
                            <a:srgbClr val="FF0000"/>
                          </a:solidFill>
                        </a:rPr>
                        <a:t>28.05.</a:t>
                      </a:r>
                    </a:p>
                  </a:txBody>
                  <a:tcPr anchor="ctr"/>
                </a:tc>
                <a:tc>
                  <a:txBody>
                    <a:bodyPr/>
                    <a:lstStyle/>
                    <a:p>
                      <a:pPr algn="ctr"/>
                      <a:r>
                        <a:rPr lang="en-GB" sz="1200"/>
                        <a:t>28.05.–22.06.</a:t>
                      </a:r>
                    </a:p>
                  </a:txBody>
                  <a:tcPr anchor="ctr"/>
                </a:tc>
                <a:tc>
                  <a:txBody>
                    <a:bodyPr/>
                    <a:lstStyle/>
                    <a:p>
                      <a:pPr algn="ctr"/>
                      <a:endParaRPr lang="en-GB" sz="1200"/>
                    </a:p>
                  </a:txBody>
                  <a:tcPr anchor="ctr"/>
                </a:tc>
                <a:extLst>
                  <a:ext uri="{0D108BD9-81ED-4DB2-BD59-A6C34878D82A}">
                    <a16:rowId xmlns:a16="http://schemas.microsoft.com/office/drawing/2014/main" val="286334347"/>
                  </a:ext>
                </a:extLst>
              </a:tr>
              <a:tr h="272751">
                <a:tc>
                  <a:txBody>
                    <a:bodyPr/>
                    <a:lstStyle/>
                    <a:p>
                      <a:r>
                        <a:rPr lang="en-GB" sz="1200" err="1"/>
                        <a:t>Ģeogrāfija</a:t>
                      </a:r>
                      <a:r>
                        <a:rPr lang="en-GB" sz="1200"/>
                        <a:t> (AL)</a:t>
                      </a:r>
                    </a:p>
                  </a:txBody>
                  <a:tcPr/>
                </a:tc>
                <a:tc>
                  <a:txBody>
                    <a:bodyPr/>
                    <a:lstStyle/>
                    <a:p>
                      <a:pPr algn="ctr"/>
                      <a:r>
                        <a:rPr lang="en-GB" sz="1200"/>
                        <a:t>12.06.</a:t>
                      </a:r>
                    </a:p>
                  </a:txBody>
                  <a:tcPr anchor="ctr"/>
                </a:tc>
                <a:tc>
                  <a:txBody>
                    <a:bodyPr/>
                    <a:lstStyle/>
                    <a:p>
                      <a:pPr algn="ctr"/>
                      <a:r>
                        <a:rPr lang="en-GB" sz="1200">
                          <a:solidFill>
                            <a:srgbClr val="FF0000"/>
                          </a:solidFill>
                        </a:rPr>
                        <a:t>18.06.</a:t>
                      </a:r>
                    </a:p>
                  </a:txBody>
                  <a:tcPr anchor="ctr"/>
                </a:tc>
                <a:tc>
                  <a:txBody>
                    <a:bodyPr/>
                    <a:lstStyle/>
                    <a:p>
                      <a:pPr algn="ctr"/>
                      <a:r>
                        <a:rPr lang="en-GB" sz="1200"/>
                        <a:t>18.06.–26.06.</a:t>
                      </a:r>
                    </a:p>
                  </a:txBody>
                  <a:tcPr anchor="ctr"/>
                </a:tc>
                <a:tc>
                  <a:txBody>
                    <a:bodyPr/>
                    <a:lstStyle/>
                    <a:p>
                      <a:pPr algn="ctr"/>
                      <a:endParaRPr lang="en-GB" sz="1200"/>
                    </a:p>
                  </a:txBody>
                  <a:tcPr anchor="ctr"/>
                </a:tc>
                <a:extLst>
                  <a:ext uri="{0D108BD9-81ED-4DB2-BD59-A6C34878D82A}">
                    <a16:rowId xmlns:a16="http://schemas.microsoft.com/office/drawing/2014/main" val="1143155496"/>
                  </a:ext>
                </a:extLst>
              </a:tr>
              <a:tr h="272751">
                <a:tc>
                  <a:txBody>
                    <a:bodyPr/>
                    <a:lstStyle/>
                    <a:p>
                      <a:r>
                        <a:rPr lang="en-GB" sz="1200" err="1"/>
                        <a:t>Sociālās</a:t>
                      </a:r>
                      <a:r>
                        <a:rPr lang="en-GB" sz="1200"/>
                        <a:t> </a:t>
                      </a:r>
                      <a:r>
                        <a:rPr lang="en-GB" sz="1200" err="1"/>
                        <a:t>zinātnes</a:t>
                      </a:r>
                      <a:r>
                        <a:rPr lang="en-GB" sz="1200"/>
                        <a:t> (AL)</a:t>
                      </a:r>
                    </a:p>
                  </a:txBody>
                  <a:tcPr/>
                </a:tc>
                <a:tc>
                  <a:txBody>
                    <a:bodyPr/>
                    <a:lstStyle/>
                    <a:p>
                      <a:pPr algn="ctr"/>
                      <a:r>
                        <a:rPr lang="en-GB" sz="1200"/>
                        <a:t>11.05.</a:t>
                      </a:r>
                    </a:p>
                  </a:txBody>
                  <a:tcPr anchor="ctr"/>
                </a:tc>
                <a:tc>
                  <a:txBody>
                    <a:bodyPr/>
                    <a:lstStyle/>
                    <a:p>
                      <a:pPr algn="ctr"/>
                      <a:r>
                        <a:rPr lang="en-GB" sz="1200">
                          <a:solidFill>
                            <a:srgbClr val="FF0000"/>
                          </a:solidFill>
                        </a:rPr>
                        <a:t>02.06.</a:t>
                      </a:r>
                    </a:p>
                  </a:txBody>
                  <a:tcPr anchor="ctr"/>
                </a:tc>
                <a:tc>
                  <a:txBody>
                    <a:bodyPr/>
                    <a:lstStyle/>
                    <a:p>
                      <a:pPr algn="ctr"/>
                      <a:r>
                        <a:rPr lang="en-GB" sz="1200"/>
                        <a:t>02.06.–12.06.</a:t>
                      </a:r>
                    </a:p>
                  </a:txBody>
                  <a:tcPr anchor="ctr"/>
                </a:tc>
                <a:tc>
                  <a:txBody>
                    <a:bodyPr/>
                    <a:lstStyle/>
                    <a:p>
                      <a:pPr algn="ctr"/>
                      <a:endParaRPr lang="en-GB" sz="1200"/>
                    </a:p>
                  </a:txBody>
                  <a:tcPr anchor="ctr"/>
                </a:tc>
                <a:extLst>
                  <a:ext uri="{0D108BD9-81ED-4DB2-BD59-A6C34878D82A}">
                    <a16:rowId xmlns:a16="http://schemas.microsoft.com/office/drawing/2014/main" val="86007109"/>
                  </a:ext>
                </a:extLst>
              </a:tr>
              <a:tr h="272751">
                <a:tc>
                  <a:txBody>
                    <a:bodyPr/>
                    <a:lstStyle/>
                    <a:p>
                      <a:r>
                        <a:rPr lang="en-GB" sz="1200" err="1"/>
                        <a:t>Vēsture</a:t>
                      </a:r>
                      <a:r>
                        <a:rPr lang="en-GB" sz="1200"/>
                        <a:t> (AL) </a:t>
                      </a:r>
                    </a:p>
                  </a:txBody>
                  <a:tcPr/>
                </a:tc>
                <a:tc>
                  <a:txBody>
                    <a:bodyPr/>
                    <a:lstStyle/>
                    <a:p>
                      <a:pPr algn="ctr"/>
                      <a:r>
                        <a:rPr lang="en-GB" sz="1200"/>
                        <a:t>13.05.</a:t>
                      </a:r>
                    </a:p>
                  </a:txBody>
                  <a:tcPr anchor="ctr"/>
                </a:tc>
                <a:tc>
                  <a:txBody>
                    <a:bodyPr/>
                    <a:lstStyle/>
                    <a:p>
                      <a:pPr algn="ctr"/>
                      <a:r>
                        <a:rPr lang="en-GB" sz="1200">
                          <a:solidFill>
                            <a:srgbClr val="FF0000"/>
                          </a:solidFill>
                        </a:rPr>
                        <a:t>21.05.</a:t>
                      </a:r>
                    </a:p>
                  </a:txBody>
                  <a:tcPr anchor="ctr"/>
                </a:tc>
                <a:tc>
                  <a:txBody>
                    <a:bodyPr/>
                    <a:lstStyle/>
                    <a:p>
                      <a:pPr algn="ctr"/>
                      <a:r>
                        <a:rPr lang="en-GB" sz="1200"/>
                        <a:t>21.05.-27.05.</a:t>
                      </a:r>
                    </a:p>
                  </a:txBody>
                  <a:tcPr anchor="ctr"/>
                </a:tc>
                <a:tc>
                  <a:txBody>
                    <a:bodyPr/>
                    <a:lstStyle/>
                    <a:p>
                      <a:pPr algn="ctr"/>
                      <a:endParaRPr lang="en-GB" sz="1200"/>
                    </a:p>
                  </a:txBody>
                  <a:tcPr anchor="ctr"/>
                </a:tc>
                <a:extLst>
                  <a:ext uri="{0D108BD9-81ED-4DB2-BD59-A6C34878D82A}">
                    <a16:rowId xmlns:a16="http://schemas.microsoft.com/office/drawing/2014/main" val="3484456390"/>
                  </a:ext>
                </a:extLst>
              </a:tr>
              <a:tr h="272751">
                <a:tc>
                  <a:txBody>
                    <a:bodyPr/>
                    <a:lstStyle/>
                    <a:p>
                      <a:r>
                        <a:rPr lang="lv-LV" sz="1200"/>
                        <a:t>Dizains un tehnoloģijas (AL)</a:t>
                      </a:r>
                      <a:endParaRPr lang="en-GB" sz="1200"/>
                    </a:p>
                  </a:txBody>
                  <a:tcPr/>
                </a:tc>
                <a:tc>
                  <a:txBody>
                    <a:bodyPr/>
                    <a:lstStyle/>
                    <a:p>
                      <a:pPr algn="ctr"/>
                      <a:r>
                        <a:rPr lang="en-GB" sz="1200"/>
                        <a:t>15.05.</a:t>
                      </a:r>
                    </a:p>
                  </a:txBody>
                  <a:tcPr anchor="ctr"/>
                </a:tc>
                <a:tc>
                  <a:txBody>
                    <a:bodyPr/>
                    <a:lstStyle/>
                    <a:p>
                      <a:pPr algn="ctr"/>
                      <a:r>
                        <a:rPr lang="en-GB" sz="1200">
                          <a:solidFill>
                            <a:srgbClr val="FF0000"/>
                          </a:solidFill>
                        </a:rPr>
                        <a:t>21.-22.05.</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a:t>22.05.-21.06.</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a:p>
                  </a:txBody>
                  <a:tcPr anchor="ctr"/>
                </a:tc>
                <a:extLst>
                  <a:ext uri="{0D108BD9-81ED-4DB2-BD59-A6C34878D82A}">
                    <a16:rowId xmlns:a16="http://schemas.microsoft.com/office/drawing/2014/main" val="3352910341"/>
                  </a:ext>
                </a:extLst>
              </a:tr>
              <a:tr h="272751">
                <a:tc>
                  <a:txBody>
                    <a:bodyPr/>
                    <a:lstStyle/>
                    <a:p>
                      <a:r>
                        <a:rPr lang="en-GB" sz="1200" err="1"/>
                        <a:t>Programmēšana</a:t>
                      </a:r>
                      <a:r>
                        <a:rPr lang="en-GB" sz="1200"/>
                        <a:t> (AL) </a:t>
                      </a:r>
                    </a:p>
                  </a:txBody>
                  <a:tcPr/>
                </a:tc>
                <a:tc>
                  <a:txBody>
                    <a:bodyPr/>
                    <a:lstStyle/>
                    <a:p>
                      <a:pPr algn="ctr"/>
                      <a:r>
                        <a:rPr lang="en-GB" sz="1200"/>
                        <a:t>10.06.</a:t>
                      </a:r>
                    </a:p>
                  </a:txBody>
                  <a:tcPr anchor="ctr"/>
                </a:tc>
                <a:tc>
                  <a:txBody>
                    <a:bodyPr/>
                    <a:lstStyle/>
                    <a:p>
                      <a:pPr algn="ctr"/>
                      <a:r>
                        <a:rPr lang="en-GB" sz="1200">
                          <a:solidFill>
                            <a:srgbClr val="FF0000"/>
                          </a:solidFill>
                        </a:rPr>
                        <a:t>12.06. </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a:t>12.06.–25.06.</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a:p>
                  </a:txBody>
                  <a:tcPr anchor="ctr"/>
                </a:tc>
                <a:extLst>
                  <a:ext uri="{0D108BD9-81ED-4DB2-BD59-A6C34878D82A}">
                    <a16:rowId xmlns:a16="http://schemas.microsoft.com/office/drawing/2014/main" val="293139457"/>
                  </a:ext>
                </a:extLst>
              </a:tr>
              <a:tr h="272751">
                <a:tc>
                  <a:txBody>
                    <a:bodyPr/>
                    <a:lstStyle/>
                    <a:p>
                      <a:r>
                        <a:rPr lang="en-GB" sz="1200" err="1"/>
                        <a:t>Kultūra</a:t>
                      </a:r>
                      <a:r>
                        <a:rPr lang="en-GB" sz="1200"/>
                        <a:t> un </a:t>
                      </a:r>
                      <a:r>
                        <a:rPr lang="en-GB" sz="1200" err="1"/>
                        <a:t>māksla</a:t>
                      </a:r>
                      <a:endParaRPr lang="en-GB" sz="1200"/>
                    </a:p>
                  </a:txBody>
                  <a:tcPr/>
                </a:tc>
                <a:tc>
                  <a:txBody>
                    <a:bodyPr/>
                    <a:lstStyle/>
                    <a:p>
                      <a:pPr algn="ctr"/>
                      <a:r>
                        <a:rPr lang="en-GB" sz="1200"/>
                        <a:t>08.06.</a:t>
                      </a:r>
                    </a:p>
                  </a:txBody>
                  <a:tcPr anchor="ctr"/>
                </a:tc>
                <a:tc>
                  <a:txBody>
                    <a:bodyPr/>
                    <a:lstStyle/>
                    <a:p>
                      <a:pPr algn="ctr"/>
                      <a:r>
                        <a:rPr lang="en-GB" sz="1200">
                          <a:solidFill>
                            <a:srgbClr val="FF0000"/>
                          </a:solidFill>
                        </a:rPr>
                        <a:t>15.06.</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a:t>15.06.–19.06.</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a:p>
                  </a:txBody>
                  <a:tcPr anchor="ctr"/>
                </a:tc>
                <a:extLst>
                  <a:ext uri="{0D108BD9-81ED-4DB2-BD59-A6C34878D82A}">
                    <a16:rowId xmlns:a16="http://schemas.microsoft.com/office/drawing/2014/main" val="489941219"/>
                  </a:ext>
                </a:extLst>
              </a:tr>
            </a:tbl>
          </a:graphicData>
        </a:graphic>
      </p:graphicFrame>
    </p:spTree>
    <p:extLst>
      <p:ext uri="{BB962C8B-B14F-4D97-AF65-F5344CB8AC3E}">
        <p14:creationId xmlns:p14="http://schemas.microsoft.com/office/powerpoint/2010/main" val="2591818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929902-51A5-BBF7-79C0-1DC328AA4840}"/>
              </a:ext>
            </a:extLst>
          </p:cNvPr>
          <p:cNvSpPr>
            <a:spLocks noGrp="1"/>
          </p:cNvSpPr>
          <p:nvPr>
            <p:ph type="ctrTitle"/>
          </p:nvPr>
        </p:nvSpPr>
        <p:spPr/>
        <p:txBody>
          <a:bodyPr/>
          <a:lstStyle/>
          <a:p>
            <a:r>
              <a:rPr lang="lv-LV"/>
              <a:t>Paldies!</a:t>
            </a:r>
          </a:p>
        </p:txBody>
      </p:sp>
      <p:sp>
        <p:nvSpPr>
          <p:cNvPr id="7" name="Text Placeholder 6">
            <a:extLst>
              <a:ext uri="{FF2B5EF4-FFF2-40B4-BE49-F238E27FC236}">
                <a16:creationId xmlns:a16="http://schemas.microsoft.com/office/drawing/2014/main" id="{EB4C5582-4DA0-C4C8-E544-02B9EB1AE17A}"/>
              </a:ext>
            </a:extLst>
          </p:cNvPr>
          <p:cNvSpPr>
            <a:spLocks noGrp="1"/>
          </p:cNvSpPr>
          <p:nvPr>
            <p:ph type="body" idx="2"/>
          </p:nvPr>
        </p:nvSpPr>
        <p:spPr/>
        <p:txBody>
          <a:bodyPr/>
          <a:lstStyle/>
          <a:p>
            <a:endParaRPr lang="lv-LV"/>
          </a:p>
        </p:txBody>
      </p:sp>
      <p:pic>
        <p:nvPicPr>
          <p:cNvPr id="8" name="Picture 7">
            <a:extLst>
              <a:ext uri="{FF2B5EF4-FFF2-40B4-BE49-F238E27FC236}">
                <a16:creationId xmlns:a16="http://schemas.microsoft.com/office/drawing/2014/main" id="{DA0723B6-DBE3-DBEA-ADB3-CA440F4CB7BD}"/>
              </a:ext>
            </a:extLst>
          </p:cNvPr>
          <p:cNvPicPr>
            <a:picLocks noGrp="1" noRot="1" noMove="1" noResize="1" noEditPoints="1" noAdjustHandles="1" noChangeArrowheads="1" noChangeShapeType="1" noCrop="1"/>
          </p:cNvPicPr>
          <p:nvPr/>
        </p:nvPicPr>
        <p:blipFill>
          <a:blip r:embed="rId2"/>
          <a:srcRect t="13488"/>
          <a:stretch/>
        </p:blipFill>
        <p:spPr>
          <a:xfrm>
            <a:off x="836343" y="0"/>
            <a:ext cx="2211072" cy="1912844"/>
          </a:xfrm>
          <a:prstGeom prst="rect">
            <a:avLst/>
          </a:prstGeom>
        </p:spPr>
      </p:pic>
      <p:sp>
        <p:nvSpPr>
          <p:cNvPr id="3" name="Subtitle 2">
            <a:extLst>
              <a:ext uri="{FF2B5EF4-FFF2-40B4-BE49-F238E27FC236}">
                <a16:creationId xmlns:a16="http://schemas.microsoft.com/office/drawing/2014/main" id="{585C6C84-A52C-08E9-CD28-750551B1A172}"/>
              </a:ext>
            </a:extLst>
          </p:cNvPr>
          <p:cNvSpPr>
            <a:spLocks noGrp="1"/>
          </p:cNvSpPr>
          <p:nvPr>
            <p:ph type="subTitle" idx="1"/>
          </p:nvPr>
        </p:nvSpPr>
        <p:spPr>
          <a:xfrm>
            <a:off x="1202554" y="4941888"/>
            <a:ext cx="6879772" cy="478558"/>
          </a:xfrm>
        </p:spPr>
        <p:txBody>
          <a:bodyPr/>
          <a:lstStyle/>
          <a:p>
            <a:r>
              <a:rPr lang="en-US"/>
              <a:t>Kaspars </a:t>
            </a:r>
            <a:r>
              <a:rPr lang="en-US" err="1"/>
              <a:t>Špūle</a:t>
            </a:r>
            <a:r>
              <a:rPr lang="en-US"/>
              <a:t>,</a:t>
            </a:r>
          </a:p>
          <a:p>
            <a:r>
              <a:rPr lang="en-US" err="1"/>
              <a:t>Vispārējās</a:t>
            </a:r>
            <a:r>
              <a:rPr lang="en-US"/>
              <a:t> </a:t>
            </a:r>
            <a:r>
              <a:rPr lang="en-US" err="1"/>
              <a:t>izglītības</a:t>
            </a:r>
            <a:r>
              <a:rPr lang="en-US"/>
              <a:t> </a:t>
            </a:r>
            <a:r>
              <a:rPr lang="en-US" err="1"/>
              <a:t>valsts</a:t>
            </a:r>
            <a:r>
              <a:rPr lang="en-US"/>
              <a:t> </a:t>
            </a:r>
            <a:r>
              <a:rPr lang="en-US" err="1"/>
              <a:t>pārbaudījumu</a:t>
            </a:r>
            <a:r>
              <a:rPr lang="en-US"/>
              <a:t> </a:t>
            </a:r>
            <a:r>
              <a:rPr lang="en-US" err="1"/>
              <a:t>nodaļas</a:t>
            </a:r>
            <a:r>
              <a:rPr lang="en-US"/>
              <a:t> </a:t>
            </a:r>
            <a:r>
              <a:rPr lang="en-US" err="1"/>
              <a:t>vadītājs</a:t>
            </a:r>
            <a:endParaRPr lang="en-US"/>
          </a:p>
          <a:p>
            <a:r>
              <a:rPr lang="en-US">
                <a:hlinkClick r:id="rId3"/>
              </a:rPr>
              <a:t>Kaspars.Spule@viaa.gov.lv</a:t>
            </a:r>
          </a:p>
          <a:p>
            <a:r>
              <a:rPr lang="en-US"/>
              <a:t>Tālr.:66051908</a:t>
            </a:r>
          </a:p>
        </p:txBody>
      </p:sp>
    </p:spTree>
    <p:extLst>
      <p:ext uri="{BB962C8B-B14F-4D97-AF65-F5344CB8AC3E}">
        <p14:creationId xmlns:p14="http://schemas.microsoft.com/office/powerpoint/2010/main" val="147878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91F2DD-4001-6496-1CBF-5BD6B8B6026B}"/>
              </a:ext>
            </a:extLst>
          </p:cNvPr>
          <p:cNvSpPr>
            <a:spLocks noGrp="1"/>
          </p:cNvSpPr>
          <p:nvPr>
            <p:ph type="sldNum" idx="12"/>
          </p:nvPr>
        </p:nvSpPr>
        <p:spPr/>
        <p:txBody>
          <a:bodyPr/>
          <a:lstStyle/>
          <a:p>
            <a:r>
              <a:rPr lang="lv-LV"/>
              <a:t>4</a:t>
            </a:r>
          </a:p>
        </p:txBody>
      </p:sp>
      <p:sp>
        <p:nvSpPr>
          <p:cNvPr id="3" name="Title 2">
            <a:extLst>
              <a:ext uri="{FF2B5EF4-FFF2-40B4-BE49-F238E27FC236}">
                <a16:creationId xmlns:a16="http://schemas.microsoft.com/office/drawing/2014/main" id="{A11C19E6-FA7D-971A-002E-C1B6003CCD95}"/>
              </a:ext>
            </a:extLst>
          </p:cNvPr>
          <p:cNvSpPr>
            <a:spLocks noGrp="1"/>
          </p:cNvSpPr>
          <p:nvPr>
            <p:ph type="title"/>
          </p:nvPr>
        </p:nvSpPr>
        <p:spPr>
          <a:xfrm>
            <a:off x="1290001" y="518504"/>
            <a:ext cx="10327725" cy="725281"/>
          </a:xfrm>
        </p:spPr>
        <p:txBody>
          <a:bodyPr/>
          <a:lstStyle/>
          <a:p>
            <a:r>
              <a:rPr lang="en-US" sz="2800" err="1"/>
              <a:t>Valsts</a:t>
            </a:r>
            <a:r>
              <a:rPr lang="en-US" sz="2800"/>
              <a:t> </a:t>
            </a:r>
            <a:r>
              <a:rPr lang="en-US" sz="2800" err="1"/>
              <a:t>pārbaudes</a:t>
            </a:r>
            <a:r>
              <a:rPr lang="en-US" sz="2800"/>
              <a:t> </a:t>
            </a:r>
            <a:r>
              <a:rPr lang="en-US" sz="2800" err="1"/>
              <a:t>darbi</a:t>
            </a:r>
            <a:r>
              <a:rPr lang="en-US" sz="2800"/>
              <a:t> 9. </a:t>
            </a:r>
            <a:r>
              <a:rPr lang="en-US" sz="2800" err="1"/>
              <a:t>klasē</a:t>
            </a:r>
            <a:endParaRPr lang="en-US" sz="2400" err="1"/>
          </a:p>
        </p:txBody>
      </p:sp>
      <p:sp>
        <p:nvSpPr>
          <p:cNvPr id="4" name="TextBox 3">
            <a:extLst>
              <a:ext uri="{FF2B5EF4-FFF2-40B4-BE49-F238E27FC236}">
                <a16:creationId xmlns:a16="http://schemas.microsoft.com/office/drawing/2014/main" id="{2BA6E146-1C56-6022-975F-52E42A9FC346}"/>
              </a:ext>
            </a:extLst>
          </p:cNvPr>
          <p:cNvSpPr txBox="1"/>
          <p:nvPr/>
        </p:nvSpPr>
        <p:spPr>
          <a:xfrm>
            <a:off x="1113802" y="2232996"/>
            <a:ext cx="9731828" cy="28043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3025">
              <a:lnSpc>
                <a:spcPct val="150000"/>
              </a:lnSpc>
            </a:pPr>
            <a:r>
              <a:rPr lang="lv-LV" sz="2000" b="1">
                <a:solidFill>
                  <a:srgbClr val="664790"/>
                </a:solidFill>
                <a:latin typeface="Verdana"/>
                <a:ea typeface="Verdana"/>
              </a:rPr>
              <a:t>Valsts noteiktie pārbaudes darbi, beidzot 9. klasi, ir šādi: (16.)</a:t>
            </a:r>
            <a:endParaRPr lang="en-US" b="1"/>
          </a:p>
          <a:p>
            <a:pPr marL="415925" indent="-342900">
              <a:lnSpc>
                <a:spcPct val="150000"/>
              </a:lnSpc>
              <a:buChar char="•"/>
            </a:pPr>
            <a:r>
              <a:rPr lang="lv-LV" sz="2000">
                <a:solidFill>
                  <a:srgbClr val="664790"/>
                </a:solidFill>
                <a:latin typeface="Verdana"/>
                <a:ea typeface="Verdana"/>
              </a:rPr>
              <a:t>valsts pārbaudes darbs valodu mācību jomā – latviešu valoda (16.1.);</a:t>
            </a:r>
          </a:p>
          <a:p>
            <a:pPr marL="415925" indent="-342900">
              <a:lnSpc>
                <a:spcPct val="150000"/>
              </a:lnSpc>
              <a:buChar char="•"/>
            </a:pPr>
            <a:r>
              <a:rPr lang="lv-LV" sz="2000">
                <a:solidFill>
                  <a:srgbClr val="664790"/>
                </a:solidFill>
                <a:latin typeface="Verdana"/>
                <a:ea typeface="Verdana"/>
              </a:rPr>
              <a:t>valsts pārbaudes darbs valodu mācību jomā – svešvaloda (angļu, vācu vai franču – pēc izglītojamā izvēles) (16.2.);</a:t>
            </a:r>
          </a:p>
          <a:p>
            <a:pPr marL="415925" indent="-342900">
              <a:lnSpc>
                <a:spcPct val="150000"/>
              </a:lnSpc>
              <a:buChar char="•"/>
            </a:pPr>
            <a:r>
              <a:rPr lang="lv-LV" sz="2000">
                <a:solidFill>
                  <a:srgbClr val="664790"/>
                </a:solidFill>
                <a:latin typeface="Verdana"/>
                <a:ea typeface="Verdana"/>
              </a:rPr>
              <a:t>valsts pārbaudes darbs matemātikas mācību jomā (16.3.);</a:t>
            </a:r>
            <a:endParaRPr lang="lv-LV"/>
          </a:p>
          <a:p>
            <a:pPr marL="415925" indent="-342900">
              <a:lnSpc>
                <a:spcPct val="150000"/>
              </a:lnSpc>
              <a:buChar char="•"/>
            </a:pPr>
            <a:r>
              <a:rPr lang="lv-LV" sz="2000" u="sng">
                <a:solidFill>
                  <a:srgbClr val="664790"/>
                </a:solidFill>
                <a:latin typeface="Verdana"/>
                <a:ea typeface="Verdana"/>
              </a:rPr>
              <a:t>valsts pārbaudes darbs </a:t>
            </a:r>
            <a:r>
              <a:rPr lang="lv-LV" sz="2000" b="1" u="sng">
                <a:solidFill>
                  <a:schemeClr val="bg2"/>
                </a:solidFill>
                <a:latin typeface="Verdana"/>
                <a:ea typeface="Verdana"/>
              </a:rPr>
              <a:t>dabaszinātņu mācību jomā</a:t>
            </a:r>
            <a:r>
              <a:rPr lang="lv-LV" sz="2000" u="sng">
                <a:solidFill>
                  <a:schemeClr val="bg2"/>
                </a:solidFill>
                <a:latin typeface="Verdana"/>
                <a:ea typeface="Verdana"/>
              </a:rPr>
              <a:t> </a:t>
            </a:r>
            <a:r>
              <a:rPr lang="lv-LV" sz="2000" u="sng">
                <a:solidFill>
                  <a:srgbClr val="664790"/>
                </a:solidFill>
                <a:latin typeface="Verdana"/>
                <a:ea typeface="Verdana"/>
              </a:rPr>
              <a:t>(16.4.)</a:t>
            </a:r>
            <a:endParaRPr lang="lv-LV">
              <a:ea typeface="Verdana"/>
            </a:endParaRPr>
          </a:p>
        </p:txBody>
      </p:sp>
      <p:sp>
        <p:nvSpPr>
          <p:cNvPr id="5" name="TextBox 4">
            <a:extLst>
              <a:ext uri="{FF2B5EF4-FFF2-40B4-BE49-F238E27FC236}">
                <a16:creationId xmlns:a16="http://schemas.microsoft.com/office/drawing/2014/main" id="{0CC8BC27-4E2B-6733-5416-FDD4A24CEAF3}"/>
              </a:ext>
            </a:extLst>
          </p:cNvPr>
          <p:cNvSpPr txBox="1"/>
          <p:nvPr/>
        </p:nvSpPr>
        <p:spPr>
          <a:xfrm>
            <a:off x="1244328" y="1165297"/>
            <a:ext cx="739124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baseline="0" err="1">
                <a:solidFill>
                  <a:srgbClr val="664790"/>
                </a:solidFill>
                <a:latin typeface="Verdana"/>
              </a:rPr>
              <a:t>Ministru</a:t>
            </a:r>
            <a:r>
              <a:rPr lang="en-US" sz="1600" i="1" baseline="0">
                <a:solidFill>
                  <a:srgbClr val="664790"/>
                </a:solidFill>
                <a:latin typeface="Verdana"/>
              </a:rPr>
              <a:t> </a:t>
            </a:r>
            <a:r>
              <a:rPr lang="en-US" sz="1600" i="1" baseline="0" err="1">
                <a:solidFill>
                  <a:srgbClr val="664790"/>
                </a:solidFill>
                <a:latin typeface="Verdana"/>
              </a:rPr>
              <a:t>kabineta</a:t>
            </a:r>
            <a:r>
              <a:rPr lang="en-US" sz="1600" i="1">
                <a:solidFill>
                  <a:srgbClr val="664790"/>
                </a:solidFill>
                <a:latin typeface="Verdana"/>
              </a:rPr>
              <a:t> 2018. </a:t>
            </a:r>
            <a:r>
              <a:rPr lang="en-US" sz="1600" i="1" err="1">
                <a:solidFill>
                  <a:srgbClr val="664790"/>
                </a:solidFill>
                <a:latin typeface="Verdana"/>
              </a:rPr>
              <a:t>gada</a:t>
            </a:r>
            <a:r>
              <a:rPr lang="en-US" sz="1600" i="1">
                <a:solidFill>
                  <a:srgbClr val="664790"/>
                </a:solidFill>
                <a:latin typeface="Verdana"/>
              </a:rPr>
              <a:t> 27. </a:t>
            </a:r>
            <a:r>
              <a:rPr lang="en-US" sz="1600" i="1" err="1">
                <a:solidFill>
                  <a:srgbClr val="664790"/>
                </a:solidFill>
                <a:latin typeface="Verdana"/>
              </a:rPr>
              <a:t>novembra</a:t>
            </a:r>
            <a:r>
              <a:rPr lang="en-US" sz="1600" i="1">
                <a:solidFill>
                  <a:srgbClr val="664790"/>
                </a:solidFill>
                <a:latin typeface="Verdana"/>
              </a:rPr>
              <a:t> </a:t>
            </a:r>
            <a:r>
              <a:rPr lang="en-US" sz="1600" i="1" baseline="0" err="1">
                <a:solidFill>
                  <a:srgbClr val="664790"/>
                </a:solidFill>
                <a:latin typeface="Verdana"/>
              </a:rPr>
              <a:t>noteikumi</a:t>
            </a:r>
            <a:r>
              <a:rPr lang="en-US" sz="1600" i="1" baseline="0">
                <a:solidFill>
                  <a:srgbClr val="664790"/>
                </a:solidFill>
                <a:latin typeface="Verdana"/>
              </a:rPr>
              <a:t> Nr.747</a:t>
            </a:r>
            <a:r>
              <a:rPr sz="1600" i="1">
                <a:latin typeface="Verdana"/>
                <a:ea typeface="Verdana"/>
                <a:cs typeface="Verdana"/>
              </a:rPr>
              <a:t>​</a:t>
            </a:r>
            <a:endParaRPr lang="en-US" sz="1600" i="1"/>
          </a:p>
        </p:txBody>
      </p:sp>
      <p:sp>
        <p:nvSpPr>
          <p:cNvPr id="15" name="TextBox 14">
            <a:extLst>
              <a:ext uri="{FF2B5EF4-FFF2-40B4-BE49-F238E27FC236}">
                <a16:creationId xmlns:a16="http://schemas.microsoft.com/office/drawing/2014/main" id="{ACA52480-649F-CB50-3E3B-55DDA8D8E370}"/>
              </a:ext>
            </a:extLst>
          </p:cNvPr>
          <p:cNvSpPr txBox="1"/>
          <p:nvPr/>
        </p:nvSpPr>
        <p:spPr>
          <a:xfrm>
            <a:off x="1529133" y="5046730"/>
            <a:ext cx="31049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b="1" baseline="0">
                <a:solidFill>
                  <a:schemeClr val="bg2"/>
                </a:solidFill>
                <a:latin typeface="Verdana"/>
              </a:rPr>
              <a:t>no 2026.</a:t>
            </a:r>
            <a:r>
              <a:rPr lang="lv-LV" b="1">
                <a:solidFill>
                  <a:schemeClr val="bg2"/>
                </a:solidFill>
                <a:latin typeface="Verdana"/>
              </a:rPr>
              <a:t> </a:t>
            </a:r>
            <a:r>
              <a:rPr lang="lv-LV" b="1" baseline="0">
                <a:solidFill>
                  <a:schemeClr val="bg2"/>
                </a:solidFill>
                <a:latin typeface="Verdana"/>
              </a:rPr>
              <a:t>gada 1.</a:t>
            </a:r>
            <a:r>
              <a:rPr lang="lv-LV" b="1">
                <a:solidFill>
                  <a:schemeClr val="bg2"/>
                </a:solidFill>
                <a:latin typeface="Verdana"/>
              </a:rPr>
              <a:t> </a:t>
            </a:r>
            <a:r>
              <a:rPr lang="lv-LV" b="1" baseline="0">
                <a:solidFill>
                  <a:schemeClr val="bg2"/>
                </a:solidFill>
                <a:latin typeface="Verdana"/>
              </a:rPr>
              <a:t>septembra</a:t>
            </a:r>
            <a:endParaRPr lang="lv-LV" b="1">
              <a:solidFill>
                <a:schemeClr val="bg2"/>
              </a:solidFill>
              <a:ea typeface="Verdana"/>
            </a:endParaRPr>
          </a:p>
        </p:txBody>
      </p:sp>
    </p:spTree>
    <p:extLst>
      <p:ext uri="{BB962C8B-B14F-4D97-AF65-F5344CB8AC3E}">
        <p14:creationId xmlns:p14="http://schemas.microsoft.com/office/powerpoint/2010/main" val="300538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783C7-89B1-3FAF-2390-0963D6DCE95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46505A-C313-DAB3-7030-BF5ACA8384CE}"/>
              </a:ext>
            </a:extLst>
          </p:cNvPr>
          <p:cNvSpPr>
            <a:spLocks noGrp="1"/>
          </p:cNvSpPr>
          <p:nvPr>
            <p:ph type="sldNum" idx="12"/>
          </p:nvPr>
        </p:nvSpPr>
        <p:spPr/>
        <p:txBody>
          <a:bodyPr/>
          <a:lstStyle/>
          <a:p>
            <a:fld id="{00000000-1234-1234-1234-123412341234}" type="slidenum">
              <a:rPr lang="lv-LV" smtClean="0"/>
              <a:pPr/>
              <a:t>6</a:t>
            </a:fld>
            <a:endParaRPr lang="lv-LV"/>
          </a:p>
        </p:txBody>
      </p:sp>
      <p:sp>
        <p:nvSpPr>
          <p:cNvPr id="3" name="Title 2">
            <a:extLst>
              <a:ext uri="{FF2B5EF4-FFF2-40B4-BE49-F238E27FC236}">
                <a16:creationId xmlns:a16="http://schemas.microsoft.com/office/drawing/2014/main" id="{D0C76560-88DA-536B-BAF2-6DDABC356C61}"/>
              </a:ext>
            </a:extLst>
          </p:cNvPr>
          <p:cNvSpPr>
            <a:spLocks noGrp="1"/>
          </p:cNvSpPr>
          <p:nvPr>
            <p:ph type="title"/>
          </p:nvPr>
        </p:nvSpPr>
        <p:spPr>
          <a:xfrm>
            <a:off x="797880" y="193869"/>
            <a:ext cx="8559764" cy="765376"/>
          </a:xfrm>
        </p:spPr>
        <p:txBody>
          <a:bodyPr/>
          <a:lstStyle/>
          <a:p>
            <a:pPr algn="ctr"/>
            <a:r>
              <a:rPr lang="en-US" sz="2000" err="1"/>
              <a:t>Valsts</a:t>
            </a:r>
            <a:r>
              <a:rPr lang="en-US" sz="2000"/>
              <a:t> </a:t>
            </a:r>
            <a:r>
              <a:rPr lang="en-US" sz="2000" err="1"/>
              <a:t>pārbaudes</a:t>
            </a:r>
            <a:r>
              <a:rPr lang="en-US" sz="2000"/>
              <a:t> </a:t>
            </a:r>
            <a:r>
              <a:rPr lang="en-US" sz="2000" err="1"/>
              <a:t>darbu</a:t>
            </a:r>
            <a:r>
              <a:rPr lang="en-US" sz="2000"/>
              <a:t> </a:t>
            </a:r>
            <a:r>
              <a:rPr lang="en-US" sz="2000" err="1"/>
              <a:t>norises</a:t>
            </a:r>
            <a:r>
              <a:rPr lang="en-US" sz="2000"/>
              <a:t> </a:t>
            </a:r>
            <a:r>
              <a:rPr lang="en-US" sz="2000" err="1"/>
              <a:t>laiki</a:t>
            </a:r>
            <a:r>
              <a:rPr lang="en-US" sz="2000"/>
              <a:t>  9. </a:t>
            </a:r>
            <a:r>
              <a:rPr lang="en-US" sz="2000" err="1"/>
              <a:t>klasei</a:t>
            </a:r>
            <a:r>
              <a:rPr lang="en-US" sz="2000"/>
              <a:t> 2025./2026. </a:t>
            </a:r>
            <a:r>
              <a:rPr lang="en-US" sz="2000" err="1"/>
              <a:t>mācību</a:t>
            </a:r>
            <a:r>
              <a:rPr lang="en-US" sz="2000"/>
              <a:t> </a:t>
            </a:r>
            <a:r>
              <a:rPr lang="en-US" sz="2000" err="1"/>
              <a:t>gadā</a:t>
            </a:r>
            <a:r>
              <a:rPr lang="en-US" sz="2000"/>
              <a:t>                                </a:t>
            </a:r>
          </a:p>
        </p:txBody>
      </p:sp>
      <p:graphicFrame>
        <p:nvGraphicFramePr>
          <p:cNvPr id="8" name="Table 7">
            <a:extLst>
              <a:ext uri="{FF2B5EF4-FFF2-40B4-BE49-F238E27FC236}">
                <a16:creationId xmlns:a16="http://schemas.microsoft.com/office/drawing/2014/main" id="{D7ED0A5A-DBC8-ADCB-A6F6-A4F8FEC33F5A}"/>
              </a:ext>
            </a:extLst>
          </p:cNvPr>
          <p:cNvGraphicFramePr>
            <a:graphicFrameLocks noGrp="1"/>
          </p:cNvGraphicFramePr>
          <p:nvPr>
            <p:extLst>
              <p:ext uri="{D42A27DB-BD31-4B8C-83A1-F6EECF244321}">
                <p14:modId xmlns:p14="http://schemas.microsoft.com/office/powerpoint/2010/main" val="3059421390"/>
              </p:ext>
            </p:extLst>
          </p:nvPr>
        </p:nvGraphicFramePr>
        <p:xfrm>
          <a:off x="958280" y="1748406"/>
          <a:ext cx="8161395" cy="3027680"/>
        </p:xfrm>
        <a:graphic>
          <a:graphicData uri="http://schemas.openxmlformats.org/drawingml/2006/table">
            <a:tbl>
              <a:tblPr firstRow="1" bandRow="1">
                <a:tableStyleId>{5C22544A-7EE6-4342-B048-85BDC9FD1C3A}</a:tableStyleId>
              </a:tblPr>
              <a:tblGrid>
                <a:gridCol w="1673551">
                  <a:extLst>
                    <a:ext uri="{9D8B030D-6E8A-4147-A177-3AD203B41FA5}">
                      <a16:colId xmlns:a16="http://schemas.microsoft.com/office/drawing/2014/main" val="1776421982"/>
                    </a:ext>
                  </a:extLst>
                </a:gridCol>
                <a:gridCol w="1762613">
                  <a:extLst>
                    <a:ext uri="{9D8B030D-6E8A-4147-A177-3AD203B41FA5}">
                      <a16:colId xmlns:a16="http://schemas.microsoft.com/office/drawing/2014/main" val="3133744402"/>
                    </a:ext>
                  </a:extLst>
                </a:gridCol>
                <a:gridCol w="3056409">
                  <a:extLst>
                    <a:ext uri="{9D8B030D-6E8A-4147-A177-3AD203B41FA5}">
                      <a16:colId xmlns:a16="http://schemas.microsoft.com/office/drawing/2014/main" val="1150594661"/>
                    </a:ext>
                  </a:extLst>
                </a:gridCol>
                <a:gridCol w="1668822">
                  <a:extLst>
                    <a:ext uri="{9D8B030D-6E8A-4147-A177-3AD203B41FA5}">
                      <a16:colId xmlns:a16="http://schemas.microsoft.com/office/drawing/2014/main" val="2115000873"/>
                    </a:ext>
                  </a:extLst>
                </a:gridCol>
              </a:tblGrid>
              <a:tr h="308556">
                <a:tc>
                  <a:txBody>
                    <a:bodyPr/>
                    <a:lstStyle/>
                    <a:p>
                      <a:pPr algn="ctr"/>
                      <a:r>
                        <a:rPr lang="en-US" err="1"/>
                        <a:t>Valsts</a:t>
                      </a:r>
                      <a:r>
                        <a:rPr lang="en-US"/>
                        <a:t> </a:t>
                      </a:r>
                      <a:r>
                        <a:rPr lang="en-US" err="1"/>
                        <a:t>pārbaudes</a:t>
                      </a:r>
                      <a:r>
                        <a:rPr lang="en-US"/>
                        <a:t> </a:t>
                      </a:r>
                      <a:r>
                        <a:rPr lang="en-US" err="1"/>
                        <a:t>darba</a:t>
                      </a:r>
                      <a:r>
                        <a:rPr lang="en-US"/>
                        <a:t> </a:t>
                      </a:r>
                      <a:r>
                        <a:rPr lang="en-US" err="1"/>
                        <a:t>veids</a:t>
                      </a:r>
                      <a:endParaRPr lang="en-US"/>
                    </a:p>
                  </a:txBody>
                  <a:tcPr/>
                </a:tc>
                <a:tc>
                  <a:txBody>
                    <a:bodyPr/>
                    <a:lstStyle/>
                    <a:p>
                      <a:pPr lvl="0" algn="ctr">
                        <a:buNone/>
                      </a:pPr>
                      <a:r>
                        <a:rPr lang="en-US" err="1"/>
                        <a:t>Nosaukums</a:t>
                      </a:r>
                      <a:endParaRPr lang="en-US"/>
                    </a:p>
                  </a:txBody>
                  <a:tcPr/>
                </a:tc>
                <a:tc>
                  <a:txBody>
                    <a:bodyPr/>
                    <a:lstStyle/>
                    <a:p>
                      <a:pPr algn="ctr"/>
                      <a:r>
                        <a:rPr lang="en-US" err="1"/>
                        <a:t>Laiks</a:t>
                      </a:r>
                      <a:endParaRPr lang="en-US"/>
                    </a:p>
                  </a:txBody>
                  <a:tcPr/>
                </a:tc>
                <a:tc>
                  <a:txBody>
                    <a:bodyPr/>
                    <a:lstStyle/>
                    <a:p>
                      <a:pPr lvl="0" algn="ctr">
                        <a:buNone/>
                      </a:pPr>
                      <a:r>
                        <a:rPr lang="en-US" err="1"/>
                        <a:t>Papildtermiņa</a:t>
                      </a:r>
                      <a:r>
                        <a:rPr lang="en-US"/>
                        <a:t> </a:t>
                      </a:r>
                      <a:r>
                        <a:rPr lang="en-US" err="1"/>
                        <a:t>laiks</a:t>
                      </a:r>
                      <a:endParaRPr lang="en-US"/>
                    </a:p>
                  </a:txBody>
                  <a:tcPr/>
                </a:tc>
                <a:extLst>
                  <a:ext uri="{0D108BD9-81ED-4DB2-BD59-A6C34878D82A}">
                    <a16:rowId xmlns:a16="http://schemas.microsoft.com/office/drawing/2014/main" val="3893787051"/>
                  </a:ext>
                </a:extLst>
              </a:tr>
              <a:tr h="370840">
                <a:tc rowSpan="3">
                  <a:txBody>
                    <a:bodyPr/>
                    <a:lstStyle/>
                    <a:p>
                      <a:r>
                        <a:rPr lang="en-US" err="1"/>
                        <a:t>Monitoringa</a:t>
                      </a:r>
                      <a:r>
                        <a:rPr lang="en-US"/>
                        <a:t> </a:t>
                      </a:r>
                      <a:r>
                        <a:rPr lang="en-US" err="1"/>
                        <a:t>darbs</a:t>
                      </a:r>
                      <a:endParaRPr lang="en-US"/>
                    </a:p>
                  </a:txBody>
                  <a:tcPr anchor="ctr"/>
                </a:tc>
                <a:tc>
                  <a:txBody>
                    <a:bodyPr/>
                    <a:lstStyle/>
                    <a:p>
                      <a:r>
                        <a:rPr lang="en-US" err="1"/>
                        <a:t>Angļu</a:t>
                      </a:r>
                      <a:r>
                        <a:rPr lang="en-US"/>
                        <a:t> </a:t>
                      </a:r>
                      <a:r>
                        <a:rPr lang="en-US" err="1"/>
                        <a:t>valoda</a:t>
                      </a:r>
                    </a:p>
                  </a:txBody>
                  <a:tcPr/>
                </a:tc>
                <a:tc>
                  <a:txBody>
                    <a:bodyPr/>
                    <a:lstStyle/>
                    <a:p>
                      <a:r>
                        <a:rPr lang="en-US"/>
                        <a:t>22. </a:t>
                      </a:r>
                      <a:r>
                        <a:rPr lang="en-US" err="1"/>
                        <a:t>aprīlis</a:t>
                      </a:r>
                      <a:r>
                        <a:rPr lang="en-US"/>
                        <a:t> (</a:t>
                      </a:r>
                      <a:r>
                        <a:rPr lang="en-US" err="1"/>
                        <a:t>rakstu</a:t>
                      </a:r>
                      <a:r>
                        <a:rPr lang="en-US"/>
                        <a:t> </a:t>
                      </a:r>
                      <a:r>
                        <a:rPr lang="en-US" err="1"/>
                        <a:t>daļa</a:t>
                      </a:r>
                      <a:r>
                        <a:rPr lang="en-US"/>
                        <a:t>)</a:t>
                      </a:r>
                    </a:p>
                    <a:p>
                      <a:pPr lvl="0">
                        <a:buNone/>
                      </a:pPr>
                      <a:r>
                        <a:rPr lang="en-US"/>
                        <a:t>22.-24. </a:t>
                      </a:r>
                      <a:r>
                        <a:rPr lang="en-US" err="1"/>
                        <a:t>aprīlis</a:t>
                      </a:r>
                      <a:r>
                        <a:rPr lang="en-US"/>
                        <a:t> (</a:t>
                      </a:r>
                      <a:r>
                        <a:rPr lang="en-US" err="1"/>
                        <a:t>mutvārdu</a:t>
                      </a:r>
                      <a:r>
                        <a:rPr lang="en-US"/>
                        <a:t> </a:t>
                      </a:r>
                      <a:r>
                        <a:rPr lang="en-US" err="1"/>
                        <a:t>daļa</a:t>
                      </a:r>
                      <a:r>
                        <a:rPr lang="en-US"/>
                        <a:t>)</a:t>
                      </a:r>
                    </a:p>
                  </a:txBody>
                  <a:tcPr/>
                </a:tc>
                <a:tc>
                  <a:txBody>
                    <a:bodyPr/>
                    <a:lstStyle/>
                    <a:p>
                      <a:pPr lvl="0">
                        <a:buNone/>
                      </a:pPr>
                      <a:r>
                        <a:rPr lang="en-US"/>
                        <a:t>7. </a:t>
                      </a:r>
                      <a:r>
                        <a:rPr lang="en-US" err="1"/>
                        <a:t>maijs</a:t>
                      </a:r>
                    </a:p>
                  </a:txBody>
                  <a:tcPr/>
                </a:tc>
                <a:extLst>
                  <a:ext uri="{0D108BD9-81ED-4DB2-BD59-A6C34878D82A}">
                    <a16:rowId xmlns:a16="http://schemas.microsoft.com/office/drawing/2014/main" val="2448793056"/>
                  </a:ext>
                </a:extLst>
              </a:tr>
              <a:tr h="370840">
                <a:tc vMerge="1">
                  <a:txBody>
                    <a:bodyPr/>
                    <a:lstStyle/>
                    <a:p>
                      <a:endParaRPr lang="en-US"/>
                    </a:p>
                  </a:txBody>
                  <a:tcPr/>
                </a:tc>
                <a:tc>
                  <a:txBody>
                    <a:bodyPr/>
                    <a:lstStyle/>
                    <a:p>
                      <a:r>
                        <a:rPr lang="en-US" err="1"/>
                        <a:t>Vācu</a:t>
                      </a:r>
                      <a:r>
                        <a:rPr lang="en-US"/>
                        <a:t> </a:t>
                      </a:r>
                      <a:r>
                        <a:rPr lang="en-US" err="1"/>
                        <a:t>valoda</a:t>
                      </a:r>
                    </a:p>
                  </a:txBody>
                  <a:tcPr/>
                </a:tc>
                <a:tc>
                  <a:txBody>
                    <a:bodyPr/>
                    <a:lstStyle/>
                    <a:p>
                      <a:r>
                        <a:rPr lang="en-US"/>
                        <a:t>22. </a:t>
                      </a:r>
                      <a:r>
                        <a:rPr lang="en-US" err="1"/>
                        <a:t>aprīlis</a:t>
                      </a:r>
                    </a:p>
                  </a:txBody>
                  <a:tcPr/>
                </a:tc>
                <a:tc>
                  <a:txBody>
                    <a:bodyPr/>
                    <a:lstStyle/>
                    <a:p>
                      <a:pPr lvl="0">
                        <a:buNone/>
                      </a:pPr>
                      <a:r>
                        <a:rPr lang="en-US"/>
                        <a:t>7. </a:t>
                      </a:r>
                      <a:r>
                        <a:rPr lang="en-US" err="1"/>
                        <a:t>maijs</a:t>
                      </a:r>
                    </a:p>
                  </a:txBody>
                  <a:tcPr/>
                </a:tc>
                <a:extLst>
                  <a:ext uri="{0D108BD9-81ED-4DB2-BD59-A6C34878D82A}">
                    <a16:rowId xmlns:a16="http://schemas.microsoft.com/office/drawing/2014/main" val="582557438"/>
                  </a:ext>
                </a:extLst>
              </a:tr>
              <a:tr h="370840">
                <a:tc vMerge="1">
                  <a:txBody>
                    <a:bodyPr/>
                    <a:lstStyle/>
                    <a:p>
                      <a:endParaRPr lang="en-US"/>
                    </a:p>
                  </a:txBody>
                  <a:tcPr/>
                </a:tc>
                <a:tc>
                  <a:txBody>
                    <a:bodyPr/>
                    <a:lstStyle/>
                    <a:p>
                      <a:r>
                        <a:rPr lang="en-US" err="1"/>
                        <a:t>Franču</a:t>
                      </a:r>
                      <a:r>
                        <a:rPr lang="en-US"/>
                        <a:t> </a:t>
                      </a:r>
                      <a:r>
                        <a:rPr lang="en-US" err="1"/>
                        <a:t>valoda</a:t>
                      </a:r>
                    </a:p>
                  </a:txBody>
                  <a:tcPr/>
                </a:tc>
                <a:tc>
                  <a:txBody>
                    <a:bodyPr/>
                    <a:lstStyle/>
                    <a:p>
                      <a:r>
                        <a:rPr lang="en-US"/>
                        <a:t>22. </a:t>
                      </a:r>
                      <a:r>
                        <a:rPr lang="en-US" err="1"/>
                        <a:t>aprīlis</a:t>
                      </a:r>
                    </a:p>
                  </a:txBody>
                  <a:tcPr/>
                </a:tc>
                <a:tc>
                  <a:txBody>
                    <a:bodyPr/>
                    <a:lstStyle/>
                    <a:p>
                      <a:pPr lvl="0">
                        <a:buNone/>
                      </a:pPr>
                      <a:r>
                        <a:rPr lang="en-US"/>
                        <a:t>7. </a:t>
                      </a:r>
                      <a:r>
                        <a:rPr lang="en-US" err="1"/>
                        <a:t>maijs</a:t>
                      </a:r>
                    </a:p>
                  </a:txBody>
                  <a:tcPr/>
                </a:tc>
                <a:extLst>
                  <a:ext uri="{0D108BD9-81ED-4DB2-BD59-A6C34878D82A}">
                    <a16:rowId xmlns:a16="http://schemas.microsoft.com/office/drawing/2014/main" val="2940589213"/>
                  </a:ext>
                </a:extLst>
              </a:tr>
              <a:tr h="370840">
                <a:tc>
                  <a:txBody>
                    <a:bodyPr/>
                    <a:lstStyle/>
                    <a:p>
                      <a:r>
                        <a:rPr lang="en-US" err="1"/>
                        <a:t>Centralizētais</a:t>
                      </a:r>
                      <a:r>
                        <a:rPr lang="en-US"/>
                        <a:t> </a:t>
                      </a:r>
                      <a:r>
                        <a:rPr lang="en-US" err="1"/>
                        <a:t>eksāmens</a:t>
                      </a:r>
                      <a:r>
                        <a:rPr lang="en-US"/>
                        <a:t> </a:t>
                      </a:r>
                    </a:p>
                  </a:txBody>
                  <a:tcPr/>
                </a:tc>
                <a:tc>
                  <a:txBody>
                    <a:bodyPr/>
                    <a:lstStyle/>
                    <a:p>
                      <a:r>
                        <a:rPr lang="en-US" err="1"/>
                        <a:t>Latviešu</a:t>
                      </a:r>
                      <a:r>
                        <a:rPr lang="en-US"/>
                        <a:t> </a:t>
                      </a:r>
                      <a:r>
                        <a:rPr lang="en-US" err="1"/>
                        <a:t>valoda</a:t>
                      </a:r>
                    </a:p>
                  </a:txBody>
                  <a:tcPr/>
                </a:tc>
                <a:tc>
                  <a:txBody>
                    <a:bodyPr/>
                    <a:lstStyle/>
                    <a:p>
                      <a:r>
                        <a:rPr lang="en-US"/>
                        <a:t>19.  </a:t>
                      </a:r>
                      <a:r>
                        <a:rPr lang="en-US" err="1"/>
                        <a:t>maijs</a:t>
                      </a:r>
                      <a:r>
                        <a:rPr lang="en-US"/>
                        <a:t> (</a:t>
                      </a:r>
                      <a:r>
                        <a:rPr lang="en-US" err="1"/>
                        <a:t>rakstu</a:t>
                      </a:r>
                      <a:r>
                        <a:rPr lang="en-US"/>
                        <a:t> </a:t>
                      </a:r>
                      <a:r>
                        <a:rPr lang="en-US" err="1"/>
                        <a:t>daļa</a:t>
                      </a:r>
                      <a:r>
                        <a:rPr lang="en-US"/>
                        <a:t>)</a:t>
                      </a:r>
                    </a:p>
                    <a:p>
                      <a:pPr lvl="0">
                        <a:buNone/>
                      </a:pPr>
                      <a:r>
                        <a:rPr lang="en-US"/>
                        <a:t>19.-22.maijs (</a:t>
                      </a:r>
                      <a:r>
                        <a:rPr lang="en-US" err="1"/>
                        <a:t>mutvārdu</a:t>
                      </a:r>
                      <a:r>
                        <a:rPr lang="en-US"/>
                        <a:t> </a:t>
                      </a:r>
                      <a:r>
                        <a:rPr lang="en-US" err="1"/>
                        <a:t>daļa</a:t>
                      </a:r>
                      <a:r>
                        <a:rPr lang="lv-LV"/>
                        <a:t>)</a:t>
                      </a:r>
                      <a:endParaRPr lang="en-US"/>
                    </a:p>
                  </a:txBody>
                  <a:tcPr/>
                </a:tc>
                <a:tc>
                  <a:txBody>
                    <a:bodyPr/>
                    <a:lstStyle/>
                    <a:p>
                      <a:pPr lvl="0">
                        <a:buNone/>
                      </a:pPr>
                      <a:r>
                        <a:rPr lang="en-US"/>
                        <a:t>9. </a:t>
                      </a:r>
                      <a:r>
                        <a:rPr lang="en-US" err="1"/>
                        <a:t>jūnijs</a:t>
                      </a:r>
                    </a:p>
                  </a:txBody>
                  <a:tcPr/>
                </a:tc>
                <a:extLst>
                  <a:ext uri="{0D108BD9-81ED-4DB2-BD59-A6C34878D82A}">
                    <a16:rowId xmlns:a16="http://schemas.microsoft.com/office/drawing/2014/main" val="1933837149"/>
                  </a:ext>
                </a:extLst>
              </a:tr>
              <a:tr h="370840">
                <a:tc>
                  <a:txBody>
                    <a:bodyPr/>
                    <a:lstStyle/>
                    <a:p>
                      <a:r>
                        <a:rPr lang="en-US" err="1"/>
                        <a:t>Centralizētais</a:t>
                      </a:r>
                      <a:r>
                        <a:rPr lang="en-US"/>
                        <a:t> </a:t>
                      </a:r>
                      <a:r>
                        <a:rPr lang="en-US" err="1"/>
                        <a:t>eksā</a:t>
                      </a:r>
                      <a:r>
                        <a:rPr lang="lv-LV" err="1"/>
                        <a:t>men</a:t>
                      </a:r>
                      <a:r>
                        <a:rPr lang="en-US"/>
                        <a:t>s</a:t>
                      </a:r>
                    </a:p>
                  </a:txBody>
                  <a:tcPr/>
                </a:tc>
                <a:tc>
                  <a:txBody>
                    <a:bodyPr/>
                    <a:lstStyle/>
                    <a:p>
                      <a:r>
                        <a:rPr lang="en-US" err="1"/>
                        <a:t>Matemātika</a:t>
                      </a:r>
                      <a:endParaRPr lang="en-US"/>
                    </a:p>
                  </a:txBody>
                  <a:tcPr/>
                </a:tc>
                <a:tc>
                  <a:txBody>
                    <a:bodyPr/>
                    <a:lstStyle/>
                    <a:p>
                      <a:r>
                        <a:rPr lang="en-US"/>
                        <a:t>26. </a:t>
                      </a:r>
                      <a:r>
                        <a:rPr lang="en-US" err="1"/>
                        <a:t>maijs</a:t>
                      </a:r>
                    </a:p>
                  </a:txBody>
                  <a:tcPr/>
                </a:tc>
                <a:tc>
                  <a:txBody>
                    <a:bodyPr/>
                    <a:lstStyle/>
                    <a:p>
                      <a:pPr lvl="0">
                        <a:buNone/>
                      </a:pPr>
                      <a:r>
                        <a:rPr lang="en-US"/>
                        <a:t>11. </a:t>
                      </a:r>
                      <a:r>
                        <a:rPr lang="en-US" err="1"/>
                        <a:t>jūnijs</a:t>
                      </a:r>
                    </a:p>
                  </a:txBody>
                  <a:tcPr/>
                </a:tc>
                <a:extLst>
                  <a:ext uri="{0D108BD9-81ED-4DB2-BD59-A6C34878D82A}">
                    <a16:rowId xmlns:a16="http://schemas.microsoft.com/office/drawing/2014/main" val="1315631097"/>
                  </a:ext>
                </a:extLst>
              </a:tr>
            </a:tbl>
          </a:graphicData>
        </a:graphic>
      </p:graphicFrame>
      <p:graphicFrame>
        <p:nvGraphicFramePr>
          <p:cNvPr id="9" name="Table 8">
            <a:extLst>
              <a:ext uri="{FF2B5EF4-FFF2-40B4-BE49-F238E27FC236}">
                <a16:creationId xmlns:a16="http://schemas.microsoft.com/office/drawing/2014/main" id="{DB410257-07C8-EC1A-BC74-537DA2CE52EF}"/>
              </a:ext>
            </a:extLst>
          </p:cNvPr>
          <p:cNvGraphicFramePr>
            <a:graphicFrameLocks noGrp="1"/>
          </p:cNvGraphicFramePr>
          <p:nvPr>
            <p:extLst>
              <p:ext uri="{D42A27DB-BD31-4B8C-83A1-F6EECF244321}">
                <p14:modId xmlns:p14="http://schemas.microsoft.com/office/powerpoint/2010/main" val="2954034845"/>
              </p:ext>
            </p:extLst>
          </p:nvPr>
        </p:nvGraphicFramePr>
        <p:xfrm>
          <a:off x="954657" y="4812692"/>
          <a:ext cx="8168640" cy="370840"/>
        </p:xfrm>
        <a:graphic>
          <a:graphicData uri="http://schemas.openxmlformats.org/drawingml/2006/table">
            <a:tbl>
              <a:tblPr firstRow="1" bandRow="1">
                <a:tableStyleId>{5C22544A-7EE6-4342-B048-85BDC9FD1C3A}</a:tableStyleId>
              </a:tblPr>
              <a:tblGrid>
                <a:gridCol w="2722880">
                  <a:extLst>
                    <a:ext uri="{9D8B030D-6E8A-4147-A177-3AD203B41FA5}">
                      <a16:colId xmlns:a16="http://schemas.microsoft.com/office/drawing/2014/main" val="3367617596"/>
                    </a:ext>
                  </a:extLst>
                </a:gridCol>
                <a:gridCol w="2722880">
                  <a:extLst>
                    <a:ext uri="{9D8B030D-6E8A-4147-A177-3AD203B41FA5}">
                      <a16:colId xmlns:a16="http://schemas.microsoft.com/office/drawing/2014/main" val="4255419429"/>
                    </a:ext>
                  </a:extLst>
                </a:gridCol>
                <a:gridCol w="2722880">
                  <a:extLst>
                    <a:ext uri="{9D8B030D-6E8A-4147-A177-3AD203B41FA5}">
                      <a16:colId xmlns:a16="http://schemas.microsoft.com/office/drawing/2014/main" val="1289893141"/>
                    </a:ext>
                  </a:extLst>
                </a:gridCol>
              </a:tblGrid>
              <a:tr h="370840">
                <a:tc>
                  <a:txBody>
                    <a:bodyPr/>
                    <a:lstStyle/>
                    <a:p>
                      <a:r>
                        <a:rPr lang="en-US" err="1">
                          <a:solidFill>
                            <a:schemeClr val="bg2"/>
                          </a:solidFill>
                        </a:rPr>
                        <a:t>Diagnosticējošais</a:t>
                      </a:r>
                      <a:r>
                        <a:rPr lang="en-US">
                          <a:solidFill>
                            <a:schemeClr val="bg2"/>
                          </a:solidFill>
                        </a:rPr>
                        <a:t> </a:t>
                      </a:r>
                      <a:r>
                        <a:rPr lang="en-US" err="1">
                          <a:solidFill>
                            <a:schemeClr val="bg2"/>
                          </a:solidFill>
                        </a:rPr>
                        <a:t>darbs</a:t>
                      </a:r>
                      <a:r>
                        <a:rPr lang="en-US">
                          <a:solidFill>
                            <a:schemeClr val="bg2"/>
                          </a:solidFill>
                        </a:rPr>
                        <a:t> </a:t>
                      </a:r>
                    </a:p>
                  </a:txBody>
                  <a:tcPr>
                    <a:solidFill>
                      <a:schemeClr val="tx2"/>
                    </a:solidFill>
                  </a:tcPr>
                </a:tc>
                <a:tc>
                  <a:txBody>
                    <a:bodyPr/>
                    <a:lstStyle/>
                    <a:p>
                      <a:r>
                        <a:rPr lang="en-US" err="1">
                          <a:solidFill>
                            <a:schemeClr val="bg2"/>
                          </a:solidFill>
                        </a:rPr>
                        <a:t>Dabaszinības</a:t>
                      </a:r>
                      <a:endParaRPr lang="en-US">
                        <a:solidFill>
                          <a:schemeClr val="bg2"/>
                        </a:solidFill>
                      </a:endParaRPr>
                    </a:p>
                  </a:txBody>
                  <a:tcPr>
                    <a:solidFill>
                      <a:schemeClr val="tx2"/>
                    </a:solidFill>
                  </a:tcPr>
                </a:tc>
                <a:tc>
                  <a:txBody>
                    <a:bodyPr/>
                    <a:lstStyle/>
                    <a:p>
                      <a:r>
                        <a:rPr lang="en-US">
                          <a:solidFill>
                            <a:schemeClr val="bg2"/>
                          </a:solidFill>
                        </a:rPr>
                        <a:t>28. </a:t>
                      </a:r>
                      <a:r>
                        <a:rPr lang="en-US" err="1">
                          <a:solidFill>
                            <a:schemeClr val="bg2"/>
                          </a:solidFill>
                        </a:rPr>
                        <a:t>aprīlis</a:t>
                      </a:r>
                      <a:endParaRPr lang="en-US">
                        <a:solidFill>
                          <a:schemeClr val="bg2"/>
                        </a:solidFill>
                      </a:endParaRPr>
                    </a:p>
                  </a:txBody>
                  <a:tcPr>
                    <a:solidFill>
                      <a:schemeClr val="tx2"/>
                    </a:solidFill>
                  </a:tcPr>
                </a:tc>
                <a:extLst>
                  <a:ext uri="{0D108BD9-81ED-4DB2-BD59-A6C34878D82A}">
                    <a16:rowId xmlns:a16="http://schemas.microsoft.com/office/drawing/2014/main" val="245226540"/>
                  </a:ext>
                </a:extLst>
              </a:tr>
            </a:tbl>
          </a:graphicData>
        </a:graphic>
      </p:graphicFrame>
      <p:sp>
        <p:nvSpPr>
          <p:cNvPr id="10" name="TextBox 9">
            <a:extLst>
              <a:ext uri="{FF2B5EF4-FFF2-40B4-BE49-F238E27FC236}">
                <a16:creationId xmlns:a16="http://schemas.microsoft.com/office/drawing/2014/main" id="{3288939A-763D-477E-6453-EC3DC44A411F}"/>
              </a:ext>
            </a:extLst>
          </p:cNvPr>
          <p:cNvSpPr txBox="1"/>
          <p:nvPr/>
        </p:nvSpPr>
        <p:spPr>
          <a:xfrm>
            <a:off x="1008071" y="5330927"/>
            <a:ext cx="923105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solidFill>
                  <a:srgbClr val="664690"/>
                </a:solidFill>
              </a:rPr>
              <a:t>Sekmju</a:t>
            </a:r>
            <a:r>
              <a:rPr lang="en-US" b="1">
                <a:solidFill>
                  <a:srgbClr val="664690"/>
                </a:solidFill>
              </a:rPr>
              <a:t> </a:t>
            </a:r>
            <a:r>
              <a:rPr lang="en-US" b="1" err="1">
                <a:solidFill>
                  <a:srgbClr val="664690"/>
                </a:solidFill>
              </a:rPr>
              <a:t>izrakstā</a:t>
            </a:r>
            <a:r>
              <a:rPr lang="en-US" b="1">
                <a:solidFill>
                  <a:srgbClr val="664690"/>
                </a:solidFill>
              </a:rPr>
              <a:t> </a:t>
            </a:r>
            <a:r>
              <a:rPr lang="en-US" b="1" err="1">
                <a:solidFill>
                  <a:srgbClr val="664690"/>
                </a:solidFill>
              </a:rPr>
              <a:t>ieraksta</a:t>
            </a:r>
            <a:endParaRPr lang="en-US" b="1">
              <a:solidFill>
                <a:srgbClr val="664690"/>
              </a:solidFill>
            </a:endParaRPr>
          </a:p>
          <a:p>
            <a:r>
              <a:rPr lang="en-US" b="1">
                <a:solidFill>
                  <a:srgbClr val="664690"/>
                </a:solidFill>
              </a:rPr>
              <a:t>	 </a:t>
            </a:r>
            <a:r>
              <a:rPr lang="en-US" err="1">
                <a:solidFill>
                  <a:srgbClr val="664690"/>
                </a:solidFill>
              </a:rPr>
              <a:t>iegūto</a:t>
            </a:r>
            <a:r>
              <a:rPr lang="en-US">
                <a:solidFill>
                  <a:srgbClr val="664690"/>
                </a:solidFill>
              </a:rPr>
              <a:t> </a:t>
            </a:r>
            <a:r>
              <a:rPr lang="en-US" err="1">
                <a:solidFill>
                  <a:srgbClr val="664690"/>
                </a:solidFill>
              </a:rPr>
              <a:t>sertifikātu</a:t>
            </a:r>
            <a:r>
              <a:rPr lang="en-US">
                <a:solidFill>
                  <a:srgbClr val="664690"/>
                </a:solidFill>
              </a:rPr>
              <a:t> </a:t>
            </a:r>
            <a:r>
              <a:rPr lang="en-US" err="1">
                <a:solidFill>
                  <a:srgbClr val="664690"/>
                </a:solidFill>
              </a:rPr>
              <a:t>numurus</a:t>
            </a:r>
            <a:r>
              <a:rPr lang="en-US">
                <a:solidFill>
                  <a:srgbClr val="664690"/>
                </a:solidFill>
              </a:rPr>
              <a:t> </a:t>
            </a:r>
          </a:p>
          <a:p>
            <a:r>
              <a:rPr lang="en-US">
                <a:solidFill>
                  <a:srgbClr val="664690"/>
                </a:solidFill>
              </a:rPr>
              <a:t>	 </a:t>
            </a:r>
            <a:r>
              <a:rPr lang="en-US" err="1">
                <a:solidFill>
                  <a:srgbClr val="664690"/>
                </a:solidFill>
              </a:rPr>
              <a:t>informāciju</a:t>
            </a:r>
            <a:r>
              <a:rPr lang="en-US">
                <a:solidFill>
                  <a:srgbClr val="664690"/>
                </a:solidFill>
              </a:rPr>
              <a:t>, ka </a:t>
            </a:r>
            <a:r>
              <a:rPr lang="en-US" err="1">
                <a:solidFill>
                  <a:srgbClr val="664690"/>
                </a:solidFill>
              </a:rPr>
              <a:t>nokārtots</a:t>
            </a:r>
            <a:r>
              <a:rPr lang="en-US">
                <a:solidFill>
                  <a:srgbClr val="664690"/>
                </a:solidFill>
              </a:rPr>
              <a:t> </a:t>
            </a:r>
            <a:r>
              <a:rPr lang="en-US" err="1">
                <a:solidFill>
                  <a:srgbClr val="664690"/>
                </a:solidFill>
              </a:rPr>
              <a:t>monitoringa</a:t>
            </a:r>
            <a:r>
              <a:rPr lang="en-US">
                <a:solidFill>
                  <a:srgbClr val="664690"/>
                </a:solidFill>
              </a:rPr>
              <a:t> </a:t>
            </a:r>
            <a:r>
              <a:rPr lang="en-US" err="1">
                <a:solidFill>
                  <a:srgbClr val="664690"/>
                </a:solidFill>
              </a:rPr>
              <a:t>darbs</a:t>
            </a:r>
            <a:r>
              <a:rPr lang="en-US">
                <a:solidFill>
                  <a:srgbClr val="664690"/>
                </a:solidFill>
              </a:rPr>
              <a:t> </a:t>
            </a:r>
            <a:r>
              <a:rPr lang="en-US" err="1">
                <a:solidFill>
                  <a:srgbClr val="664690"/>
                </a:solidFill>
              </a:rPr>
              <a:t>svešvalodā</a:t>
            </a:r>
            <a:r>
              <a:rPr lang="en-US">
                <a:solidFill>
                  <a:srgbClr val="664690"/>
                </a:solidFill>
              </a:rPr>
              <a:t> (</a:t>
            </a:r>
            <a:r>
              <a:rPr lang="en-US" err="1">
                <a:solidFill>
                  <a:srgbClr val="664690"/>
                </a:solidFill>
              </a:rPr>
              <a:t>vērtējumam</a:t>
            </a:r>
            <a:r>
              <a:rPr lang="en-US">
                <a:solidFill>
                  <a:srgbClr val="664690"/>
                </a:solidFill>
              </a:rPr>
              <a:t> nav </a:t>
            </a:r>
            <a:r>
              <a:rPr lang="en-US" err="1">
                <a:solidFill>
                  <a:srgbClr val="664690"/>
                </a:solidFill>
              </a:rPr>
              <a:t>noteikts</a:t>
            </a:r>
            <a:r>
              <a:rPr lang="en-US">
                <a:solidFill>
                  <a:srgbClr val="664690"/>
                </a:solidFill>
              </a:rPr>
              <a:t> </a:t>
            </a:r>
            <a:r>
              <a:rPr lang="en-US" err="1">
                <a:solidFill>
                  <a:srgbClr val="664690"/>
                </a:solidFill>
              </a:rPr>
              <a:t>minimālais</a:t>
            </a:r>
            <a:r>
              <a:rPr lang="en-US">
                <a:solidFill>
                  <a:srgbClr val="664690"/>
                </a:solidFill>
              </a:rPr>
              <a:t> </a:t>
            </a:r>
            <a:r>
              <a:rPr lang="en-US" err="1">
                <a:solidFill>
                  <a:srgbClr val="664690"/>
                </a:solidFill>
              </a:rPr>
              <a:t>slieksnis</a:t>
            </a:r>
            <a:r>
              <a:rPr lang="en-US">
                <a:solidFill>
                  <a:srgbClr val="664690"/>
                </a:solidFill>
              </a:rPr>
              <a:t> un </a:t>
            </a:r>
            <a:r>
              <a:rPr lang="en-US" err="1">
                <a:solidFill>
                  <a:srgbClr val="664690"/>
                </a:solidFill>
              </a:rPr>
              <a:t>vērtējums</a:t>
            </a:r>
            <a:r>
              <a:rPr lang="en-US">
                <a:solidFill>
                  <a:srgbClr val="664690"/>
                </a:solidFill>
              </a:rPr>
              <a:t> </a:t>
            </a:r>
            <a:r>
              <a:rPr lang="en-US" err="1">
                <a:solidFill>
                  <a:srgbClr val="664690"/>
                </a:solidFill>
              </a:rPr>
              <a:t>neietekmē</a:t>
            </a:r>
            <a:r>
              <a:rPr lang="en-US">
                <a:solidFill>
                  <a:srgbClr val="664690"/>
                </a:solidFill>
              </a:rPr>
              <a:t> </a:t>
            </a:r>
            <a:r>
              <a:rPr lang="en-US" err="1">
                <a:solidFill>
                  <a:srgbClr val="664690"/>
                </a:solidFill>
              </a:rPr>
              <a:t>apliecības</a:t>
            </a:r>
            <a:r>
              <a:rPr lang="en-US">
                <a:solidFill>
                  <a:srgbClr val="664690"/>
                </a:solidFill>
              </a:rPr>
              <a:t> par </a:t>
            </a:r>
            <a:r>
              <a:rPr lang="en-US" err="1">
                <a:solidFill>
                  <a:srgbClr val="664690"/>
                </a:solidFill>
              </a:rPr>
              <a:t>pamatizglītības</a:t>
            </a:r>
            <a:r>
              <a:rPr lang="en-US">
                <a:solidFill>
                  <a:srgbClr val="664690"/>
                </a:solidFill>
              </a:rPr>
              <a:t> </a:t>
            </a:r>
            <a:r>
              <a:rPr lang="en-US" err="1">
                <a:solidFill>
                  <a:srgbClr val="664690"/>
                </a:solidFill>
              </a:rPr>
              <a:t>iegūšanu</a:t>
            </a:r>
            <a:r>
              <a:rPr lang="en-US">
                <a:solidFill>
                  <a:srgbClr val="664690"/>
                </a:solidFill>
              </a:rPr>
              <a:t> </a:t>
            </a:r>
            <a:r>
              <a:rPr lang="en-US" err="1">
                <a:solidFill>
                  <a:srgbClr val="664690"/>
                </a:solidFill>
              </a:rPr>
              <a:t>izsniegšanu</a:t>
            </a:r>
            <a:r>
              <a:rPr lang="en-US">
                <a:solidFill>
                  <a:srgbClr val="664690"/>
                </a:solidFill>
              </a:rPr>
              <a:t>) .</a:t>
            </a:r>
          </a:p>
          <a:p>
            <a:endParaRPr lang="en-US">
              <a:solidFill>
                <a:srgbClr val="664690"/>
              </a:solidFill>
            </a:endParaRPr>
          </a:p>
          <a:p>
            <a:r>
              <a:rPr lang="en-US" b="1" err="1">
                <a:solidFill>
                  <a:srgbClr val="664690"/>
                </a:solidFill>
              </a:rPr>
              <a:t>Diagnosticējoša</a:t>
            </a:r>
            <a:r>
              <a:rPr lang="en-US" b="1">
                <a:solidFill>
                  <a:srgbClr val="664690"/>
                </a:solidFill>
              </a:rPr>
              <a:t> </a:t>
            </a:r>
            <a:r>
              <a:rPr lang="en-US" b="1" err="1">
                <a:solidFill>
                  <a:srgbClr val="664690"/>
                </a:solidFill>
              </a:rPr>
              <a:t>darba</a:t>
            </a:r>
            <a:r>
              <a:rPr lang="en-US" b="1">
                <a:solidFill>
                  <a:srgbClr val="664690"/>
                </a:solidFill>
              </a:rPr>
              <a:t> </a:t>
            </a:r>
            <a:r>
              <a:rPr lang="en-US" b="1" err="1">
                <a:solidFill>
                  <a:srgbClr val="664690"/>
                </a:solidFill>
              </a:rPr>
              <a:t>vērtējumu</a:t>
            </a:r>
            <a:r>
              <a:rPr lang="en-US" b="1">
                <a:solidFill>
                  <a:srgbClr val="664690"/>
                </a:solidFill>
              </a:rPr>
              <a:t> </a:t>
            </a:r>
            <a:r>
              <a:rPr lang="en-US" err="1">
                <a:solidFill>
                  <a:srgbClr val="664690"/>
                </a:solidFill>
              </a:rPr>
              <a:t>sekmju</a:t>
            </a:r>
            <a:r>
              <a:rPr lang="en-US">
                <a:solidFill>
                  <a:srgbClr val="664690"/>
                </a:solidFill>
              </a:rPr>
              <a:t> </a:t>
            </a:r>
            <a:r>
              <a:rPr lang="en-US" err="1">
                <a:solidFill>
                  <a:srgbClr val="664690"/>
                </a:solidFill>
              </a:rPr>
              <a:t>izrakstā</a:t>
            </a:r>
            <a:r>
              <a:rPr lang="en-US">
                <a:solidFill>
                  <a:srgbClr val="664690"/>
                </a:solidFill>
              </a:rPr>
              <a:t> </a:t>
            </a:r>
            <a:r>
              <a:rPr lang="en-US" err="1">
                <a:solidFill>
                  <a:srgbClr val="664690"/>
                </a:solidFill>
              </a:rPr>
              <a:t>neraksta</a:t>
            </a:r>
            <a:r>
              <a:rPr lang="en-US">
                <a:solidFill>
                  <a:srgbClr val="664690"/>
                </a:solidFill>
              </a:rPr>
              <a:t>.</a:t>
            </a:r>
          </a:p>
        </p:txBody>
      </p:sp>
      <p:sp>
        <p:nvSpPr>
          <p:cNvPr id="6" name="Oval 5">
            <a:extLst>
              <a:ext uri="{FF2B5EF4-FFF2-40B4-BE49-F238E27FC236}">
                <a16:creationId xmlns:a16="http://schemas.microsoft.com/office/drawing/2014/main" id="{EA132979-694C-9BC5-2E76-6FEF60A26D79}"/>
              </a:ext>
            </a:extLst>
          </p:cNvPr>
          <p:cNvSpPr/>
          <p:nvPr/>
        </p:nvSpPr>
        <p:spPr>
          <a:xfrm>
            <a:off x="9783857" y="591905"/>
            <a:ext cx="2328728" cy="220766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ea typeface="Verdana"/>
            </a:endParaRPr>
          </a:p>
        </p:txBody>
      </p:sp>
      <p:sp>
        <p:nvSpPr>
          <p:cNvPr id="11" name="TextBox 10">
            <a:extLst>
              <a:ext uri="{FF2B5EF4-FFF2-40B4-BE49-F238E27FC236}">
                <a16:creationId xmlns:a16="http://schemas.microsoft.com/office/drawing/2014/main" id="{9E70847C-DD3C-F7BD-5841-55DF868FCE45}"/>
              </a:ext>
            </a:extLst>
          </p:cNvPr>
          <p:cNvSpPr txBox="1"/>
          <p:nvPr/>
        </p:nvSpPr>
        <p:spPr>
          <a:xfrm>
            <a:off x="9863272" y="1043210"/>
            <a:ext cx="2328728"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solidFill>
                  <a:srgbClr val="FFFFFF"/>
                </a:solidFill>
                <a:latin typeface="Verdana"/>
                <a:ea typeface="Verdana"/>
              </a:rPr>
              <a:t>Centralizētais</a:t>
            </a:r>
            <a:r>
              <a:rPr lang="en-US">
                <a:solidFill>
                  <a:srgbClr val="FFFFFF"/>
                </a:solidFill>
                <a:latin typeface="Verdana"/>
                <a:ea typeface="Verdana"/>
              </a:rPr>
              <a:t> </a:t>
            </a:r>
            <a:endParaRPr lang="en-US">
              <a:solidFill>
                <a:srgbClr val="664690"/>
              </a:solidFill>
              <a:latin typeface="Verdana"/>
              <a:ea typeface="Verdana"/>
            </a:endParaRPr>
          </a:p>
          <a:p>
            <a:pPr algn="ctr"/>
            <a:r>
              <a:rPr lang="en-US" err="1">
                <a:solidFill>
                  <a:srgbClr val="FFFFFF"/>
                </a:solidFill>
                <a:latin typeface="Verdana"/>
                <a:ea typeface="Verdana"/>
              </a:rPr>
              <a:t>eksāmens</a:t>
            </a:r>
            <a:r>
              <a:rPr lang="en-US">
                <a:solidFill>
                  <a:srgbClr val="FFFFFF"/>
                </a:solidFill>
                <a:latin typeface="Verdana"/>
                <a:ea typeface="Verdana"/>
              </a:rPr>
              <a:t> </a:t>
            </a:r>
            <a:r>
              <a:rPr lang="en-US" err="1">
                <a:solidFill>
                  <a:srgbClr val="FFFFFF"/>
                </a:solidFill>
                <a:latin typeface="Verdana"/>
                <a:ea typeface="Verdana"/>
              </a:rPr>
              <a:t>nokārtots</a:t>
            </a:r>
            <a:r>
              <a:rPr lang="en-US">
                <a:solidFill>
                  <a:srgbClr val="FFFFFF"/>
                </a:solidFill>
                <a:latin typeface="Verdana"/>
                <a:ea typeface="Verdana"/>
              </a:rPr>
              <a:t>, </a:t>
            </a:r>
            <a:endParaRPr lang="en-US">
              <a:solidFill>
                <a:srgbClr val="664690"/>
              </a:solidFill>
              <a:latin typeface="Verdana"/>
              <a:ea typeface="Verdana"/>
            </a:endParaRPr>
          </a:p>
          <a:p>
            <a:pPr algn="ctr"/>
            <a:r>
              <a:rPr lang="en-US">
                <a:solidFill>
                  <a:srgbClr val="FFFFFF"/>
                </a:solidFill>
                <a:latin typeface="Verdana"/>
                <a:ea typeface="Verdana"/>
              </a:rPr>
              <a:t>ja </a:t>
            </a:r>
            <a:r>
              <a:rPr lang="en-US" err="1">
                <a:solidFill>
                  <a:srgbClr val="FFFFFF"/>
                </a:solidFill>
                <a:latin typeface="Verdana"/>
                <a:ea typeface="Verdana"/>
              </a:rPr>
              <a:t>iegūts</a:t>
            </a:r>
            <a:r>
              <a:rPr lang="en-US">
                <a:solidFill>
                  <a:srgbClr val="FFFFFF"/>
                </a:solidFill>
                <a:latin typeface="Verdana"/>
                <a:ea typeface="Verdana"/>
              </a:rPr>
              <a:t> </a:t>
            </a:r>
            <a:r>
              <a:rPr lang="en-US" err="1">
                <a:solidFill>
                  <a:srgbClr val="FFFFFF"/>
                </a:solidFill>
                <a:latin typeface="Verdana"/>
                <a:ea typeface="Verdana"/>
              </a:rPr>
              <a:t>vērtējums</a:t>
            </a:r>
            <a:endParaRPr lang="en-US">
              <a:solidFill>
                <a:srgbClr val="664690"/>
              </a:solidFill>
              <a:latin typeface="Verdana"/>
              <a:ea typeface="Verdana"/>
            </a:endParaRPr>
          </a:p>
          <a:p>
            <a:pPr algn="ctr"/>
            <a:r>
              <a:rPr lang="en-US" sz="2000" b="1" err="1">
                <a:solidFill>
                  <a:schemeClr val="bg2"/>
                </a:solidFill>
                <a:latin typeface="Verdana"/>
                <a:ea typeface="Verdana"/>
              </a:rPr>
              <a:t>vismaz</a:t>
            </a:r>
            <a:r>
              <a:rPr lang="en-US" sz="2000" b="1">
                <a:solidFill>
                  <a:schemeClr val="bg2"/>
                </a:solidFill>
                <a:latin typeface="Verdana"/>
                <a:ea typeface="Verdana"/>
              </a:rPr>
              <a:t> 15%</a:t>
            </a:r>
          </a:p>
        </p:txBody>
      </p:sp>
      <p:sp>
        <p:nvSpPr>
          <p:cNvPr id="14" name="TextBox 13">
            <a:extLst>
              <a:ext uri="{FF2B5EF4-FFF2-40B4-BE49-F238E27FC236}">
                <a16:creationId xmlns:a16="http://schemas.microsoft.com/office/drawing/2014/main" id="{AAC964D6-C7A2-6F96-8243-CBD76664CD8B}"/>
              </a:ext>
            </a:extLst>
          </p:cNvPr>
          <p:cNvSpPr txBox="1"/>
          <p:nvPr/>
        </p:nvSpPr>
        <p:spPr>
          <a:xfrm>
            <a:off x="214685" y="863242"/>
            <a:ext cx="964858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baseline="0" err="1">
                <a:solidFill>
                  <a:srgbClr val="664790"/>
                </a:solidFill>
                <a:latin typeface="Verdana"/>
              </a:rPr>
              <a:t>Ministru</a:t>
            </a:r>
            <a:r>
              <a:rPr lang="en-US" sz="1600" i="1" baseline="0">
                <a:solidFill>
                  <a:srgbClr val="664790"/>
                </a:solidFill>
                <a:latin typeface="Verdana"/>
              </a:rPr>
              <a:t> </a:t>
            </a:r>
            <a:r>
              <a:rPr lang="en-US" sz="1600" i="1" baseline="0" err="1">
                <a:solidFill>
                  <a:srgbClr val="664790"/>
                </a:solidFill>
                <a:latin typeface="Verdana"/>
              </a:rPr>
              <a:t>kabineta</a:t>
            </a:r>
            <a:r>
              <a:rPr lang="en-US" sz="1600" i="1">
                <a:solidFill>
                  <a:srgbClr val="664790"/>
                </a:solidFill>
                <a:latin typeface="Verdana"/>
              </a:rPr>
              <a:t> 2025. gada 4. </a:t>
            </a:r>
            <a:r>
              <a:rPr lang="en-US" sz="1600" i="1" err="1">
                <a:solidFill>
                  <a:srgbClr val="664790"/>
                </a:solidFill>
                <a:latin typeface="Verdana"/>
              </a:rPr>
              <a:t>novembra</a:t>
            </a:r>
            <a:r>
              <a:rPr lang="en-US" sz="1600" i="1">
                <a:solidFill>
                  <a:srgbClr val="664790"/>
                </a:solidFill>
                <a:latin typeface="Verdana"/>
              </a:rPr>
              <a:t> </a:t>
            </a:r>
            <a:r>
              <a:rPr lang="en-US" sz="1600" i="1" baseline="0" err="1">
                <a:solidFill>
                  <a:srgbClr val="664790"/>
                </a:solidFill>
                <a:latin typeface="Verdana"/>
              </a:rPr>
              <a:t>noteikumi</a:t>
            </a:r>
            <a:r>
              <a:rPr lang="en-US" sz="1600" i="1" baseline="0">
                <a:solidFill>
                  <a:srgbClr val="664790"/>
                </a:solidFill>
                <a:latin typeface="Verdana"/>
              </a:rPr>
              <a:t> Nr. </a:t>
            </a:r>
            <a:r>
              <a:rPr lang="en-US" sz="1600" i="1">
                <a:solidFill>
                  <a:srgbClr val="664790"/>
                </a:solidFill>
                <a:latin typeface="Verdana"/>
              </a:rPr>
              <a:t>656</a:t>
            </a:r>
          </a:p>
          <a:p>
            <a:r>
              <a:rPr lang="en-US" sz="1600" i="1">
                <a:hlinkClick r:id="rId2"/>
              </a:rPr>
              <a:t>https://likumi.lv/ta/id/364262-noteikumi-par-valsts-parbaudes-darbu-norises-laiku-20252026macibu-gada</a:t>
            </a:r>
            <a:endParaRPr lang="en-US" sz="1600" i="1"/>
          </a:p>
          <a:p>
            <a:endParaRPr lang="en-US" sz="1600" i="1"/>
          </a:p>
        </p:txBody>
      </p:sp>
      <p:sp>
        <p:nvSpPr>
          <p:cNvPr id="5" name="Oval 4">
            <a:extLst>
              <a:ext uri="{FF2B5EF4-FFF2-40B4-BE49-F238E27FC236}">
                <a16:creationId xmlns:a16="http://schemas.microsoft.com/office/drawing/2014/main" id="{94F1D271-B823-706C-1F4B-FA38FA8D39E6}"/>
              </a:ext>
            </a:extLst>
          </p:cNvPr>
          <p:cNvSpPr/>
          <p:nvPr/>
        </p:nvSpPr>
        <p:spPr>
          <a:xfrm>
            <a:off x="9783857" y="3250873"/>
            <a:ext cx="2328728" cy="220766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err="1">
                <a:ea typeface="Verdana"/>
              </a:rPr>
              <a:t>Sertifikāti</a:t>
            </a:r>
            <a:r>
              <a:rPr lang="en-US" sz="2000">
                <a:ea typeface="Verdana"/>
              </a:rPr>
              <a:t> </a:t>
            </a:r>
          </a:p>
          <a:p>
            <a:pPr algn="ctr"/>
            <a:r>
              <a:rPr lang="en-US" sz="2000">
                <a:ea typeface="Verdana"/>
              </a:rPr>
              <a:t>26. </a:t>
            </a:r>
            <a:r>
              <a:rPr lang="en-US" sz="2000" err="1">
                <a:ea typeface="Verdana"/>
              </a:rPr>
              <a:t>jūnijā</a:t>
            </a:r>
            <a:endParaRPr lang="en-US" sz="2000">
              <a:ea typeface="Verdana"/>
            </a:endParaRPr>
          </a:p>
          <a:p>
            <a:pPr algn="ctr"/>
            <a:endParaRPr lang="en-US" sz="1600">
              <a:ea typeface="Verdana"/>
            </a:endParaRPr>
          </a:p>
          <a:p>
            <a:pPr algn="ctr"/>
            <a:r>
              <a:rPr lang="en-US" sz="1600">
                <a:ea typeface="Verdana"/>
              </a:rPr>
              <a:t>(ppt.- 30.06.)</a:t>
            </a:r>
          </a:p>
        </p:txBody>
      </p:sp>
    </p:spTree>
    <p:extLst>
      <p:ext uri="{BB962C8B-B14F-4D97-AF65-F5344CB8AC3E}">
        <p14:creationId xmlns:p14="http://schemas.microsoft.com/office/powerpoint/2010/main" val="268028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EB26D6-DB55-485B-3218-20E62E64E6BF}"/>
              </a:ext>
            </a:extLst>
          </p:cNvPr>
          <p:cNvSpPr>
            <a:spLocks noGrp="1"/>
          </p:cNvSpPr>
          <p:nvPr>
            <p:ph type="sldNum" idx="12"/>
          </p:nvPr>
        </p:nvSpPr>
        <p:spPr/>
        <p:txBody>
          <a:bodyPr/>
          <a:lstStyle/>
          <a:p>
            <a:fld id="{00000000-1234-1234-1234-123412341234}" type="slidenum">
              <a:rPr lang="lv-LV" smtClean="0"/>
              <a:pPr/>
              <a:t>7</a:t>
            </a:fld>
            <a:endParaRPr lang="lv-LV"/>
          </a:p>
        </p:txBody>
      </p:sp>
      <p:sp>
        <p:nvSpPr>
          <p:cNvPr id="3" name="Title 2">
            <a:extLst>
              <a:ext uri="{FF2B5EF4-FFF2-40B4-BE49-F238E27FC236}">
                <a16:creationId xmlns:a16="http://schemas.microsoft.com/office/drawing/2014/main" id="{445BB2F1-4F3C-517C-16BC-462F54BE14F9}"/>
              </a:ext>
            </a:extLst>
          </p:cNvPr>
          <p:cNvSpPr>
            <a:spLocks noGrp="1"/>
          </p:cNvSpPr>
          <p:nvPr>
            <p:ph type="title"/>
          </p:nvPr>
        </p:nvSpPr>
        <p:spPr>
          <a:xfrm>
            <a:off x="1008457" y="606500"/>
            <a:ext cx="8999668" cy="772498"/>
          </a:xfrm>
        </p:spPr>
        <p:txBody>
          <a:bodyPr/>
          <a:lstStyle/>
          <a:p>
            <a:r>
              <a:rPr lang="en-US" sz="2800" err="1"/>
              <a:t>Mācās</a:t>
            </a:r>
            <a:r>
              <a:rPr lang="en-US" sz="2800"/>
              <a:t> </a:t>
            </a:r>
            <a:r>
              <a:rPr lang="en-US" sz="2800" err="1"/>
              <a:t>atkārtoti</a:t>
            </a:r>
            <a:r>
              <a:rPr lang="en-US" sz="2800"/>
              <a:t> 9. </a:t>
            </a:r>
            <a:r>
              <a:rPr lang="en-US" sz="2800" err="1"/>
              <a:t>klasē</a:t>
            </a:r>
          </a:p>
        </p:txBody>
      </p:sp>
      <p:sp>
        <p:nvSpPr>
          <p:cNvPr id="4" name="TextBox 3">
            <a:extLst>
              <a:ext uri="{FF2B5EF4-FFF2-40B4-BE49-F238E27FC236}">
                <a16:creationId xmlns:a16="http://schemas.microsoft.com/office/drawing/2014/main" id="{97840F6C-5964-1B03-8529-D191630A5A83}"/>
              </a:ext>
            </a:extLst>
          </p:cNvPr>
          <p:cNvSpPr txBox="1"/>
          <p:nvPr/>
        </p:nvSpPr>
        <p:spPr>
          <a:xfrm>
            <a:off x="1007520" y="2233515"/>
            <a:ext cx="1000163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solidFill>
                  <a:schemeClr val="tx1"/>
                </a:solidFill>
                <a:latin typeface="Verdana"/>
              </a:rPr>
              <a:t>Skolēns</a:t>
            </a:r>
            <a:r>
              <a:rPr lang="en-US" sz="2000" b="1">
                <a:solidFill>
                  <a:schemeClr val="tx1"/>
                </a:solidFill>
                <a:latin typeface="Verdana"/>
              </a:rPr>
              <a:t>, </a:t>
            </a:r>
            <a:r>
              <a:rPr lang="en-US" sz="2000" b="1" err="1">
                <a:solidFill>
                  <a:schemeClr val="tx1"/>
                </a:solidFill>
                <a:latin typeface="Verdana"/>
              </a:rPr>
              <a:t>kurš</a:t>
            </a:r>
            <a:r>
              <a:rPr lang="en-US" sz="2000" b="1">
                <a:solidFill>
                  <a:schemeClr val="tx1"/>
                </a:solidFill>
                <a:latin typeface="Verdana"/>
              </a:rPr>
              <a:t> </a:t>
            </a:r>
            <a:r>
              <a:rPr lang="en-US" sz="2000" b="1" err="1">
                <a:solidFill>
                  <a:schemeClr val="tx1"/>
                </a:solidFill>
                <a:latin typeface="Verdana"/>
              </a:rPr>
              <a:t>mācās</a:t>
            </a:r>
            <a:r>
              <a:rPr lang="en-US" sz="2000">
                <a:solidFill>
                  <a:schemeClr val="tx1"/>
                </a:solidFill>
                <a:latin typeface="Verdana"/>
              </a:rPr>
              <a:t> </a:t>
            </a:r>
            <a:r>
              <a:rPr lang="en-US" sz="2000" b="1" err="1">
                <a:solidFill>
                  <a:schemeClr val="tx1"/>
                </a:solidFill>
                <a:latin typeface="Verdana"/>
              </a:rPr>
              <a:t>atkārtoti</a:t>
            </a:r>
            <a:r>
              <a:rPr lang="en-US" sz="2000" b="1">
                <a:solidFill>
                  <a:schemeClr val="tx1"/>
                </a:solidFill>
                <a:latin typeface="Verdana"/>
              </a:rPr>
              <a:t> 9. </a:t>
            </a:r>
            <a:r>
              <a:rPr lang="en-US" sz="2000" b="1" err="1">
                <a:solidFill>
                  <a:schemeClr val="tx1"/>
                </a:solidFill>
                <a:latin typeface="Verdana"/>
              </a:rPr>
              <a:t>klasē</a:t>
            </a:r>
            <a:r>
              <a:rPr lang="en-US" sz="2000" b="1">
                <a:solidFill>
                  <a:schemeClr val="tx1"/>
                </a:solidFill>
                <a:latin typeface="Verdana"/>
              </a:rPr>
              <a:t>,</a:t>
            </a:r>
            <a:endParaRPr lang="en-US" sz="2000">
              <a:solidFill>
                <a:schemeClr val="tx1"/>
              </a:solidFill>
              <a:latin typeface="Verdana"/>
            </a:endParaRPr>
          </a:p>
          <a:p>
            <a:pPr marL="342900" indent="-342900">
              <a:buFont typeface="Arial"/>
              <a:buChar char="•"/>
            </a:pPr>
            <a:r>
              <a:rPr lang="en-US" sz="2000" err="1">
                <a:solidFill>
                  <a:schemeClr val="tx1"/>
                </a:solidFill>
                <a:latin typeface="Verdana"/>
              </a:rPr>
              <a:t>kārto</a:t>
            </a:r>
            <a:r>
              <a:rPr lang="en-US" sz="2000">
                <a:solidFill>
                  <a:schemeClr val="tx1"/>
                </a:solidFill>
                <a:latin typeface="Verdana"/>
              </a:rPr>
              <a:t> </a:t>
            </a:r>
            <a:r>
              <a:rPr lang="en-US" sz="2000" err="1">
                <a:solidFill>
                  <a:schemeClr val="tx1"/>
                </a:solidFill>
                <a:latin typeface="Verdana"/>
              </a:rPr>
              <a:t>tikai</a:t>
            </a:r>
            <a:r>
              <a:rPr lang="en-US" sz="2000">
                <a:solidFill>
                  <a:schemeClr val="tx1"/>
                </a:solidFill>
                <a:latin typeface="Verdana"/>
              </a:rPr>
              <a:t> </a:t>
            </a:r>
            <a:r>
              <a:rPr lang="en-US" sz="2000" err="1">
                <a:solidFill>
                  <a:schemeClr val="tx1"/>
                </a:solidFill>
                <a:latin typeface="Verdana"/>
              </a:rPr>
              <a:t>tos</a:t>
            </a:r>
            <a:r>
              <a:rPr lang="en-US" sz="2000">
                <a:solidFill>
                  <a:schemeClr val="tx1"/>
                </a:solidFill>
                <a:latin typeface="Verdana"/>
              </a:rPr>
              <a:t> </a:t>
            </a:r>
            <a:r>
              <a:rPr lang="en-US" sz="2000" err="1">
                <a:solidFill>
                  <a:schemeClr val="tx1"/>
                </a:solidFill>
                <a:latin typeface="Verdana"/>
              </a:rPr>
              <a:t>centralizētos</a:t>
            </a:r>
            <a:r>
              <a:rPr lang="en-US" sz="2000">
                <a:solidFill>
                  <a:schemeClr val="tx1"/>
                </a:solidFill>
                <a:latin typeface="Verdana"/>
              </a:rPr>
              <a:t> </a:t>
            </a:r>
            <a:r>
              <a:rPr lang="en-US" sz="2000" err="1">
                <a:solidFill>
                  <a:schemeClr val="tx1"/>
                </a:solidFill>
                <a:latin typeface="Verdana"/>
              </a:rPr>
              <a:t>eksāmenus</a:t>
            </a:r>
            <a:r>
              <a:rPr lang="en-US" sz="2000">
                <a:solidFill>
                  <a:schemeClr val="tx1"/>
                </a:solidFill>
                <a:latin typeface="Verdana"/>
              </a:rPr>
              <a:t> (</a:t>
            </a:r>
            <a:r>
              <a:rPr lang="en-US" sz="2000" err="1">
                <a:solidFill>
                  <a:schemeClr val="tx1"/>
                </a:solidFill>
                <a:latin typeface="Verdana"/>
              </a:rPr>
              <a:t>latviešu</a:t>
            </a:r>
            <a:r>
              <a:rPr lang="en-US" sz="2000">
                <a:solidFill>
                  <a:schemeClr val="tx1"/>
                </a:solidFill>
                <a:latin typeface="Verdana"/>
              </a:rPr>
              <a:t> </a:t>
            </a:r>
            <a:r>
              <a:rPr lang="en-US" sz="2000" err="1">
                <a:solidFill>
                  <a:schemeClr val="tx1"/>
                </a:solidFill>
                <a:latin typeface="Verdana"/>
              </a:rPr>
              <a:t>valoda</a:t>
            </a:r>
            <a:r>
              <a:rPr lang="en-US" sz="2000">
                <a:solidFill>
                  <a:schemeClr val="tx1"/>
                </a:solidFill>
                <a:latin typeface="Verdana"/>
              </a:rPr>
              <a:t> </a:t>
            </a:r>
            <a:r>
              <a:rPr lang="en-US" sz="2000" err="1">
                <a:solidFill>
                  <a:schemeClr val="tx1"/>
                </a:solidFill>
                <a:latin typeface="Verdana"/>
              </a:rPr>
              <a:t>vai</a:t>
            </a:r>
            <a:r>
              <a:rPr lang="en-US" sz="2000">
                <a:solidFill>
                  <a:schemeClr val="tx1"/>
                </a:solidFill>
                <a:latin typeface="Verdana"/>
              </a:rPr>
              <a:t> </a:t>
            </a:r>
            <a:r>
              <a:rPr lang="en-US" sz="2000" err="1">
                <a:solidFill>
                  <a:schemeClr val="tx1"/>
                </a:solidFill>
                <a:latin typeface="Verdana"/>
              </a:rPr>
              <a:t>matemātika</a:t>
            </a:r>
            <a:r>
              <a:rPr lang="en-US" sz="2000">
                <a:solidFill>
                  <a:schemeClr val="tx1"/>
                </a:solidFill>
                <a:latin typeface="Verdana"/>
              </a:rPr>
              <a:t>), </a:t>
            </a:r>
            <a:r>
              <a:rPr lang="en-US" sz="2000" err="1">
                <a:solidFill>
                  <a:schemeClr val="tx1"/>
                </a:solidFill>
                <a:latin typeface="Verdana"/>
              </a:rPr>
              <a:t>kuros</a:t>
            </a:r>
            <a:r>
              <a:rPr lang="en-US" sz="2000">
                <a:solidFill>
                  <a:schemeClr val="tx1"/>
                </a:solidFill>
                <a:latin typeface="Verdana"/>
              </a:rPr>
              <a:t> </a:t>
            </a:r>
            <a:r>
              <a:rPr lang="en-US" sz="2000" err="1">
                <a:solidFill>
                  <a:schemeClr val="tx1"/>
                </a:solidFill>
                <a:latin typeface="Verdana"/>
              </a:rPr>
              <a:t>vērtējums</a:t>
            </a:r>
            <a:r>
              <a:rPr lang="en-US" sz="2000">
                <a:solidFill>
                  <a:schemeClr val="tx1"/>
                </a:solidFill>
                <a:latin typeface="Verdana"/>
              </a:rPr>
              <a:t> </a:t>
            </a:r>
            <a:r>
              <a:rPr lang="en-US" sz="2000" err="1">
                <a:solidFill>
                  <a:schemeClr val="tx1"/>
                </a:solidFill>
                <a:latin typeface="Verdana"/>
              </a:rPr>
              <a:t>iepriekšējā</a:t>
            </a:r>
            <a:r>
              <a:rPr lang="en-US" sz="2000">
                <a:solidFill>
                  <a:schemeClr val="tx1"/>
                </a:solidFill>
                <a:latin typeface="Verdana"/>
              </a:rPr>
              <a:t> </a:t>
            </a:r>
            <a:r>
              <a:rPr lang="en-US" sz="2000" err="1">
                <a:solidFill>
                  <a:schemeClr val="tx1"/>
                </a:solidFill>
                <a:latin typeface="Verdana"/>
              </a:rPr>
              <a:t>gadā</a:t>
            </a:r>
            <a:r>
              <a:rPr lang="en-US" sz="2000">
                <a:solidFill>
                  <a:schemeClr val="tx1"/>
                </a:solidFill>
                <a:latin typeface="Verdana"/>
              </a:rPr>
              <a:t> </a:t>
            </a:r>
            <a:r>
              <a:rPr lang="en-US" sz="2000" b="1" err="1">
                <a:solidFill>
                  <a:schemeClr val="tx1"/>
                </a:solidFill>
                <a:latin typeface="Verdana"/>
              </a:rPr>
              <a:t>ir</a:t>
            </a:r>
            <a:r>
              <a:rPr lang="en-US" sz="2000" b="1">
                <a:solidFill>
                  <a:schemeClr val="tx1"/>
                </a:solidFill>
                <a:latin typeface="Verdana"/>
              </a:rPr>
              <a:t> </a:t>
            </a:r>
            <a:r>
              <a:rPr lang="en-US" sz="2000" b="1" err="1">
                <a:solidFill>
                  <a:schemeClr val="tx1"/>
                </a:solidFill>
                <a:latin typeface="Verdana"/>
              </a:rPr>
              <a:t>bijis</a:t>
            </a:r>
            <a:r>
              <a:rPr lang="en-US" sz="2000" b="1">
                <a:solidFill>
                  <a:schemeClr val="tx1"/>
                </a:solidFill>
                <a:latin typeface="Verdana"/>
              </a:rPr>
              <a:t> </a:t>
            </a:r>
            <a:r>
              <a:rPr lang="en-US" sz="2000" b="1" err="1">
                <a:solidFill>
                  <a:schemeClr val="tx1"/>
                </a:solidFill>
                <a:latin typeface="Verdana"/>
              </a:rPr>
              <a:t>zem</a:t>
            </a:r>
            <a:r>
              <a:rPr lang="en-US" sz="2000" b="1">
                <a:solidFill>
                  <a:schemeClr val="tx1"/>
                </a:solidFill>
                <a:latin typeface="Verdana"/>
              </a:rPr>
              <a:t> 15%</a:t>
            </a:r>
            <a:r>
              <a:rPr lang="en-US" sz="2000">
                <a:solidFill>
                  <a:schemeClr val="tx1"/>
                </a:solidFill>
                <a:latin typeface="Verdana"/>
              </a:rPr>
              <a:t>;</a:t>
            </a:r>
          </a:p>
          <a:p>
            <a:pPr marL="285750" indent="-285750">
              <a:buFont typeface="Arial"/>
              <a:buChar char="•"/>
            </a:pPr>
            <a:r>
              <a:rPr lang="en-US" sz="2000" err="1">
                <a:solidFill>
                  <a:schemeClr val="tx1"/>
                </a:solidFill>
                <a:latin typeface="Verdana"/>
              </a:rPr>
              <a:t>svešvalodas</a:t>
            </a:r>
            <a:r>
              <a:rPr lang="en-US" sz="2000">
                <a:solidFill>
                  <a:schemeClr val="tx1"/>
                </a:solidFill>
                <a:latin typeface="Verdana"/>
              </a:rPr>
              <a:t> </a:t>
            </a:r>
            <a:r>
              <a:rPr lang="en-US" sz="2000" err="1">
                <a:solidFill>
                  <a:schemeClr val="tx1"/>
                </a:solidFill>
                <a:latin typeface="Verdana"/>
              </a:rPr>
              <a:t>monitoringa</a:t>
            </a:r>
            <a:r>
              <a:rPr lang="en-US" sz="2000">
                <a:solidFill>
                  <a:schemeClr val="tx1"/>
                </a:solidFill>
                <a:latin typeface="Verdana"/>
              </a:rPr>
              <a:t> </a:t>
            </a:r>
            <a:r>
              <a:rPr lang="en-US" sz="2000" err="1">
                <a:solidFill>
                  <a:schemeClr val="tx1"/>
                </a:solidFill>
                <a:latin typeface="Verdana"/>
              </a:rPr>
              <a:t>darbu</a:t>
            </a:r>
            <a:r>
              <a:rPr lang="en-US" sz="2000">
                <a:solidFill>
                  <a:schemeClr val="tx1"/>
                </a:solidFill>
                <a:latin typeface="Verdana"/>
              </a:rPr>
              <a:t> </a:t>
            </a:r>
            <a:r>
              <a:rPr lang="en-US" sz="2000" err="1">
                <a:solidFill>
                  <a:schemeClr val="tx1"/>
                </a:solidFill>
                <a:latin typeface="Verdana"/>
              </a:rPr>
              <a:t>pilda</a:t>
            </a:r>
            <a:r>
              <a:rPr lang="en-US" sz="2000">
                <a:solidFill>
                  <a:schemeClr val="tx1"/>
                </a:solidFill>
                <a:latin typeface="Verdana"/>
              </a:rPr>
              <a:t>, ja nav </a:t>
            </a:r>
            <a:r>
              <a:rPr lang="en-US" sz="2000" err="1">
                <a:solidFill>
                  <a:schemeClr val="tx1"/>
                </a:solidFill>
                <a:latin typeface="Verdana"/>
              </a:rPr>
              <a:t>saņemts</a:t>
            </a:r>
            <a:r>
              <a:rPr lang="en-US" sz="2000">
                <a:solidFill>
                  <a:schemeClr val="tx1"/>
                </a:solidFill>
                <a:latin typeface="Verdana"/>
              </a:rPr>
              <a:t> </a:t>
            </a:r>
            <a:r>
              <a:rPr lang="en-US" sz="2000" err="1">
                <a:solidFill>
                  <a:schemeClr val="tx1"/>
                </a:solidFill>
                <a:latin typeface="Verdana"/>
              </a:rPr>
              <a:t>sertifikāts</a:t>
            </a:r>
            <a:r>
              <a:rPr lang="en-US" sz="2000">
                <a:solidFill>
                  <a:schemeClr val="tx1"/>
                </a:solidFill>
                <a:latin typeface="Verdana"/>
              </a:rPr>
              <a:t> par </a:t>
            </a:r>
            <a:r>
              <a:rPr lang="en-US" sz="2000" err="1">
                <a:solidFill>
                  <a:schemeClr val="tx1"/>
                </a:solidFill>
                <a:latin typeface="Verdana"/>
              </a:rPr>
              <a:t>nokārtotu</a:t>
            </a:r>
            <a:r>
              <a:rPr lang="en-US" sz="2000">
                <a:solidFill>
                  <a:schemeClr val="tx1"/>
                </a:solidFill>
                <a:latin typeface="Verdana"/>
              </a:rPr>
              <a:t> </a:t>
            </a:r>
            <a:r>
              <a:rPr lang="en-US" sz="2000" err="1">
                <a:solidFill>
                  <a:schemeClr val="tx1"/>
                </a:solidFill>
                <a:latin typeface="Verdana"/>
              </a:rPr>
              <a:t>centralizēto</a:t>
            </a:r>
            <a:r>
              <a:rPr lang="en-US" sz="2000">
                <a:solidFill>
                  <a:schemeClr val="tx1"/>
                </a:solidFill>
                <a:latin typeface="Verdana"/>
              </a:rPr>
              <a:t> </a:t>
            </a:r>
            <a:r>
              <a:rPr lang="en-US" sz="2000" err="1">
                <a:solidFill>
                  <a:schemeClr val="tx1"/>
                </a:solidFill>
                <a:latin typeface="Verdana"/>
              </a:rPr>
              <a:t>eksāmenu</a:t>
            </a:r>
            <a:r>
              <a:rPr lang="en-US" sz="2000">
                <a:solidFill>
                  <a:schemeClr val="tx1"/>
                </a:solidFill>
                <a:latin typeface="Verdana"/>
              </a:rPr>
              <a:t> </a:t>
            </a:r>
            <a:r>
              <a:rPr lang="en-US" sz="2000" err="1">
                <a:solidFill>
                  <a:schemeClr val="tx1"/>
                </a:solidFill>
                <a:latin typeface="Verdana"/>
              </a:rPr>
              <a:t>svešvalodā</a:t>
            </a:r>
            <a:r>
              <a:rPr lang="en-US" sz="2000">
                <a:solidFill>
                  <a:schemeClr val="tx1"/>
                </a:solidFill>
                <a:latin typeface="Verdana"/>
              </a:rPr>
              <a:t>.</a:t>
            </a:r>
          </a:p>
        </p:txBody>
      </p:sp>
      <p:sp>
        <p:nvSpPr>
          <p:cNvPr id="5" name="TextBox 4">
            <a:extLst>
              <a:ext uri="{FF2B5EF4-FFF2-40B4-BE49-F238E27FC236}">
                <a16:creationId xmlns:a16="http://schemas.microsoft.com/office/drawing/2014/main" id="{E9A28215-F28E-4D39-44B5-AF83FDCD6DFF}"/>
              </a:ext>
            </a:extLst>
          </p:cNvPr>
          <p:cNvSpPr txBox="1"/>
          <p:nvPr/>
        </p:nvSpPr>
        <p:spPr>
          <a:xfrm>
            <a:off x="1017593" y="4076933"/>
            <a:ext cx="1035991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solidFill>
                  <a:srgbClr val="664690"/>
                </a:solidFill>
                <a:latin typeface="Verdana"/>
              </a:rPr>
              <a:t>Audzēknis</a:t>
            </a:r>
            <a:r>
              <a:rPr lang="en-US" sz="2000" b="1">
                <a:solidFill>
                  <a:srgbClr val="664690"/>
                </a:solidFill>
                <a:latin typeface="Verdana"/>
              </a:rPr>
              <a:t>, </a:t>
            </a:r>
            <a:r>
              <a:rPr lang="en-US" sz="2000" b="1" err="1">
                <a:solidFill>
                  <a:srgbClr val="664690"/>
                </a:solidFill>
                <a:latin typeface="Verdana"/>
              </a:rPr>
              <a:t>kurš</a:t>
            </a:r>
            <a:r>
              <a:rPr lang="en-US" sz="2000" b="1">
                <a:solidFill>
                  <a:srgbClr val="664690"/>
                </a:solidFill>
                <a:latin typeface="Verdana"/>
              </a:rPr>
              <a:t> </a:t>
            </a:r>
            <a:r>
              <a:rPr lang="en-US" sz="2000" b="1" err="1">
                <a:solidFill>
                  <a:srgbClr val="664690"/>
                </a:solidFill>
                <a:latin typeface="Verdana"/>
              </a:rPr>
              <a:t>mācās</a:t>
            </a:r>
            <a:r>
              <a:rPr lang="en-US" sz="2000" b="1">
                <a:solidFill>
                  <a:srgbClr val="664690"/>
                </a:solidFill>
                <a:latin typeface="Verdana"/>
              </a:rPr>
              <a:t> </a:t>
            </a:r>
            <a:r>
              <a:rPr lang="en-US" sz="2000" b="1" err="1">
                <a:solidFill>
                  <a:srgbClr val="664690"/>
                </a:solidFill>
                <a:latin typeface="Verdana"/>
              </a:rPr>
              <a:t>arodskolā</a:t>
            </a:r>
            <a:r>
              <a:rPr lang="en-US" sz="2000">
                <a:solidFill>
                  <a:srgbClr val="664690"/>
                </a:solidFill>
                <a:latin typeface="Verdana"/>
              </a:rPr>
              <a:t> un nav </a:t>
            </a:r>
            <a:r>
              <a:rPr lang="en-US" sz="2000" err="1">
                <a:solidFill>
                  <a:srgbClr val="664690"/>
                </a:solidFill>
                <a:latin typeface="Verdana"/>
              </a:rPr>
              <a:t>nokārtojis</a:t>
            </a:r>
            <a:r>
              <a:rPr lang="en-US" sz="2000">
                <a:solidFill>
                  <a:srgbClr val="664690"/>
                </a:solidFill>
                <a:latin typeface="Verdana"/>
              </a:rPr>
              <a:t> </a:t>
            </a:r>
            <a:r>
              <a:rPr lang="en-US" sz="2000" err="1">
                <a:solidFill>
                  <a:srgbClr val="664690"/>
                </a:solidFill>
                <a:latin typeface="Verdana"/>
              </a:rPr>
              <a:t>kādu</a:t>
            </a:r>
            <a:r>
              <a:rPr lang="en-US" sz="2000">
                <a:solidFill>
                  <a:srgbClr val="664690"/>
                </a:solidFill>
                <a:latin typeface="Verdana"/>
              </a:rPr>
              <a:t> no 2024./2025.mācību gada 9. </a:t>
            </a:r>
            <a:r>
              <a:rPr lang="en-US" sz="2000" err="1">
                <a:solidFill>
                  <a:srgbClr val="664690"/>
                </a:solidFill>
                <a:latin typeface="Verdana"/>
              </a:rPr>
              <a:t>klases</a:t>
            </a:r>
            <a:r>
              <a:rPr lang="en-US" sz="2000">
                <a:solidFill>
                  <a:srgbClr val="664690"/>
                </a:solidFill>
                <a:latin typeface="Verdana"/>
              </a:rPr>
              <a:t> </a:t>
            </a:r>
            <a:r>
              <a:rPr lang="en-US" sz="2000" err="1">
                <a:solidFill>
                  <a:srgbClr val="664690"/>
                </a:solidFill>
                <a:latin typeface="Verdana"/>
              </a:rPr>
              <a:t>centralizētajiem</a:t>
            </a:r>
            <a:r>
              <a:rPr lang="en-US" sz="2000">
                <a:solidFill>
                  <a:srgbClr val="664690"/>
                </a:solidFill>
                <a:latin typeface="Verdana"/>
              </a:rPr>
              <a:t> </a:t>
            </a:r>
            <a:r>
              <a:rPr lang="en-US" sz="2000" err="1">
                <a:solidFill>
                  <a:srgbClr val="664690"/>
                </a:solidFill>
                <a:latin typeface="Verdana"/>
              </a:rPr>
              <a:t>eksāmeniem</a:t>
            </a:r>
            <a:r>
              <a:rPr lang="en-US" sz="2000">
                <a:solidFill>
                  <a:srgbClr val="664690"/>
                </a:solidFill>
                <a:latin typeface="Verdana"/>
              </a:rPr>
              <a:t>, </a:t>
            </a:r>
          </a:p>
          <a:p>
            <a:pPr marL="342900" indent="-342900">
              <a:buFont typeface="Arial" panose="020B0604020202020204" pitchFamily="34" charset="0"/>
              <a:buChar char="•"/>
            </a:pPr>
            <a:r>
              <a:rPr lang="en-US" sz="2000" err="1">
                <a:solidFill>
                  <a:srgbClr val="664690"/>
                </a:solidFill>
                <a:latin typeface="Verdana"/>
              </a:rPr>
              <a:t>kārto</a:t>
            </a:r>
            <a:r>
              <a:rPr lang="en-US" sz="2000">
                <a:solidFill>
                  <a:srgbClr val="664690"/>
                </a:solidFill>
                <a:latin typeface="Verdana"/>
              </a:rPr>
              <a:t> </a:t>
            </a:r>
            <a:r>
              <a:rPr lang="en-US" sz="2000" err="1">
                <a:solidFill>
                  <a:srgbClr val="664690"/>
                </a:solidFill>
                <a:latin typeface="Verdana"/>
              </a:rPr>
              <a:t>tikai</a:t>
            </a:r>
            <a:r>
              <a:rPr lang="en-US" sz="2000">
                <a:solidFill>
                  <a:srgbClr val="664690"/>
                </a:solidFill>
                <a:latin typeface="Verdana"/>
              </a:rPr>
              <a:t> </a:t>
            </a:r>
            <a:r>
              <a:rPr lang="en-US" sz="2000" err="1">
                <a:solidFill>
                  <a:srgbClr val="664690"/>
                </a:solidFill>
                <a:latin typeface="Verdana"/>
              </a:rPr>
              <a:t>šo</a:t>
            </a:r>
            <a:r>
              <a:rPr lang="en-US" sz="2000">
                <a:solidFill>
                  <a:srgbClr val="664690"/>
                </a:solidFill>
                <a:latin typeface="Verdana"/>
              </a:rPr>
              <a:t> </a:t>
            </a:r>
            <a:r>
              <a:rPr lang="en-US" sz="2000" err="1">
                <a:solidFill>
                  <a:srgbClr val="664690"/>
                </a:solidFill>
                <a:latin typeface="Verdana"/>
              </a:rPr>
              <a:t>centralizēto</a:t>
            </a:r>
            <a:r>
              <a:rPr lang="en-US" sz="2000">
                <a:solidFill>
                  <a:srgbClr val="664690"/>
                </a:solidFill>
                <a:latin typeface="Verdana"/>
              </a:rPr>
              <a:t> </a:t>
            </a:r>
            <a:r>
              <a:rPr lang="en-US" sz="2000" err="1">
                <a:solidFill>
                  <a:srgbClr val="664690"/>
                </a:solidFill>
                <a:latin typeface="Verdana"/>
              </a:rPr>
              <a:t>eksāmenu</a:t>
            </a:r>
            <a:r>
              <a:rPr lang="en-US" sz="2000">
                <a:solidFill>
                  <a:srgbClr val="664690"/>
                </a:solidFill>
                <a:latin typeface="Verdana"/>
              </a:rPr>
              <a:t>;</a:t>
            </a:r>
          </a:p>
          <a:p>
            <a:pPr marL="342900" indent="-342900">
              <a:buFont typeface="Arial" panose="020B0604020202020204" pitchFamily="34" charset="0"/>
              <a:buChar char="•"/>
            </a:pPr>
            <a:r>
              <a:rPr lang="en-US" sz="2000">
                <a:solidFill>
                  <a:srgbClr val="664690"/>
                </a:solidFill>
                <a:latin typeface="Verdana"/>
              </a:rPr>
              <a:t>ja </a:t>
            </a:r>
            <a:r>
              <a:rPr lang="en-US" sz="2000" err="1">
                <a:solidFill>
                  <a:srgbClr val="664690"/>
                </a:solidFill>
                <a:latin typeface="Verdana"/>
              </a:rPr>
              <a:t>sertifikāts</a:t>
            </a:r>
            <a:r>
              <a:rPr lang="en-US" sz="2000">
                <a:solidFill>
                  <a:srgbClr val="664690"/>
                </a:solidFill>
                <a:latin typeface="Verdana"/>
              </a:rPr>
              <a:t> nav </a:t>
            </a:r>
            <a:r>
              <a:rPr lang="en-US" sz="2000" err="1">
                <a:solidFill>
                  <a:srgbClr val="664690"/>
                </a:solidFill>
                <a:latin typeface="Verdana"/>
              </a:rPr>
              <a:t>iegūts</a:t>
            </a:r>
            <a:r>
              <a:rPr lang="en-US" sz="2000">
                <a:solidFill>
                  <a:srgbClr val="664690"/>
                </a:solidFill>
                <a:latin typeface="Verdana"/>
              </a:rPr>
              <a:t> par </a:t>
            </a:r>
            <a:r>
              <a:rPr lang="en-US" sz="2000" err="1">
                <a:solidFill>
                  <a:srgbClr val="664690"/>
                </a:solidFill>
                <a:latin typeface="Verdana"/>
              </a:rPr>
              <a:t>svešvalodas</a:t>
            </a:r>
            <a:r>
              <a:rPr lang="en-US" sz="2000">
                <a:solidFill>
                  <a:srgbClr val="664690"/>
                </a:solidFill>
                <a:latin typeface="Verdana"/>
              </a:rPr>
              <a:t> </a:t>
            </a:r>
            <a:r>
              <a:rPr lang="en-US" sz="2000" err="1">
                <a:solidFill>
                  <a:srgbClr val="664690"/>
                </a:solidFill>
                <a:latin typeface="Verdana"/>
              </a:rPr>
              <a:t>eksāmenu</a:t>
            </a:r>
            <a:r>
              <a:rPr lang="en-US" sz="2000">
                <a:solidFill>
                  <a:srgbClr val="664690"/>
                </a:solidFill>
                <a:latin typeface="Verdana"/>
              </a:rPr>
              <a:t>, </a:t>
            </a:r>
            <a:r>
              <a:rPr lang="en-US" sz="2000" err="1">
                <a:solidFill>
                  <a:srgbClr val="664690"/>
                </a:solidFill>
                <a:latin typeface="Verdana"/>
              </a:rPr>
              <a:t>pilda</a:t>
            </a:r>
            <a:r>
              <a:rPr lang="en-US" sz="2000">
                <a:solidFill>
                  <a:srgbClr val="664690"/>
                </a:solidFill>
                <a:latin typeface="Verdana"/>
              </a:rPr>
              <a:t> </a:t>
            </a:r>
            <a:r>
              <a:rPr lang="en-US" sz="2000" err="1">
                <a:solidFill>
                  <a:srgbClr val="664690"/>
                </a:solidFill>
                <a:latin typeface="Verdana"/>
              </a:rPr>
              <a:t>svešvalodas</a:t>
            </a:r>
            <a:r>
              <a:rPr lang="en-US" sz="2000">
                <a:solidFill>
                  <a:srgbClr val="664690"/>
                </a:solidFill>
                <a:latin typeface="Verdana"/>
              </a:rPr>
              <a:t> </a:t>
            </a:r>
            <a:r>
              <a:rPr lang="en-US" sz="2000" err="1">
                <a:solidFill>
                  <a:srgbClr val="664690"/>
                </a:solidFill>
                <a:latin typeface="Verdana"/>
              </a:rPr>
              <a:t>monitoringa</a:t>
            </a:r>
            <a:r>
              <a:rPr lang="en-US" sz="2000">
                <a:solidFill>
                  <a:srgbClr val="664690"/>
                </a:solidFill>
                <a:latin typeface="Verdana"/>
              </a:rPr>
              <a:t> </a:t>
            </a:r>
            <a:r>
              <a:rPr lang="en-US" sz="2000" err="1">
                <a:solidFill>
                  <a:srgbClr val="664690"/>
                </a:solidFill>
                <a:latin typeface="Verdana"/>
              </a:rPr>
              <a:t>darbu</a:t>
            </a:r>
            <a:r>
              <a:rPr lang="en-US" sz="2000">
                <a:solidFill>
                  <a:srgbClr val="664690"/>
                </a:solidFill>
                <a:latin typeface="Verdana"/>
              </a:rPr>
              <a:t>.</a:t>
            </a:r>
          </a:p>
        </p:txBody>
      </p:sp>
    </p:spTree>
    <p:extLst>
      <p:ext uri="{BB962C8B-B14F-4D97-AF65-F5344CB8AC3E}">
        <p14:creationId xmlns:p14="http://schemas.microsoft.com/office/powerpoint/2010/main" val="163772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BED3-CFF1-8297-A9A1-FC26A8167294}"/>
              </a:ext>
            </a:extLst>
          </p:cNvPr>
          <p:cNvSpPr>
            <a:spLocks noGrp="1"/>
          </p:cNvSpPr>
          <p:nvPr>
            <p:ph type="title"/>
          </p:nvPr>
        </p:nvSpPr>
        <p:spPr>
          <a:xfrm>
            <a:off x="1216414" y="493239"/>
            <a:ext cx="9750782" cy="735720"/>
          </a:xfrm>
        </p:spPr>
        <p:txBody>
          <a:bodyPr/>
          <a:lstStyle/>
          <a:p>
            <a:r>
              <a:rPr lang="en-US" sz="2800"/>
              <a:t>Monitoringa </a:t>
            </a:r>
            <a:r>
              <a:rPr lang="en-US" sz="2800" err="1"/>
              <a:t>darbs</a:t>
            </a:r>
            <a:r>
              <a:rPr lang="en-US" sz="2800"/>
              <a:t> </a:t>
            </a:r>
            <a:r>
              <a:rPr lang="en-US" sz="2800" err="1"/>
              <a:t>svešvalodās</a:t>
            </a:r>
            <a:r>
              <a:rPr lang="en-US" sz="2800"/>
              <a:t> </a:t>
            </a:r>
            <a:r>
              <a:rPr lang="en-US" sz="2800">
                <a:solidFill>
                  <a:schemeClr val="bg2"/>
                </a:solidFill>
              </a:rPr>
              <a:t>9. </a:t>
            </a:r>
            <a:r>
              <a:rPr lang="en-US" sz="2800" err="1">
                <a:solidFill>
                  <a:schemeClr val="bg2"/>
                </a:solidFill>
              </a:rPr>
              <a:t>klasei</a:t>
            </a:r>
            <a:r>
              <a:rPr lang="en-US" sz="2800">
                <a:solidFill>
                  <a:schemeClr val="bg2"/>
                </a:solidFill>
              </a:rPr>
              <a:t> (1)</a:t>
            </a:r>
          </a:p>
        </p:txBody>
      </p:sp>
      <p:sp>
        <p:nvSpPr>
          <p:cNvPr id="3" name="Text Placeholder 2">
            <a:extLst>
              <a:ext uri="{FF2B5EF4-FFF2-40B4-BE49-F238E27FC236}">
                <a16:creationId xmlns:a16="http://schemas.microsoft.com/office/drawing/2014/main" id="{E89171ED-FE2B-6A83-5F3D-9BCBF8F74ED3}"/>
              </a:ext>
            </a:extLst>
          </p:cNvPr>
          <p:cNvSpPr>
            <a:spLocks noGrp="1"/>
          </p:cNvSpPr>
          <p:nvPr>
            <p:ph type="body" idx="1"/>
          </p:nvPr>
        </p:nvSpPr>
        <p:spPr>
          <a:xfrm>
            <a:off x="182618" y="1792277"/>
            <a:ext cx="11818373" cy="4669038"/>
          </a:xfrm>
        </p:spPr>
        <p:txBody>
          <a:bodyPr/>
          <a:lstStyle/>
          <a:p>
            <a:pPr marL="514350" indent="-285750">
              <a:buChar char="•"/>
            </a:pPr>
            <a:r>
              <a:rPr lang="en-US" sz="2000" err="1"/>
              <a:t>Darbu</a:t>
            </a:r>
            <a:r>
              <a:rPr lang="en-US" sz="2000"/>
              <a:t> </a:t>
            </a:r>
            <a:r>
              <a:rPr lang="en-US" sz="2000" err="1"/>
              <a:t>norise</a:t>
            </a:r>
            <a:r>
              <a:rPr lang="en-US" sz="2000"/>
              <a:t> </a:t>
            </a:r>
            <a:r>
              <a:rPr lang="en-US" sz="2000" err="1"/>
              <a:t>atbilstoši</a:t>
            </a:r>
            <a:r>
              <a:rPr lang="en-US" sz="2000"/>
              <a:t> MK </a:t>
            </a:r>
            <a:r>
              <a:rPr lang="en-US" sz="2000" err="1"/>
              <a:t>noteikumiem</a:t>
            </a:r>
            <a:r>
              <a:rPr lang="en-US" sz="2000"/>
              <a:t> nr. 309</a:t>
            </a:r>
            <a:r>
              <a:rPr lang="en-US" sz="2000">
                <a:solidFill>
                  <a:schemeClr val="tx1"/>
                </a:solidFill>
              </a:rPr>
              <a:t> </a:t>
            </a:r>
            <a:r>
              <a:rPr lang="en-US" sz="2000">
                <a:solidFill>
                  <a:schemeClr val="tx1"/>
                </a:solidFill>
                <a:hlinkClick r:id="rId2">
                  <a:extLst>
                    <a:ext uri="{A12FA001-AC4F-418D-AE19-62706E023703}">
                      <ahyp:hlinkClr xmlns:ahyp="http://schemas.microsoft.com/office/drawing/2018/hyperlinkcolor" val="tx"/>
                    </a:ext>
                  </a:extLst>
                </a:hlinkClick>
              </a:rPr>
              <a:t>"</a:t>
            </a:r>
            <a:r>
              <a:rPr lang="en-US" sz="2000" err="1">
                <a:solidFill>
                  <a:schemeClr val="tx1"/>
                </a:solidFill>
                <a:hlinkClick r:id="rId2">
                  <a:extLst>
                    <a:ext uri="{A12FA001-AC4F-418D-AE19-62706E023703}">
                      <ahyp:hlinkClr xmlns:ahyp="http://schemas.microsoft.com/office/drawing/2018/hyperlinkcolor" val="tx"/>
                    </a:ext>
                  </a:extLst>
                </a:hlinkClick>
              </a:rPr>
              <a:t>Valsts</a:t>
            </a:r>
            <a:r>
              <a:rPr lang="en-US" sz="2000">
                <a:solidFill>
                  <a:schemeClr val="tx1"/>
                </a:solidFill>
                <a:hlinkClick r:id="rId2">
                  <a:extLst>
                    <a:ext uri="{A12FA001-AC4F-418D-AE19-62706E023703}">
                      <ahyp:hlinkClr xmlns:ahyp="http://schemas.microsoft.com/office/drawing/2018/hyperlinkcolor" val="tx"/>
                    </a:ext>
                  </a:extLst>
                </a:hlinkClick>
              </a:rPr>
              <a:t> </a:t>
            </a:r>
            <a:r>
              <a:rPr lang="en-US" sz="2000" err="1">
                <a:solidFill>
                  <a:schemeClr val="tx1"/>
                </a:solidFill>
                <a:hlinkClick r:id="rId2">
                  <a:extLst>
                    <a:ext uri="{A12FA001-AC4F-418D-AE19-62706E023703}">
                      <ahyp:hlinkClr xmlns:ahyp="http://schemas.microsoft.com/office/drawing/2018/hyperlinkcolor" val="tx"/>
                    </a:ext>
                  </a:extLst>
                </a:hlinkClick>
              </a:rPr>
              <a:t>pārbaudījumu</a:t>
            </a:r>
            <a:r>
              <a:rPr lang="en-US" sz="2000">
                <a:solidFill>
                  <a:schemeClr val="tx1"/>
                </a:solidFill>
                <a:hlinkClick r:id="rId2">
                  <a:extLst>
                    <a:ext uri="{A12FA001-AC4F-418D-AE19-62706E023703}">
                      <ahyp:hlinkClr xmlns:ahyp="http://schemas.microsoft.com/office/drawing/2018/hyperlinkcolor" val="tx"/>
                    </a:ext>
                  </a:extLst>
                </a:hlinkClick>
              </a:rPr>
              <a:t> </a:t>
            </a:r>
            <a:r>
              <a:rPr lang="en-US" sz="2000" err="1">
                <a:solidFill>
                  <a:schemeClr val="tx1"/>
                </a:solidFill>
                <a:hlinkClick r:id="rId2">
                  <a:extLst>
                    <a:ext uri="{A12FA001-AC4F-418D-AE19-62706E023703}">
                      <ahyp:hlinkClr xmlns:ahyp="http://schemas.microsoft.com/office/drawing/2018/hyperlinkcolor" val="tx"/>
                    </a:ext>
                  </a:extLst>
                </a:hlinkClick>
              </a:rPr>
              <a:t>norises</a:t>
            </a:r>
            <a:r>
              <a:rPr lang="en-US" sz="2000">
                <a:solidFill>
                  <a:schemeClr val="tx1"/>
                </a:solidFill>
                <a:hlinkClick r:id="rId2">
                  <a:extLst>
                    <a:ext uri="{A12FA001-AC4F-418D-AE19-62706E023703}">
                      <ahyp:hlinkClr xmlns:ahyp="http://schemas.microsoft.com/office/drawing/2018/hyperlinkcolor" val="tx"/>
                    </a:ext>
                  </a:extLst>
                </a:hlinkClick>
              </a:rPr>
              <a:t> </a:t>
            </a:r>
            <a:r>
              <a:rPr lang="en-US" sz="2000" err="1">
                <a:solidFill>
                  <a:schemeClr val="tx1"/>
                </a:solidFill>
                <a:hlinkClick r:id="rId2">
                  <a:extLst>
                    <a:ext uri="{A12FA001-AC4F-418D-AE19-62706E023703}">
                      <ahyp:hlinkClr xmlns:ahyp="http://schemas.microsoft.com/office/drawing/2018/hyperlinkcolor" val="tx"/>
                    </a:ext>
                  </a:extLst>
                </a:hlinkClick>
              </a:rPr>
              <a:t>kārtība</a:t>
            </a:r>
            <a:r>
              <a:rPr lang="en-US" sz="2000">
                <a:solidFill>
                  <a:schemeClr val="tx1"/>
                </a:solidFill>
                <a:hlinkClick r:id="rId2">
                  <a:extLst>
                    <a:ext uri="{A12FA001-AC4F-418D-AE19-62706E023703}">
                      <ahyp:hlinkClr xmlns:ahyp="http://schemas.microsoft.com/office/drawing/2018/hyperlinkcolor" val="tx"/>
                    </a:ext>
                  </a:extLst>
                </a:hlinkClick>
              </a:rPr>
              <a:t>"</a:t>
            </a:r>
            <a:endParaRPr lang="en-US" sz="2000">
              <a:solidFill>
                <a:schemeClr val="tx1"/>
              </a:solidFill>
            </a:endParaRPr>
          </a:p>
          <a:p>
            <a:pPr marL="514350" indent="-285750">
              <a:buChar char="•"/>
            </a:pPr>
            <a:r>
              <a:rPr lang="en-US" sz="2000" err="1"/>
              <a:t>Darba</a:t>
            </a:r>
            <a:r>
              <a:rPr lang="en-US" sz="2000"/>
              <a:t> </a:t>
            </a:r>
            <a:r>
              <a:rPr lang="en-US" sz="2000" err="1"/>
              <a:t>programma</a:t>
            </a:r>
            <a:r>
              <a:rPr lang="en-US" sz="2000"/>
              <a:t> </a:t>
            </a:r>
            <a:r>
              <a:rPr lang="en-US" sz="2000">
                <a:solidFill>
                  <a:schemeClr val="bg2"/>
                </a:solidFill>
              </a:rPr>
              <a:t>(</a:t>
            </a:r>
            <a:r>
              <a:rPr lang="en-US" sz="2000">
                <a:solidFill>
                  <a:schemeClr val="bg2"/>
                </a:solidFill>
                <a:hlinkClick r:id="rId3">
                  <a:extLst>
                    <a:ext uri="{A12FA001-AC4F-418D-AE19-62706E023703}">
                      <ahyp:hlinkClr xmlns:ahyp="http://schemas.microsoft.com/office/drawing/2018/hyperlinkcolor" val="tx"/>
                    </a:ext>
                  </a:extLst>
                </a:hlinkClick>
              </a:rPr>
              <a:t>VIAA </a:t>
            </a:r>
            <a:r>
              <a:rPr lang="en-US" sz="2000" err="1">
                <a:solidFill>
                  <a:schemeClr val="bg2"/>
                </a:solidFill>
                <a:hlinkClick r:id="rId3">
                  <a:extLst>
                    <a:ext uri="{A12FA001-AC4F-418D-AE19-62706E023703}">
                      <ahyp:hlinkClr xmlns:ahyp="http://schemas.microsoft.com/office/drawing/2018/hyperlinkcolor" val="tx"/>
                    </a:ext>
                  </a:extLst>
                </a:hlinkClick>
              </a:rPr>
              <a:t>tīmekļvietnē</a:t>
            </a:r>
            <a:r>
              <a:rPr lang="en-US" sz="2000">
                <a:solidFill>
                  <a:schemeClr val="bg2"/>
                </a:solidFill>
                <a:hlinkClick r:id="rId3">
                  <a:extLst>
                    <a:ext uri="{A12FA001-AC4F-418D-AE19-62706E023703}">
                      <ahyp:hlinkClr xmlns:ahyp="http://schemas.microsoft.com/office/drawing/2018/hyperlinkcolor" val="tx"/>
                    </a:ext>
                  </a:extLst>
                </a:hlinkClick>
              </a:rPr>
              <a:t> no 2026. gada 5. </a:t>
            </a:r>
            <a:r>
              <a:rPr lang="en-US" sz="2000" err="1">
                <a:solidFill>
                  <a:schemeClr val="bg2"/>
                </a:solidFill>
                <a:hlinkClick r:id="rId3">
                  <a:extLst>
                    <a:ext uri="{A12FA001-AC4F-418D-AE19-62706E023703}">
                      <ahyp:hlinkClr xmlns:ahyp="http://schemas.microsoft.com/office/drawing/2018/hyperlinkcolor" val="tx"/>
                    </a:ext>
                  </a:extLst>
                </a:hlinkClick>
              </a:rPr>
              <a:t>janvāra</a:t>
            </a:r>
            <a:r>
              <a:rPr lang="en-US" sz="2000">
                <a:solidFill>
                  <a:schemeClr val="bg2"/>
                </a:solidFill>
              </a:rPr>
              <a:t>)</a:t>
            </a:r>
          </a:p>
          <a:p>
            <a:pPr marL="514350" indent="-285750">
              <a:buChar char="•"/>
            </a:pPr>
            <a:r>
              <a:rPr lang="en-US" sz="2000" err="1"/>
              <a:t>Darbam</a:t>
            </a:r>
            <a:r>
              <a:rPr lang="en-US" sz="2000"/>
              <a:t> </a:t>
            </a:r>
            <a:r>
              <a:rPr lang="en-US" sz="2000" err="1"/>
              <a:t>ir</a:t>
            </a:r>
            <a:r>
              <a:rPr lang="en-US" sz="2000"/>
              <a:t> </a:t>
            </a:r>
            <a:r>
              <a:rPr lang="en-US" sz="2000" err="1"/>
              <a:t>rakstu</a:t>
            </a:r>
            <a:r>
              <a:rPr lang="en-US" sz="2000"/>
              <a:t> (</a:t>
            </a:r>
            <a:r>
              <a:rPr lang="en-US" sz="2000" err="1"/>
              <a:t>lasīšana</a:t>
            </a:r>
            <a:r>
              <a:rPr lang="en-US" sz="2000"/>
              <a:t>, </a:t>
            </a:r>
            <a:r>
              <a:rPr lang="en-US" sz="2000" err="1"/>
              <a:t>klausīšanās</a:t>
            </a:r>
            <a:r>
              <a:rPr lang="en-US" sz="2000"/>
              <a:t>, </a:t>
            </a:r>
            <a:r>
              <a:rPr lang="en-US" sz="2000" err="1"/>
              <a:t>rakstīšana</a:t>
            </a:r>
            <a:r>
              <a:rPr lang="en-US" sz="2000"/>
              <a:t>) un </a:t>
            </a:r>
            <a:r>
              <a:rPr lang="en-US" sz="2000" err="1"/>
              <a:t>mutvārdu</a:t>
            </a:r>
            <a:r>
              <a:rPr lang="en-US" sz="2000"/>
              <a:t> (</a:t>
            </a:r>
            <a:r>
              <a:rPr lang="en-US" sz="2000" err="1"/>
              <a:t>runāšana</a:t>
            </a:r>
            <a:r>
              <a:rPr lang="en-US" sz="2000"/>
              <a:t>) </a:t>
            </a:r>
            <a:r>
              <a:rPr lang="en-US" sz="2000" err="1"/>
              <a:t>daļa</a:t>
            </a:r>
            <a:r>
              <a:rPr lang="en-US" sz="2000"/>
              <a:t>. </a:t>
            </a:r>
            <a:r>
              <a:rPr lang="en-US" sz="2000" err="1"/>
              <a:t>Norises</a:t>
            </a:r>
            <a:r>
              <a:rPr lang="en-US" sz="2000"/>
              <a:t> </a:t>
            </a:r>
            <a:r>
              <a:rPr lang="en-US" sz="2000" err="1"/>
              <a:t>darbību</a:t>
            </a:r>
            <a:r>
              <a:rPr lang="en-US" sz="2000"/>
              <a:t> </a:t>
            </a:r>
            <a:r>
              <a:rPr lang="en-US" sz="2000" err="1"/>
              <a:t>laiki</a:t>
            </a:r>
            <a:r>
              <a:rPr lang="en-US" sz="2000"/>
              <a:t> </a:t>
            </a:r>
            <a:r>
              <a:rPr lang="en-US" sz="2000">
                <a:hlinkClick r:id="rId4"/>
              </a:rPr>
              <a:t>VIAA </a:t>
            </a:r>
            <a:r>
              <a:rPr lang="en-US" sz="2000" err="1">
                <a:hlinkClick r:id="rId4"/>
              </a:rPr>
              <a:t>tīmekļvietnē</a:t>
            </a:r>
            <a:r>
              <a:rPr lang="en-US" sz="2000">
                <a:hlinkClick r:id="rId4"/>
              </a:rPr>
              <a:t> no 2026.gada 13. </a:t>
            </a:r>
            <a:r>
              <a:rPr lang="en-US" sz="2000" err="1">
                <a:hlinkClick r:id="rId4"/>
              </a:rPr>
              <a:t>marta</a:t>
            </a:r>
            <a:endParaRPr lang="en-US" sz="2000" err="1"/>
          </a:p>
          <a:p>
            <a:pPr marL="514350" indent="-285750">
              <a:buChar char="•"/>
            </a:pPr>
            <a:r>
              <a:rPr lang="en-US" sz="2000"/>
              <a:t>VIAA </a:t>
            </a:r>
            <a:r>
              <a:rPr lang="en-US" sz="2000" err="1"/>
              <a:t>darbus</a:t>
            </a:r>
            <a:r>
              <a:rPr lang="en-US" sz="2000"/>
              <a:t> </a:t>
            </a:r>
            <a:r>
              <a:rPr lang="en-US" sz="2000" err="1"/>
              <a:t>piegādās</a:t>
            </a:r>
            <a:r>
              <a:rPr lang="en-US" sz="2000"/>
              <a:t> </a:t>
            </a:r>
            <a:r>
              <a:rPr lang="en-US" sz="2000" err="1"/>
              <a:t>uz</a:t>
            </a:r>
            <a:r>
              <a:rPr lang="en-US" sz="2000"/>
              <a:t> </a:t>
            </a:r>
            <a:r>
              <a:rPr lang="en-US" sz="2000" err="1"/>
              <a:t>izglītības</a:t>
            </a:r>
            <a:r>
              <a:rPr lang="en-US" sz="2000"/>
              <a:t> </a:t>
            </a:r>
            <a:r>
              <a:rPr lang="en-US" sz="2000" err="1"/>
              <a:t>pārvaldēm</a:t>
            </a:r>
            <a:r>
              <a:rPr lang="en-US" sz="2000"/>
              <a:t>.</a:t>
            </a:r>
          </a:p>
          <a:p>
            <a:pPr marL="514350" indent="-285750">
              <a:buFont typeface="Arial"/>
              <a:buChar char="•"/>
            </a:pPr>
            <a:r>
              <a:rPr lang="en-US" sz="2000" err="1"/>
              <a:t>Monitoringa</a:t>
            </a:r>
            <a:r>
              <a:rPr lang="en-US" sz="2000"/>
              <a:t> </a:t>
            </a:r>
            <a:r>
              <a:rPr lang="en-US" sz="2000" err="1"/>
              <a:t>darbam</a:t>
            </a:r>
            <a:r>
              <a:rPr lang="en-US" sz="2000"/>
              <a:t> nav </a:t>
            </a:r>
            <a:r>
              <a:rPr lang="en-US" sz="2000" err="1"/>
              <a:t>nepieciešami</a:t>
            </a:r>
            <a:r>
              <a:rPr lang="en-US" sz="2000"/>
              <a:t> </a:t>
            </a:r>
            <a:r>
              <a:rPr lang="en-US" sz="2000" err="1"/>
              <a:t>ārējie</a:t>
            </a:r>
            <a:r>
              <a:rPr lang="en-US" sz="2000"/>
              <a:t> </a:t>
            </a:r>
            <a:r>
              <a:rPr lang="en-US" sz="2000" err="1"/>
              <a:t>novērotāji</a:t>
            </a:r>
            <a:r>
              <a:rPr lang="en-US" sz="2000"/>
              <a:t>.</a:t>
            </a:r>
          </a:p>
          <a:p>
            <a:pPr marL="514350" indent="-285750">
              <a:buChar char="•"/>
            </a:pPr>
            <a:r>
              <a:rPr lang="en-US" sz="2000" err="1"/>
              <a:t>Monitoringa</a:t>
            </a:r>
            <a:r>
              <a:rPr lang="en-US" sz="2000"/>
              <a:t> </a:t>
            </a:r>
            <a:r>
              <a:rPr lang="en-US" sz="2000" err="1"/>
              <a:t>darba</a:t>
            </a:r>
            <a:r>
              <a:rPr lang="en-US" sz="2000"/>
              <a:t> </a:t>
            </a:r>
            <a:r>
              <a:rPr lang="en-US" sz="2000" err="1"/>
              <a:t>rakstu</a:t>
            </a:r>
            <a:r>
              <a:rPr lang="en-US" sz="2000"/>
              <a:t> </a:t>
            </a:r>
            <a:r>
              <a:rPr lang="en-US" sz="2000" err="1"/>
              <a:t>daļas</a:t>
            </a:r>
            <a:r>
              <a:rPr lang="en-US" sz="2000"/>
              <a:t> </a:t>
            </a:r>
            <a:r>
              <a:rPr lang="en-US" sz="2000" err="1"/>
              <a:t>vadītājs</a:t>
            </a:r>
            <a:r>
              <a:rPr lang="en-US" sz="2000"/>
              <a:t> </a:t>
            </a:r>
            <a:r>
              <a:rPr lang="en-US" sz="2000" err="1"/>
              <a:t>ir</a:t>
            </a:r>
            <a:r>
              <a:rPr lang="en-US" sz="2000"/>
              <a:t> </a:t>
            </a:r>
            <a:r>
              <a:rPr lang="en-US" sz="2000" err="1"/>
              <a:t>izglītības</a:t>
            </a:r>
            <a:r>
              <a:rPr lang="en-US" sz="2000"/>
              <a:t> </a:t>
            </a:r>
            <a:r>
              <a:rPr lang="en-US" sz="2000" err="1"/>
              <a:t>iestādes</a:t>
            </a:r>
            <a:r>
              <a:rPr lang="en-US" sz="2000"/>
              <a:t> </a:t>
            </a:r>
            <a:r>
              <a:rPr lang="en-US" sz="2000" err="1"/>
              <a:t>pedagogs</a:t>
            </a:r>
            <a:r>
              <a:rPr lang="en-US" sz="2000"/>
              <a:t>. </a:t>
            </a:r>
            <a:r>
              <a:rPr lang="lv-LV" sz="2000"/>
              <a:t>Monitoringa darba rakstu daļas vadītājs nedrīkst būt attiecīgās klases mācību priekšmeta pedagogs</a:t>
            </a:r>
            <a:r>
              <a:rPr lang="en-US" sz="2000"/>
              <a:t> (32.). </a:t>
            </a:r>
            <a:r>
              <a:rPr lang="en-US" sz="2000" err="1"/>
              <a:t>Monitoringa</a:t>
            </a:r>
            <a:r>
              <a:rPr lang="en-US" sz="2000"/>
              <a:t> </a:t>
            </a:r>
            <a:r>
              <a:rPr lang="en-US" sz="2000" err="1"/>
              <a:t>darba</a:t>
            </a:r>
            <a:r>
              <a:rPr lang="en-US" sz="2000"/>
              <a:t> </a:t>
            </a:r>
            <a:r>
              <a:rPr lang="en-US" sz="2000" err="1"/>
              <a:t>mutvārdu</a:t>
            </a:r>
            <a:r>
              <a:rPr lang="en-US" sz="2000"/>
              <a:t> </a:t>
            </a:r>
            <a:r>
              <a:rPr lang="en-US" sz="2000" err="1"/>
              <a:t>daļas</a:t>
            </a:r>
            <a:r>
              <a:rPr lang="en-US" sz="2000"/>
              <a:t> </a:t>
            </a:r>
            <a:r>
              <a:rPr lang="en-US" sz="2000" err="1"/>
              <a:t>vadītājs</a:t>
            </a:r>
            <a:r>
              <a:rPr lang="en-US" sz="2000"/>
              <a:t> un </a:t>
            </a:r>
            <a:r>
              <a:rPr lang="en-US" sz="2000" err="1"/>
              <a:t>vērtētājs</a:t>
            </a:r>
            <a:r>
              <a:rPr lang="en-US" sz="2000"/>
              <a:t> (..) </a:t>
            </a:r>
            <a:r>
              <a:rPr lang="en-US" sz="2000" err="1"/>
              <a:t>ir</a:t>
            </a:r>
            <a:r>
              <a:rPr lang="en-US" sz="2000"/>
              <a:t> </a:t>
            </a:r>
            <a:r>
              <a:rPr lang="en-US" sz="2000" err="1"/>
              <a:t>izglītības</a:t>
            </a:r>
            <a:r>
              <a:rPr lang="en-US" sz="2000"/>
              <a:t> </a:t>
            </a:r>
            <a:r>
              <a:rPr lang="en-US" sz="2000" err="1"/>
              <a:t>iestādes</a:t>
            </a:r>
            <a:r>
              <a:rPr lang="en-US" sz="2000"/>
              <a:t> </a:t>
            </a:r>
            <a:r>
              <a:rPr lang="en-US" sz="2000" err="1"/>
              <a:t>attiecīgā</a:t>
            </a:r>
            <a:r>
              <a:rPr lang="en-US" sz="2000"/>
              <a:t> </a:t>
            </a:r>
            <a:r>
              <a:rPr lang="en-US" sz="2000" err="1"/>
              <a:t>mācību</a:t>
            </a:r>
            <a:r>
              <a:rPr lang="en-US" sz="2000"/>
              <a:t> </a:t>
            </a:r>
            <a:r>
              <a:rPr lang="en-US" sz="2000" err="1"/>
              <a:t>priekšmeta</a:t>
            </a:r>
            <a:r>
              <a:rPr lang="en-US" sz="2000"/>
              <a:t> </a:t>
            </a:r>
            <a:r>
              <a:rPr lang="en-US" sz="2000" err="1"/>
              <a:t>pedagogs</a:t>
            </a:r>
            <a:r>
              <a:rPr lang="en-US" sz="2000"/>
              <a:t> (33.). </a:t>
            </a:r>
          </a:p>
          <a:p>
            <a:pPr marL="514350" indent="-285750">
              <a:buChar char="•"/>
            </a:pPr>
            <a:r>
              <a:rPr lang="en-US" sz="2000" err="1"/>
              <a:t>Valsts</a:t>
            </a:r>
            <a:r>
              <a:rPr lang="en-US" sz="2000"/>
              <a:t> </a:t>
            </a:r>
            <a:r>
              <a:rPr lang="en-US" sz="2000" err="1"/>
              <a:t>pārbaudes</a:t>
            </a:r>
            <a:r>
              <a:rPr lang="en-US" sz="2000"/>
              <a:t> </a:t>
            </a:r>
            <a:r>
              <a:rPr lang="en-US" sz="2000" err="1"/>
              <a:t>darba</a:t>
            </a:r>
            <a:r>
              <a:rPr lang="en-US" sz="2000"/>
              <a:t> </a:t>
            </a:r>
            <a:r>
              <a:rPr lang="en-US" sz="2000" err="1"/>
              <a:t>norises</a:t>
            </a:r>
            <a:r>
              <a:rPr lang="en-US" sz="2000"/>
              <a:t> </a:t>
            </a:r>
            <a:r>
              <a:rPr lang="en-US" sz="2000" err="1"/>
              <a:t>laikā</a:t>
            </a:r>
            <a:r>
              <a:rPr lang="en-US" sz="2000"/>
              <a:t> </a:t>
            </a:r>
            <a:r>
              <a:rPr lang="en-US" sz="2000" err="1"/>
              <a:t>izglītojamam</a:t>
            </a:r>
            <a:r>
              <a:rPr lang="en-US" sz="2000"/>
              <a:t> </a:t>
            </a:r>
            <a:r>
              <a:rPr lang="en-US" sz="2000" err="1"/>
              <a:t>tiek</a:t>
            </a:r>
            <a:r>
              <a:rPr lang="en-US" sz="2000"/>
              <a:t> </a:t>
            </a:r>
            <a:r>
              <a:rPr lang="en-US" sz="2000" err="1"/>
              <a:t>nodrošināts</a:t>
            </a:r>
            <a:r>
              <a:rPr lang="en-US" sz="2000"/>
              <a:t> </a:t>
            </a:r>
            <a:r>
              <a:rPr lang="en-US" sz="2000" err="1"/>
              <a:t>atsevišķs</a:t>
            </a:r>
            <a:r>
              <a:rPr lang="en-US" sz="2000"/>
              <a:t> sols (72.).</a:t>
            </a:r>
          </a:p>
        </p:txBody>
      </p:sp>
      <p:sp>
        <p:nvSpPr>
          <p:cNvPr id="4" name="Slide Number Placeholder 3">
            <a:extLst>
              <a:ext uri="{FF2B5EF4-FFF2-40B4-BE49-F238E27FC236}">
                <a16:creationId xmlns:a16="http://schemas.microsoft.com/office/drawing/2014/main" id="{7A3ED187-DABB-CFA9-6E5A-924606F22B9C}"/>
              </a:ext>
            </a:extLst>
          </p:cNvPr>
          <p:cNvSpPr>
            <a:spLocks noGrp="1"/>
          </p:cNvSpPr>
          <p:nvPr>
            <p:ph type="sldNum" idx="12"/>
          </p:nvPr>
        </p:nvSpPr>
        <p:spPr/>
        <p:txBody>
          <a:bodyPr/>
          <a:lstStyle/>
          <a:p>
            <a:fld id="{00000000-1234-1234-1234-123412341234}" type="slidenum">
              <a:rPr lang="lv-LV" smtClean="0"/>
              <a:pPr/>
              <a:t>8</a:t>
            </a:fld>
            <a:endParaRPr lang="lv-LV"/>
          </a:p>
        </p:txBody>
      </p:sp>
      <p:sp>
        <p:nvSpPr>
          <p:cNvPr id="5" name="TextBox 4">
            <a:extLst>
              <a:ext uri="{FF2B5EF4-FFF2-40B4-BE49-F238E27FC236}">
                <a16:creationId xmlns:a16="http://schemas.microsoft.com/office/drawing/2014/main" id="{B0D69482-CDAA-E78E-77E3-BC0B07DC49FF}"/>
              </a:ext>
            </a:extLst>
          </p:cNvPr>
          <p:cNvSpPr txBox="1"/>
          <p:nvPr/>
        </p:nvSpPr>
        <p:spPr>
          <a:xfrm>
            <a:off x="1063108" y="1236132"/>
            <a:ext cx="6096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aseline="0">
                <a:solidFill>
                  <a:srgbClr val="00B2BB"/>
                </a:solidFill>
                <a:latin typeface="Verdana"/>
              </a:rPr>
              <a:t>2026.</a:t>
            </a:r>
            <a:r>
              <a:rPr lang="en-US" sz="1800">
                <a:solidFill>
                  <a:srgbClr val="00B2BB"/>
                </a:solidFill>
                <a:latin typeface="Verdana"/>
              </a:rPr>
              <a:t> </a:t>
            </a:r>
            <a:r>
              <a:rPr lang="en-US" sz="1800" baseline="0">
                <a:solidFill>
                  <a:srgbClr val="00B2BB"/>
                </a:solidFill>
                <a:latin typeface="Verdana"/>
              </a:rPr>
              <a:t>gada 22.</a:t>
            </a:r>
            <a:r>
              <a:rPr lang="en-US" sz="1800">
                <a:solidFill>
                  <a:srgbClr val="00B2BB"/>
                </a:solidFill>
                <a:latin typeface="Verdana"/>
              </a:rPr>
              <a:t> </a:t>
            </a:r>
            <a:r>
              <a:rPr lang="en-US" sz="1800" baseline="0">
                <a:solidFill>
                  <a:srgbClr val="00B2BB"/>
                </a:solidFill>
                <a:latin typeface="Verdana"/>
              </a:rPr>
              <a:t>aprīlī</a:t>
            </a:r>
            <a:r>
              <a:rPr sz="1800">
                <a:latin typeface="Verdana"/>
                <a:ea typeface="Verdana"/>
                <a:cs typeface="Verdana"/>
              </a:rPr>
              <a:t>​</a:t>
            </a:r>
            <a:endParaRPr lang="en-US" sz="1800"/>
          </a:p>
        </p:txBody>
      </p:sp>
    </p:spTree>
    <p:extLst>
      <p:ext uri="{BB962C8B-B14F-4D97-AF65-F5344CB8AC3E}">
        <p14:creationId xmlns:p14="http://schemas.microsoft.com/office/powerpoint/2010/main" val="87467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78C974-BA1C-79EF-3A39-D4431F2A4F46}"/>
              </a:ext>
            </a:extLst>
          </p:cNvPr>
          <p:cNvSpPr>
            <a:spLocks noGrp="1"/>
          </p:cNvSpPr>
          <p:nvPr>
            <p:ph type="body" idx="1"/>
          </p:nvPr>
        </p:nvSpPr>
        <p:spPr>
          <a:xfrm>
            <a:off x="631116" y="1836386"/>
            <a:ext cx="10929767" cy="3185227"/>
          </a:xfrm>
        </p:spPr>
        <p:txBody>
          <a:bodyPr/>
          <a:lstStyle/>
          <a:p>
            <a:pPr marL="514350" indent="-285750" algn="just">
              <a:buChar char="•"/>
            </a:pPr>
            <a:r>
              <a:rPr lang="en-US" sz="2000" err="1"/>
              <a:t>Valsts</a:t>
            </a:r>
            <a:r>
              <a:rPr lang="en-US" sz="2000"/>
              <a:t> </a:t>
            </a:r>
            <a:r>
              <a:rPr lang="en-US" sz="2000" err="1"/>
              <a:t>pārbaudes</a:t>
            </a:r>
            <a:r>
              <a:rPr lang="en-US" sz="2000"/>
              <a:t> </a:t>
            </a:r>
            <a:r>
              <a:rPr lang="en-US" sz="2000" err="1"/>
              <a:t>darba</a:t>
            </a:r>
            <a:r>
              <a:rPr lang="en-US" sz="2000"/>
              <a:t> </a:t>
            </a:r>
            <a:r>
              <a:rPr lang="en-US" sz="2000" err="1"/>
              <a:t>mutvārdu</a:t>
            </a:r>
            <a:r>
              <a:rPr lang="en-US" sz="2000"/>
              <a:t> </a:t>
            </a:r>
            <a:r>
              <a:rPr lang="en-US" sz="2000" err="1"/>
              <a:t>daļas</a:t>
            </a:r>
            <a:r>
              <a:rPr lang="en-US" sz="2000"/>
              <a:t> </a:t>
            </a:r>
            <a:r>
              <a:rPr lang="en-US" sz="2000" err="1"/>
              <a:t>norises</a:t>
            </a:r>
            <a:r>
              <a:rPr lang="en-US" sz="2000"/>
              <a:t> </a:t>
            </a:r>
            <a:r>
              <a:rPr lang="en-US" sz="2000" err="1"/>
              <a:t>telpā</a:t>
            </a:r>
            <a:r>
              <a:rPr lang="en-US" sz="2000"/>
              <a:t> </a:t>
            </a:r>
            <a:r>
              <a:rPr lang="en-US" sz="2000" err="1"/>
              <a:t>atrodas</a:t>
            </a:r>
            <a:r>
              <a:rPr lang="en-US" sz="2000"/>
              <a:t> </a:t>
            </a:r>
            <a:r>
              <a:rPr lang="en-US" sz="2000" err="1"/>
              <a:t>izglītojamie</a:t>
            </a:r>
            <a:r>
              <a:rPr lang="en-US" sz="2000"/>
              <a:t>, </a:t>
            </a:r>
            <a:r>
              <a:rPr lang="en-US" sz="2000" err="1"/>
              <a:t>kuri</a:t>
            </a:r>
            <a:r>
              <a:rPr lang="en-US" sz="2000"/>
              <a:t> </a:t>
            </a:r>
            <a:r>
              <a:rPr lang="en-US" sz="2000" err="1"/>
              <a:t>atbild</a:t>
            </a:r>
            <a:r>
              <a:rPr lang="en-US" sz="2000"/>
              <a:t>,  </a:t>
            </a:r>
            <a:r>
              <a:rPr lang="en-US" sz="2000" err="1"/>
              <a:t>kā</a:t>
            </a:r>
            <a:r>
              <a:rPr lang="en-US" sz="2000"/>
              <a:t> </a:t>
            </a:r>
            <a:r>
              <a:rPr lang="en-US" sz="2000" err="1"/>
              <a:t>arī</a:t>
            </a:r>
            <a:r>
              <a:rPr lang="en-US" sz="2000"/>
              <a:t> </a:t>
            </a:r>
            <a:r>
              <a:rPr lang="en-US" sz="2000" err="1"/>
              <a:t>valsts</a:t>
            </a:r>
            <a:r>
              <a:rPr lang="en-US" sz="2000"/>
              <a:t> </a:t>
            </a:r>
            <a:r>
              <a:rPr lang="en-US" sz="2000" err="1"/>
              <a:t>pārbaudes</a:t>
            </a:r>
            <a:r>
              <a:rPr lang="en-US" sz="2000"/>
              <a:t> </a:t>
            </a:r>
            <a:r>
              <a:rPr lang="en-US" sz="2000" err="1"/>
              <a:t>darba</a:t>
            </a:r>
            <a:r>
              <a:rPr lang="en-US" sz="2000"/>
              <a:t> </a:t>
            </a:r>
            <a:r>
              <a:rPr lang="en-US" sz="2000" err="1"/>
              <a:t>mutvārdu</a:t>
            </a:r>
            <a:r>
              <a:rPr lang="en-US" sz="2000"/>
              <a:t> </a:t>
            </a:r>
            <a:r>
              <a:rPr lang="en-US" sz="2000" err="1"/>
              <a:t>daļas</a:t>
            </a:r>
            <a:r>
              <a:rPr lang="en-US" sz="2000"/>
              <a:t> </a:t>
            </a:r>
            <a:r>
              <a:rPr lang="en-US" sz="2000" err="1"/>
              <a:t>vadītājs</a:t>
            </a:r>
            <a:r>
              <a:rPr lang="en-US" sz="2000"/>
              <a:t>, </a:t>
            </a:r>
            <a:r>
              <a:rPr lang="en-US" sz="2000" err="1"/>
              <a:t>mutvārdu</a:t>
            </a:r>
            <a:r>
              <a:rPr lang="en-US" sz="2000"/>
              <a:t> </a:t>
            </a:r>
            <a:r>
              <a:rPr lang="en-US" sz="2000" err="1"/>
              <a:t>daļas</a:t>
            </a:r>
            <a:r>
              <a:rPr lang="en-US" sz="2000"/>
              <a:t> </a:t>
            </a:r>
            <a:r>
              <a:rPr lang="en-US" sz="2000" err="1"/>
              <a:t>vērtētājs</a:t>
            </a:r>
            <a:r>
              <a:rPr lang="en-US" sz="2000"/>
              <a:t>, </a:t>
            </a:r>
            <a:r>
              <a:rPr lang="en-US" sz="2000" err="1"/>
              <a:t>informācijas</a:t>
            </a:r>
            <a:r>
              <a:rPr lang="en-US" sz="2000"/>
              <a:t> </a:t>
            </a:r>
            <a:r>
              <a:rPr lang="en-US" sz="2000" err="1"/>
              <a:t>tehnoloģiju</a:t>
            </a:r>
            <a:r>
              <a:rPr lang="en-US" sz="2000"/>
              <a:t> </a:t>
            </a:r>
            <a:r>
              <a:rPr lang="en-US" sz="2000" err="1"/>
              <a:t>speciālists</a:t>
            </a:r>
            <a:r>
              <a:rPr lang="en-US" sz="2000"/>
              <a:t>. (77.) </a:t>
            </a:r>
            <a:r>
              <a:rPr lang="en-US" sz="2000" err="1"/>
              <a:t>Skolēni</a:t>
            </a:r>
            <a:r>
              <a:rPr lang="en-US" sz="2000"/>
              <a:t> </a:t>
            </a:r>
            <a:r>
              <a:rPr lang="en-US" sz="2000" err="1"/>
              <a:t>atbild</a:t>
            </a:r>
            <a:r>
              <a:rPr lang="en-US" sz="2000"/>
              <a:t> </a:t>
            </a:r>
            <a:r>
              <a:rPr lang="en-US" sz="2000" err="1"/>
              <a:t>kodu</a:t>
            </a:r>
            <a:r>
              <a:rPr lang="en-US" sz="2000"/>
              <a:t> </a:t>
            </a:r>
            <a:r>
              <a:rPr lang="en-US" sz="2000" err="1"/>
              <a:t>secībā</a:t>
            </a:r>
            <a:r>
              <a:rPr lang="en-US" sz="2000"/>
              <a:t>. </a:t>
            </a:r>
          </a:p>
          <a:p>
            <a:pPr marL="514350" indent="-285750" algn="just">
              <a:buFont typeface="Arial"/>
              <a:buChar char="•"/>
            </a:pPr>
            <a:r>
              <a:rPr lang="en-US" sz="2000" err="1"/>
              <a:t>Mutvārdu</a:t>
            </a:r>
            <a:r>
              <a:rPr lang="en-US" sz="2000"/>
              <a:t> </a:t>
            </a:r>
            <a:r>
              <a:rPr lang="en-US" sz="2000" err="1"/>
              <a:t>daļu</a:t>
            </a:r>
            <a:r>
              <a:rPr lang="en-US" sz="2000"/>
              <a:t> </a:t>
            </a:r>
            <a:r>
              <a:rPr lang="en-US" sz="2000" err="1"/>
              <a:t>vērtē</a:t>
            </a:r>
            <a:r>
              <a:rPr lang="en-US" sz="2000"/>
              <a:t> </a:t>
            </a:r>
            <a:r>
              <a:rPr lang="en-US" sz="2000" err="1"/>
              <a:t>atbilstoši</a:t>
            </a:r>
            <a:r>
              <a:rPr lang="en-US" sz="2000"/>
              <a:t> </a:t>
            </a:r>
            <a:r>
              <a:rPr lang="en-US" sz="2000" err="1"/>
              <a:t>programmā</a:t>
            </a:r>
            <a:r>
              <a:rPr lang="en-US" sz="2000"/>
              <a:t> </a:t>
            </a:r>
            <a:r>
              <a:rPr lang="en-US" sz="2000" err="1"/>
              <a:t>publicētajiem</a:t>
            </a:r>
            <a:r>
              <a:rPr lang="en-US" sz="2000"/>
              <a:t> </a:t>
            </a:r>
            <a:r>
              <a:rPr lang="en-US" sz="2000" err="1"/>
              <a:t>kritērijiem</a:t>
            </a:r>
            <a:r>
              <a:rPr lang="en-US" sz="2000"/>
              <a:t>.</a:t>
            </a:r>
          </a:p>
          <a:p>
            <a:pPr marL="514350" indent="-285750" algn="just">
              <a:buChar char="•"/>
            </a:pPr>
            <a:r>
              <a:rPr lang="en-US" sz="2000" err="1"/>
              <a:t>Mutvārdu</a:t>
            </a:r>
            <a:r>
              <a:rPr lang="en-US" sz="2000"/>
              <a:t> </a:t>
            </a:r>
            <a:r>
              <a:rPr lang="en-US" sz="2000" err="1"/>
              <a:t>daļas</a:t>
            </a:r>
            <a:r>
              <a:rPr lang="en-US" sz="2000"/>
              <a:t> </a:t>
            </a:r>
            <a:r>
              <a:rPr lang="en-US" sz="2000" err="1"/>
              <a:t>atbildes</a:t>
            </a:r>
            <a:r>
              <a:rPr lang="en-US" sz="2000"/>
              <a:t> </a:t>
            </a:r>
            <a:r>
              <a:rPr lang="en-US" sz="2000" err="1"/>
              <a:t>augšupielādē</a:t>
            </a:r>
            <a:r>
              <a:rPr lang="en-US" sz="2000"/>
              <a:t> VPS.</a:t>
            </a:r>
          </a:p>
          <a:p>
            <a:pPr marL="514350" indent="-285750" algn="just">
              <a:buChar char="•"/>
            </a:pPr>
            <a:r>
              <a:rPr lang="en-US" sz="2000" err="1"/>
              <a:t>Monitoringa</a:t>
            </a:r>
            <a:r>
              <a:rPr lang="en-US" sz="2000"/>
              <a:t> </a:t>
            </a:r>
            <a:r>
              <a:rPr lang="en-US" sz="2000" err="1"/>
              <a:t>darbu</a:t>
            </a:r>
            <a:r>
              <a:rPr lang="en-US" sz="2000"/>
              <a:t> </a:t>
            </a:r>
            <a:r>
              <a:rPr lang="en-US" sz="2000" err="1"/>
              <a:t>rakstu</a:t>
            </a:r>
            <a:r>
              <a:rPr lang="en-US" sz="2000"/>
              <a:t> </a:t>
            </a:r>
            <a:r>
              <a:rPr lang="en-US" sz="2000" err="1"/>
              <a:t>daļas</a:t>
            </a:r>
            <a:r>
              <a:rPr lang="en-US" sz="2000"/>
              <a:t> (</a:t>
            </a:r>
            <a:r>
              <a:rPr lang="en-US" sz="2000" err="1"/>
              <a:t>lasīšana</a:t>
            </a:r>
            <a:r>
              <a:rPr lang="en-US" sz="2000"/>
              <a:t>, </a:t>
            </a:r>
            <a:r>
              <a:rPr lang="en-US" sz="2000" err="1"/>
              <a:t>klausīšanās</a:t>
            </a:r>
            <a:r>
              <a:rPr lang="en-US" sz="2000"/>
              <a:t>, </a:t>
            </a:r>
            <a:r>
              <a:rPr lang="en-US" sz="2000" err="1"/>
              <a:t>rakstīšana</a:t>
            </a:r>
            <a:r>
              <a:rPr lang="en-US" sz="2000"/>
              <a:t>) </a:t>
            </a:r>
            <a:r>
              <a:rPr lang="en-US" sz="2000" err="1"/>
              <a:t>vērtēšanu</a:t>
            </a:r>
            <a:r>
              <a:rPr lang="en-US" sz="2000"/>
              <a:t> </a:t>
            </a:r>
            <a:r>
              <a:rPr lang="en-US" sz="2000" err="1"/>
              <a:t>nodrošina</a:t>
            </a:r>
            <a:r>
              <a:rPr lang="en-US" sz="2000"/>
              <a:t> </a:t>
            </a:r>
            <a:r>
              <a:rPr lang="en-US" sz="2000" err="1"/>
              <a:t>aģentūra</a:t>
            </a:r>
            <a:r>
              <a:rPr lang="en-US" sz="2000"/>
              <a:t> </a:t>
            </a:r>
            <a:r>
              <a:rPr lang="en-US" sz="2000" err="1"/>
              <a:t>saskaņā</a:t>
            </a:r>
            <a:r>
              <a:rPr lang="en-US" sz="2000"/>
              <a:t> </a:t>
            </a:r>
            <a:r>
              <a:rPr lang="en-US" sz="2000" err="1"/>
              <a:t>ar</a:t>
            </a:r>
            <a:r>
              <a:rPr lang="en-US" sz="2000"/>
              <a:t> </a:t>
            </a:r>
            <a:r>
              <a:rPr lang="en-US" sz="2000" err="1"/>
              <a:t>aģentūras</a:t>
            </a:r>
            <a:r>
              <a:rPr lang="en-US" sz="2000"/>
              <a:t> </a:t>
            </a:r>
            <a:r>
              <a:rPr lang="en-US" sz="2000" err="1"/>
              <a:t>izstrādātajiem</a:t>
            </a:r>
            <a:r>
              <a:rPr lang="en-US" sz="2000"/>
              <a:t> </a:t>
            </a:r>
            <a:r>
              <a:rPr lang="en-US" sz="2000" err="1"/>
              <a:t>vērtēšanas</a:t>
            </a:r>
            <a:r>
              <a:rPr lang="en-US" sz="2000"/>
              <a:t> </a:t>
            </a:r>
            <a:r>
              <a:rPr lang="en-US" sz="2000" err="1"/>
              <a:t>kritērijiem</a:t>
            </a:r>
            <a:r>
              <a:rPr lang="en-US" sz="2000"/>
              <a:t>. (89.)</a:t>
            </a:r>
          </a:p>
          <a:p>
            <a:pPr marL="514350" indent="-285750" algn="just">
              <a:buChar char="•"/>
            </a:pPr>
            <a:r>
              <a:rPr lang="en-US" sz="2000" err="1"/>
              <a:t>Aģentūra</a:t>
            </a:r>
            <a:r>
              <a:rPr lang="en-US" sz="2000"/>
              <a:t> </a:t>
            </a:r>
            <a:r>
              <a:rPr lang="en-US" sz="2000" err="1"/>
              <a:t>piecu</a:t>
            </a:r>
            <a:r>
              <a:rPr lang="en-US" sz="2000"/>
              <a:t> </a:t>
            </a:r>
            <a:r>
              <a:rPr lang="en-US" sz="2000" err="1"/>
              <a:t>nedēļu</a:t>
            </a:r>
            <a:r>
              <a:rPr lang="en-US" sz="2000"/>
              <a:t> </a:t>
            </a:r>
            <a:r>
              <a:rPr lang="en-US" sz="2000" err="1"/>
              <a:t>laikā</a:t>
            </a:r>
            <a:r>
              <a:rPr lang="en-US" sz="2000"/>
              <a:t> </a:t>
            </a:r>
            <a:r>
              <a:rPr lang="en-US" sz="2000" err="1"/>
              <a:t>pēc</a:t>
            </a:r>
            <a:r>
              <a:rPr lang="en-US" sz="2000"/>
              <a:t> </a:t>
            </a:r>
            <a:r>
              <a:rPr lang="en-US" sz="2000" err="1"/>
              <a:t>attiecīgā</a:t>
            </a:r>
            <a:r>
              <a:rPr lang="en-US" sz="2000"/>
              <a:t> </a:t>
            </a:r>
            <a:r>
              <a:rPr lang="en-US" sz="2000" err="1"/>
              <a:t>monitoringa</a:t>
            </a:r>
            <a:r>
              <a:rPr lang="en-US" sz="2000"/>
              <a:t> </a:t>
            </a:r>
            <a:r>
              <a:rPr lang="en-US" sz="2000" err="1"/>
              <a:t>darba</a:t>
            </a:r>
            <a:r>
              <a:rPr lang="en-US" sz="2000"/>
              <a:t> </a:t>
            </a:r>
            <a:r>
              <a:rPr lang="en-US" sz="2000" err="1"/>
              <a:t>norises</a:t>
            </a:r>
            <a:r>
              <a:rPr lang="en-US" sz="2000"/>
              <a:t> </a:t>
            </a:r>
            <a:r>
              <a:rPr lang="en-US" sz="2000" err="1"/>
              <a:t>dienas</a:t>
            </a:r>
            <a:r>
              <a:rPr lang="en-US" sz="2000"/>
              <a:t>  </a:t>
            </a:r>
            <a:r>
              <a:rPr lang="en-US" sz="2000" err="1"/>
              <a:t>monitoringa</a:t>
            </a:r>
            <a:r>
              <a:rPr lang="en-US" sz="2000"/>
              <a:t> </a:t>
            </a:r>
            <a:r>
              <a:rPr lang="en-US" sz="2000" err="1"/>
              <a:t>darba</a:t>
            </a:r>
            <a:r>
              <a:rPr lang="en-US" sz="2000"/>
              <a:t> </a:t>
            </a:r>
            <a:r>
              <a:rPr lang="en-US" sz="2000" err="1"/>
              <a:t>rezultātus</a:t>
            </a:r>
            <a:r>
              <a:rPr lang="en-US" sz="2000"/>
              <a:t> (</a:t>
            </a:r>
            <a:r>
              <a:rPr lang="en-US" sz="2000" err="1"/>
              <a:t>veselos</a:t>
            </a:r>
            <a:r>
              <a:rPr lang="en-US" sz="2000"/>
              <a:t> </a:t>
            </a:r>
            <a:r>
              <a:rPr lang="en-US" sz="2000" err="1"/>
              <a:t>procentos</a:t>
            </a:r>
            <a:r>
              <a:rPr lang="en-US" sz="2000"/>
              <a:t>, bez </a:t>
            </a:r>
            <a:r>
              <a:rPr lang="en-US" sz="2000" err="1"/>
              <a:t>aritmētiskās</a:t>
            </a:r>
            <a:r>
              <a:rPr lang="en-US" sz="2000"/>
              <a:t> </a:t>
            </a:r>
            <a:r>
              <a:rPr lang="en-US" sz="2000" err="1"/>
              <a:t>noapaļošanas</a:t>
            </a:r>
            <a:r>
              <a:rPr lang="en-US" sz="2000"/>
              <a:t>) </a:t>
            </a:r>
            <a:r>
              <a:rPr lang="en-US" sz="2000" err="1"/>
              <a:t>katrā</a:t>
            </a:r>
            <a:r>
              <a:rPr lang="en-US" sz="2000"/>
              <a:t> </a:t>
            </a:r>
            <a:r>
              <a:rPr lang="en-US" sz="2000" err="1"/>
              <a:t>daļā</a:t>
            </a:r>
            <a:r>
              <a:rPr lang="en-US" sz="2000"/>
              <a:t> un </a:t>
            </a:r>
            <a:r>
              <a:rPr lang="en-US" sz="2000" err="1"/>
              <a:t>visā</a:t>
            </a:r>
            <a:r>
              <a:rPr lang="en-US" sz="2000"/>
              <a:t> </a:t>
            </a:r>
            <a:r>
              <a:rPr lang="en-US" sz="2000" err="1"/>
              <a:t>darbā</a:t>
            </a:r>
            <a:r>
              <a:rPr lang="en-US" sz="2000"/>
              <a:t> </a:t>
            </a:r>
            <a:r>
              <a:rPr lang="en-US" sz="2000" err="1"/>
              <a:t>ievada</a:t>
            </a:r>
            <a:r>
              <a:rPr lang="en-US" sz="2000"/>
              <a:t> VPS. (103.)</a:t>
            </a:r>
          </a:p>
          <a:p>
            <a:pPr marL="514350" indent="-285750" algn="just">
              <a:buChar char="•"/>
            </a:pPr>
            <a:r>
              <a:rPr lang="en-US" sz="2000" err="1">
                <a:solidFill>
                  <a:srgbClr val="FF0000"/>
                </a:solidFill>
              </a:rPr>
              <a:t>Pārbaudīt</a:t>
            </a:r>
            <a:r>
              <a:rPr lang="en-US" sz="2000">
                <a:solidFill>
                  <a:srgbClr val="FF0000"/>
                </a:solidFill>
              </a:rPr>
              <a:t> </a:t>
            </a:r>
            <a:r>
              <a:rPr lang="en-US" sz="2000" err="1">
                <a:solidFill>
                  <a:srgbClr val="FF0000"/>
                </a:solidFill>
              </a:rPr>
              <a:t>skolēnu</a:t>
            </a:r>
            <a:r>
              <a:rPr lang="en-US" sz="2000">
                <a:solidFill>
                  <a:srgbClr val="FF0000"/>
                </a:solidFill>
              </a:rPr>
              <a:t> </a:t>
            </a:r>
            <a:r>
              <a:rPr lang="en-US" sz="2000" err="1">
                <a:solidFill>
                  <a:srgbClr val="FF0000"/>
                </a:solidFill>
              </a:rPr>
              <a:t>sarakstu</a:t>
            </a:r>
            <a:r>
              <a:rPr lang="en-US" sz="2000">
                <a:solidFill>
                  <a:srgbClr val="FF0000"/>
                </a:solidFill>
              </a:rPr>
              <a:t>, </a:t>
            </a:r>
            <a:r>
              <a:rPr lang="en-US" sz="2000" err="1">
                <a:solidFill>
                  <a:srgbClr val="FF0000"/>
                </a:solidFill>
              </a:rPr>
              <a:t>vai</a:t>
            </a:r>
            <a:r>
              <a:rPr lang="en-US" sz="2000">
                <a:solidFill>
                  <a:srgbClr val="FF0000"/>
                </a:solidFill>
              </a:rPr>
              <a:t> </a:t>
            </a:r>
            <a:r>
              <a:rPr lang="en-US" sz="2000" err="1">
                <a:solidFill>
                  <a:srgbClr val="FF0000"/>
                </a:solidFill>
              </a:rPr>
              <a:t>visi</a:t>
            </a:r>
            <a:r>
              <a:rPr lang="en-US" sz="2000">
                <a:solidFill>
                  <a:srgbClr val="FF0000"/>
                </a:solidFill>
              </a:rPr>
              <a:t> </a:t>
            </a:r>
            <a:r>
              <a:rPr lang="en-US" sz="2000" err="1">
                <a:solidFill>
                  <a:srgbClr val="FF0000"/>
                </a:solidFill>
              </a:rPr>
              <a:t>skolēni</a:t>
            </a:r>
            <a:r>
              <a:rPr lang="en-US" sz="2000">
                <a:solidFill>
                  <a:srgbClr val="FF0000"/>
                </a:solidFill>
              </a:rPr>
              <a:t> </a:t>
            </a:r>
            <a:r>
              <a:rPr lang="en-US" sz="2000" err="1">
                <a:solidFill>
                  <a:srgbClr val="FF0000"/>
                </a:solidFill>
              </a:rPr>
              <a:t>reģistrēti</a:t>
            </a:r>
            <a:r>
              <a:rPr lang="en-US" sz="2000">
                <a:solidFill>
                  <a:srgbClr val="FF0000"/>
                </a:solidFill>
              </a:rPr>
              <a:t>.</a:t>
            </a:r>
          </a:p>
        </p:txBody>
      </p:sp>
      <p:sp>
        <p:nvSpPr>
          <p:cNvPr id="4" name="Slide Number Placeholder 3">
            <a:extLst>
              <a:ext uri="{FF2B5EF4-FFF2-40B4-BE49-F238E27FC236}">
                <a16:creationId xmlns:a16="http://schemas.microsoft.com/office/drawing/2014/main" id="{4F896B1F-C14B-EFD7-46FB-310C434A1F0D}"/>
              </a:ext>
            </a:extLst>
          </p:cNvPr>
          <p:cNvSpPr>
            <a:spLocks noGrp="1"/>
          </p:cNvSpPr>
          <p:nvPr>
            <p:ph type="sldNum" idx="12"/>
          </p:nvPr>
        </p:nvSpPr>
        <p:spPr/>
        <p:txBody>
          <a:bodyPr/>
          <a:lstStyle/>
          <a:p>
            <a:fld id="{00000000-1234-1234-1234-123412341234}" type="slidenum">
              <a:rPr lang="lv-LV" smtClean="0"/>
              <a:pPr/>
              <a:t>9</a:t>
            </a:fld>
            <a:endParaRPr lang="lv-LV"/>
          </a:p>
        </p:txBody>
      </p:sp>
      <p:sp>
        <p:nvSpPr>
          <p:cNvPr id="8" name="Title 1">
            <a:extLst>
              <a:ext uri="{FF2B5EF4-FFF2-40B4-BE49-F238E27FC236}">
                <a16:creationId xmlns:a16="http://schemas.microsoft.com/office/drawing/2014/main" id="{C8538983-BE02-8308-0D21-87BAF8BC8ADA}"/>
              </a:ext>
            </a:extLst>
          </p:cNvPr>
          <p:cNvSpPr txBox="1">
            <a:spLocks/>
          </p:cNvSpPr>
          <p:nvPr/>
        </p:nvSpPr>
        <p:spPr>
          <a:xfrm>
            <a:off x="1112030" y="451486"/>
            <a:ext cx="9750782" cy="1142815"/>
          </a:xfrm>
          <a:prstGeom prst="rect">
            <a:avLst/>
          </a:prstGeom>
          <a:noFill/>
          <a:ln>
            <a:noFill/>
          </a:ln>
        </p:spPr>
        <p:txBody>
          <a:bodyPr spcFirstLastPara="1" wrap="square" lIns="0"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4790"/>
              </a:buClr>
              <a:buSzPts val="2200"/>
              <a:buFont typeface="Verdana"/>
              <a:buNone/>
              <a:defRPr sz="220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a:t>Monitoringa </a:t>
            </a:r>
            <a:r>
              <a:rPr lang="en-US" sz="2800" err="1"/>
              <a:t>darbs</a:t>
            </a:r>
            <a:r>
              <a:rPr lang="en-US" sz="2800"/>
              <a:t> </a:t>
            </a:r>
            <a:r>
              <a:rPr lang="en-US" sz="2800" err="1"/>
              <a:t>svešvalodās</a:t>
            </a:r>
            <a:r>
              <a:rPr lang="en-US" sz="2800"/>
              <a:t> </a:t>
            </a:r>
            <a:r>
              <a:rPr lang="en-US" sz="2800">
                <a:solidFill>
                  <a:schemeClr val="bg2"/>
                </a:solidFill>
              </a:rPr>
              <a:t>9. </a:t>
            </a:r>
            <a:r>
              <a:rPr lang="en-US" sz="2800" err="1">
                <a:solidFill>
                  <a:schemeClr val="bg2"/>
                </a:solidFill>
              </a:rPr>
              <a:t>klasei</a:t>
            </a:r>
            <a:r>
              <a:rPr lang="en-US" sz="2800">
                <a:solidFill>
                  <a:schemeClr val="bg2"/>
                </a:solidFill>
              </a:rPr>
              <a:t> (2)</a:t>
            </a:r>
          </a:p>
        </p:txBody>
      </p:sp>
      <p:sp>
        <p:nvSpPr>
          <p:cNvPr id="10" name="TextBox 9">
            <a:extLst>
              <a:ext uri="{FF2B5EF4-FFF2-40B4-BE49-F238E27FC236}">
                <a16:creationId xmlns:a16="http://schemas.microsoft.com/office/drawing/2014/main" id="{48ECBAD8-8085-7326-0059-CBFD056D37D3}"/>
              </a:ext>
            </a:extLst>
          </p:cNvPr>
          <p:cNvSpPr txBox="1"/>
          <p:nvPr/>
        </p:nvSpPr>
        <p:spPr>
          <a:xfrm>
            <a:off x="1063108" y="1236132"/>
            <a:ext cx="6096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aseline="0">
                <a:solidFill>
                  <a:srgbClr val="00B2BB"/>
                </a:solidFill>
                <a:latin typeface="Verdana"/>
              </a:rPr>
              <a:t>2026.</a:t>
            </a:r>
            <a:r>
              <a:rPr lang="en-US" sz="1800">
                <a:solidFill>
                  <a:srgbClr val="00B2BB"/>
                </a:solidFill>
                <a:latin typeface="Verdana"/>
              </a:rPr>
              <a:t> </a:t>
            </a:r>
            <a:r>
              <a:rPr lang="en-US" sz="1800" baseline="0">
                <a:solidFill>
                  <a:srgbClr val="00B2BB"/>
                </a:solidFill>
                <a:latin typeface="Verdana"/>
              </a:rPr>
              <a:t>gada 22.</a:t>
            </a:r>
            <a:r>
              <a:rPr lang="en-US" sz="1800">
                <a:solidFill>
                  <a:srgbClr val="00B2BB"/>
                </a:solidFill>
                <a:latin typeface="Verdana"/>
              </a:rPr>
              <a:t> </a:t>
            </a:r>
            <a:r>
              <a:rPr lang="en-US" sz="1800" baseline="0">
                <a:solidFill>
                  <a:srgbClr val="00B2BB"/>
                </a:solidFill>
                <a:latin typeface="Verdana"/>
              </a:rPr>
              <a:t>aprīlī</a:t>
            </a:r>
            <a:r>
              <a:rPr sz="1800">
                <a:latin typeface="Verdana"/>
                <a:ea typeface="Verdana"/>
                <a:cs typeface="Verdana"/>
              </a:rPr>
              <a:t>​</a:t>
            </a:r>
            <a:endParaRPr lang="en-US" sz="1800"/>
          </a:p>
        </p:txBody>
      </p:sp>
    </p:spTree>
    <p:extLst>
      <p:ext uri="{BB962C8B-B14F-4D97-AF65-F5344CB8AC3E}">
        <p14:creationId xmlns:p14="http://schemas.microsoft.com/office/powerpoint/2010/main" val="1894467721"/>
      </p:ext>
    </p:extLst>
  </p:cSld>
  <p:clrMapOvr>
    <a:masterClrMapping/>
  </p:clrMapOvr>
</p:sld>
</file>

<file path=ppt/theme/theme1.xml><?xml version="1.0" encoding="utf-8"?>
<a:theme xmlns:a="http://schemas.openxmlformats.org/drawingml/2006/main" name="Office Theme">
  <a:themeElements>
    <a:clrScheme name="Custom 1">
      <a:dk1>
        <a:srgbClr val="664690"/>
      </a:dk1>
      <a:lt1>
        <a:srgbClr val="FFFFFF"/>
      </a:lt1>
      <a:dk2>
        <a:srgbClr val="00B2BB"/>
      </a:dk2>
      <a:lt2>
        <a:srgbClr val="FFFFFF"/>
      </a:lt2>
      <a:accent1>
        <a:srgbClr val="664690"/>
      </a:accent1>
      <a:accent2>
        <a:srgbClr val="00B2BB"/>
      </a:accent2>
      <a:accent3>
        <a:srgbClr val="A391BC"/>
      </a:accent3>
      <a:accent4>
        <a:srgbClr val="C2B5D3"/>
      </a:accent4>
      <a:accent5>
        <a:srgbClr val="E0DAE9"/>
      </a:accent5>
      <a:accent6>
        <a:srgbClr val="EFECF3"/>
      </a:accent6>
      <a:hlink>
        <a:srgbClr val="00B2BB"/>
      </a:hlink>
      <a:folHlink>
        <a:srgbClr val="00B2BB"/>
      </a:folHlink>
    </a:clrScheme>
    <a:fontScheme name="Custom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43EA7B7C982C434B90EAEA5CF82F0B50" ma:contentTypeVersion="12" ma:contentTypeDescription="Izveidot jaunu dokumentu." ma:contentTypeScope="" ma:versionID="c14effcd953ca18c9d5904e245f8e959">
  <xsd:schema xmlns:xsd="http://www.w3.org/2001/XMLSchema" xmlns:xs="http://www.w3.org/2001/XMLSchema" xmlns:p="http://schemas.microsoft.com/office/2006/metadata/properties" xmlns:ns2="271e58d3-8be8-46da-a337-e3181bd89581" xmlns:ns3="8e8bca77-b2e7-42db-897d-d687a288fea5" targetNamespace="http://schemas.microsoft.com/office/2006/metadata/properties" ma:root="true" ma:fieldsID="9994a957af31c531c7db261e3e5a21ec" ns2:_="" ns3:_="">
    <xsd:import namespace="271e58d3-8be8-46da-a337-e3181bd89581"/>
    <xsd:import namespace="8e8bca77-b2e7-42db-897d-d687a288fe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e58d3-8be8-46da-a337-e3181bd895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ttēlu atzīmes" ma:readOnly="false" ma:fieldId="{5cf76f15-5ced-4ddc-b409-7134ff3c332f}" ma:taxonomyMulti="true" ma:sspId="bd8549b7-dcd1-42e7-8754-3ea81710bb6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8bca77-b2e7-42db-897d-d687a288fe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386ec2f-c2d9-404a-beb6-8be19f021dcf}" ma:internalName="TaxCatchAll" ma:showField="CatchAllData" ma:web="8e8bca77-b2e7-42db-897d-d687a288fe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8bca77-b2e7-42db-897d-d687a288fea5" xsi:nil="true"/>
    <lcf76f155ced4ddcb4097134ff3c332f xmlns="271e58d3-8be8-46da-a337-e3181bd895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30D087-2E25-42D9-9743-9803B7E2524A}">
  <ds:schemaRefs>
    <ds:schemaRef ds:uri="271e58d3-8be8-46da-a337-e3181bd89581"/>
    <ds:schemaRef ds:uri="8e8bca77-b2e7-42db-897d-d687a288fe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9090B9-D811-4A8A-9911-D5C2E4EB7263}">
  <ds:schemaRefs>
    <ds:schemaRef ds:uri="http://schemas.microsoft.com/sharepoint/v3/contenttype/forms"/>
  </ds:schemaRefs>
</ds:datastoreItem>
</file>

<file path=customXml/itemProps3.xml><?xml version="1.0" encoding="utf-8"?>
<ds:datastoreItem xmlns:ds="http://schemas.openxmlformats.org/officeDocument/2006/customXml" ds:itemID="{F942C374-68CB-4B3F-AF37-141DAAD65E98}">
  <ds:schemaRefs>
    <ds:schemaRef ds:uri="271e58d3-8be8-46da-a337-e3181bd89581"/>
    <ds:schemaRef ds:uri="8e8bca77-b2e7-42db-897d-d687a288fe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5043</Words>
  <Application>Microsoft Office PowerPoint</Application>
  <PresentationFormat>Platekrāna</PresentationFormat>
  <Paragraphs>744</Paragraphs>
  <Slides>48</Slides>
  <Notes>4</Notes>
  <HiddenSlides>0</HiddenSlides>
  <MMClips>0</MMClips>
  <ScaleCrop>false</ScaleCrop>
  <HeadingPairs>
    <vt:vector size="6" baseType="variant">
      <vt:variant>
        <vt:lpstr>Lietotie fonti</vt:lpstr>
      </vt:variant>
      <vt:variant>
        <vt:i4>9</vt:i4>
      </vt:variant>
      <vt:variant>
        <vt:lpstr>Dizains</vt:lpstr>
      </vt:variant>
      <vt:variant>
        <vt:i4>1</vt:i4>
      </vt:variant>
      <vt:variant>
        <vt:lpstr>Slaidu virsraksti</vt:lpstr>
      </vt:variant>
      <vt:variant>
        <vt:i4>48</vt:i4>
      </vt:variant>
    </vt:vector>
  </HeadingPairs>
  <TitlesOfParts>
    <vt:vector size="58" baseType="lpstr">
      <vt:lpstr>Arial</vt:lpstr>
      <vt:lpstr>Arial,Sans-Serif</vt:lpstr>
      <vt:lpstr>Calibri</vt:lpstr>
      <vt:lpstr>Open Sans</vt:lpstr>
      <vt:lpstr>Segoe UI</vt:lpstr>
      <vt:lpstr>Times New Roman</vt:lpstr>
      <vt:lpstr>Trebuchet MS</vt:lpstr>
      <vt:lpstr>Verdana</vt:lpstr>
      <vt:lpstr>Wingdings</vt:lpstr>
      <vt:lpstr>Office Theme</vt:lpstr>
      <vt:lpstr>Valsts pārbaudes darbi  9. klasē un vidusskolā  2025./2026. mācību gadā</vt:lpstr>
      <vt:lpstr>Ikdienas mācīšanās un valsts pārbaudes darbi​</vt:lpstr>
      <vt:lpstr>Valsts pārbaudes darbu veidi​ No 2022./2023. m.g. Latvijā ieviesta jaunajiem izglītības standartiem atbilstoša valsts pārbaudes darbu sistēma​</vt:lpstr>
      <vt:lpstr>Valsts pārbaudes darbi un to norises kārtība 2025./2026. mācību gadā 9. klasē</vt:lpstr>
      <vt:lpstr>Valsts pārbaudes darbi 9. klasē</vt:lpstr>
      <vt:lpstr>Valsts pārbaudes darbu norises laiki  9. klasei 2025./2026. mācību gadā                                </vt:lpstr>
      <vt:lpstr>Mācās atkārtoti 9. klasē</vt:lpstr>
      <vt:lpstr>Monitoringa darbs svešvalodās 9. klasei (1)</vt:lpstr>
      <vt:lpstr>PowerPoint prezentācija</vt:lpstr>
      <vt:lpstr>PowerPoint prezentācija</vt:lpstr>
      <vt:lpstr>PowerPoint prezentācija</vt:lpstr>
      <vt:lpstr>Kas nepieciešams, lai 9. klases skolēns ​ 2025./2026. m.g. saņemtu apliecību par pamatizglītību​</vt:lpstr>
      <vt:lpstr>Valsts pārbaudes darbi un to norises kārtība 2025./2026. mācību gadā vidējā izglītībā</vt:lpstr>
      <vt:lpstr>Valsts pārbaudes darbi par vispārējo vidējo izglītību</vt:lpstr>
      <vt:lpstr>PowerPoint prezentācija</vt:lpstr>
      <vt:lpstr>Valsts pārbaudes darbi par vispārējo vidējo izglītību</vt:lpstr>
      <vt:lpstr>Valsts pārbaudes darbi par vispārējo vidējo izglītību</vt:lpstr>
      <vt:lpstr>Centralizētais eksāmens bioloģijā, fizikā vai ķīmijā optimālajā mācību satura apguves līmenī  vai dabaszinībās vispārīgajā mācību satura apguves līmenī</vt:lpstr>
      <vt:lpstr>Centralizētais eksāmens  bioloģijā, fizikā vai ķīmijā  optimālajā mācību satura apguves līmenī  vai dabaszinībās  vispārīgajā mācību satura apguves līmenī</vt:lpstr>
      <vt:lpstr>Matemātikas  augstākā mācību satura  apguves līmeņa eksāmens</vt:lpstr>
      <vt:lpstr>Noteikumi par svešvalodas centralizētā eksāmena vispārējās vidējās izglītības programmā aizstāšanu ar starptautiskas testēšanas institūcijas pārbaudījumu svešvalodā </vt:lpstr>
      <vt:lpstr> </vt:lpstr>
      <vt:lpstr>Tiešsaistes darbu izmēģinājumi </vt:lpstr>
      <vt:lpstr>Valsts pārbaudes darbi par vispārējo vidējo izglītību                                                                                       </vt:lpstr>
      <vt:lpstr>Eksāmenu maiņa pēc noteiktā termiņa                                                                                       </vt:lpstr>
      <vt:lpstr>Skolēnu un eksāmena vadītāju skaits  eksāmena telpā </vt:lpstr>
      <vt:lpstr>Eksāmena vadītāja, novērotāja, vērtētāja pienākumi</vt:lpstr>
      <vt:lpstr>Atbrīvojumi no valsts pārbaudes darbiem</vt:lpstr>
      <vt:lpstr>Atbrīvojumi no valsts pārbaudes darbiem</vt:lpstr>
      <vt:lpstr>PowerPoint prezentācija</vt:lpstr>
      <vt:lpstr>PowerPoint prezentācija</vt:lpstr>
      <vt:lpstr>Atbalsta pasākumi</vt:lpstr>
      <vt:lpstr>Atbalsta pasākumi</vt:lpstr>
      <vt:lpstr>Atbalsta pasākumi</vt:lpstr>
      <vt:lpstr>Atgādnes</vt:lpstr>
      <vt:lpstr>Atgādnes, metodiskie ieteikumi</vt:lpstr>
      <vt:lpstr>Atbalsta pasākumi  Ukrainas civiliedzīvotājiem </vt:lpstr>
      <vt:lpstr>Atbildes uz jautājumiem</vt:lpstr>
      <vt:lpstr>Atbildes uz jautājumiem</vt:lpstr>
      <vt:lpstr>Atbalsts skolēniem un vecākiem, gatavojoties visiem ​ valsts pārbaudes darbiem​</vt:lpstr>
      <vt:lpstr>Atbalsts, gatavojoties visiem ​ valsts pārbaudes darbiem​</vt:lpstr>
      <vt:lpstr>Atbalsts skolēniem un vecākiem, gatavojoties visiem ​ valsts pārbaudes darbiem​</vt:lpstr>
      <vt:lpstr>VPS Lietotāju atbalsta dienests   Tālr.:66051908     E-pasts: atbalsts@viaa.gov.lv  </vt:lpstr>
      <vt:lpstr>VPS Lietotāju atbalsta dienests</vt:lpstr>
      <vt:lpstr>Plānotie valsts pārbaudes darbu piegādes laiki</vt:lpstr>
      <vt:lpstr>Plānotie 9.-12. klašu VPD vērtēšanas laiki Piedalīšanās standartizācijas sanāksmēs obligāta</vt:lpstr>
      <vt:lpstr>PowerPoint prezentācija</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NOSAUKUMS</dc:title>
  <dc:creator>Egita Diure</dc:creator>
  <cp:lastModifiedBy>Jana Veinberga</cp:lastModifiedBy>
  <cp:revision>4</cp:revision>
  <dcterms:modified xsi:type="dcterms:W3CDTF">2026-03-31T08:31:03Z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0x01010043EA7B7C982C434B90EAEA5CF82F0B50</vt:lpwstr>
  </property>
  <property fmtid="{D5CDD505-2E9C-101B-9397-08002B2CF9AE}" pid="3" name="MediaServiceImageTags">
    <vt:lpwstr/>
  </property>
</Properties>
</file>