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5"/>
  </p:notesMasterIdLst>
  <p:sldIdLst>
    <p:sldId id="256" r:id="rId2"/>
    <p:sldId id="272" r:id="rId3"/>
    <p:sldId id="293" r:id="rId4"/>
    <p:sldId id="292" r:id="rId5"/>
    <p:sldId id="267" r:id="rId6"/>
    <p:sldId id="268" r:id="rId7"/>
    <p:sldId id="271" r:id="rId8"/>
    <p:sldId id="270" r:id="rId9"/>
    <p:sldId id="273" r:id="rId10"/>
    <p:sldId id="282" r:id="rId11"/>
    <p:sldId id="274" r:id="rId12"/>
    <p:sldId id="275" r:id="rId13"/>
    <p:sldId id="285" r:id="rId14"/>
    <p:sldId id="281" r:id="rId15"/>
    <p:sldId id="283" r:id="rId16"/>
    <p:sldId id="284" r:id="rId17"/>
    <p:sldId id="286" r:id="rId18"/>
    <p:sldId id="276" r:id="rId19"/>
    <p:sldId id="278" r:id="rId20"/>
    <p:sldId id="279" r:id="rId21"/>
    <p:sldId id="280" r:id="rId22"/>
    <p:sldId id="291" r:id="rId23"/>
    <p:sldId id="290" r:id="rId24"/>
  </p:sldIdLst>
  <p:sldSz cx="12192000" cy="6858000"/>
  <p:notesSz cx="6808788" cy="99409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Vidējs stils 2 - izcēlum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Vidējs stils 2 - izcēlum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7292A2E-F333-43FB-9621-5CBBE7FDCDCB}" styleName="Gaišs stils 2 - izcēlums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1" autoAdjust="0"/>
    <p:restoredTop sz="94660"/>
  </p:normalViewPr>
  <p:slideViewPr>
    <p:cSldViewPr snapToGrid="0">
      <p:cViewPr varScale="1">
        <p:scale>
          <a:sx n="82" d="100"/>
          <a:sy n="82" d="100"/>
        </p:scale>
        <p:origin x="71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alvenes vietturis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51163" cy="498475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uma vietturis 2"/>
          <p:cNvSpPr>
            <a:spLocks noGrp="1"/>
          </p:cNvSpPr>
          <p:nvPr>
            <p:ph type="dt" idx="1"/>
          </p:nvPr>
        </p:nvSpPr>
        <p:spPr>
          <a:xfrm>
            <a:off x="3856038" y="1"/>
            <a:ext cx="2951162" cy="498475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D9CE7830-CEF8-4523-AE6C-ED081E396F03}" type="datetimeFigureOut">
              <a:rPr lang="lv-LV" smtClean="0"/>
              <a:t>29.04.2026</a:t>
            </a:fld>
            <a:endParaRPr lang="lv-LV"/>
          </a:p>
        </p:txBody>
      </p:sp>
      <p:sp>
        <p:nvSpPr>
          <p:cNvPr id="4" name="Slaida attēla vietturis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1062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2" tIns="45716" rIns="91432" bIns="45716" rtlCol="0" anchor="ctr"/>
          <a:lstStyle/>
          <a:p>
            <a:endParaRPr lang="lv-LV"/>
          </a:p>
        </p:txBody>
      </p:sp>
      <p:sp>
        <p:nvSpPr>
          <p:cNvPr id="5" name="Piezīmju vietturis 4"/>
          <p:cNvSpPr>
            <a:spLocks noGrp="1"/>
          </p:cNvSpPr>
          <p:nvPr>
            <p:ph type="body" sz="quarter" idx="3"/>
          </p:nvPr>
        </p:nvSpPr>
        <p:spPr>
          <a:xfrm>
            <a:off x="681038" y="4784725"/>
            <a:ext cx="5446712" cy="3913188"/>
          </a:xfrm>
          <a:prstGeom prst="rect">
            <a:avLst/>
          </a:prstGeom>
        </p:spPr>
        <p:txBody>
          <a:bodyPr vert="horz" lIns="91432" tIns="45716" rIns="91432" bIns="45716" rtlCol="0"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4"/>
          </p:nvPr>
        </p:nvSpPr>
        <p:spPr>
          <a:xfrm>
            <a:off x="1" y="9442451"/>
            <a:ext cx="2951163" cy="498475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5"/>
          </p:nvPr>
        </p:nvSpPr>
        <p:spPr>
          <a:xfrm>
            <a:off x="3856038" y="9442451"/>
            <a:ext cx="2951162" cy="498475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EF650959-21B6-44A7-8BB0-411B8A284DC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468506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650959-21B6-44A7-8BB0-411B8A284DCE}" type="slidenum">
              <a:rPr lang="lv-LV" smtClean="0"/>
              <a:t>1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3650828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650959-21B6-44A7-8BB0-411B8A284DCE}" type="slidenum">
              <a:rPr lang="lv-LV" smtClean="0"/>
              <a:t>12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8406244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650959-21B6-44A7-8BB0-411B8A284DCE}" type="slidenum">
              <a:rPr lang="lv-LV" smtClean="0"/>
              <a:t>13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692386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650959-21B6-44A7-8BB0-411B8A284DCE}" type="slidenum">
              <a:rPr lang="lv-LV" smtClean="0"/>
              <a:t>14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8023119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650959-21B6-44A7-8BB0-411B8A284DCE}" type="slidenum">
              <a:rPr lang="lv-LV" smtClean="0"/>
              <a:t>15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1636315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650959-21B6-44A7-8BB0-411B8A284DCE}" type="slidenum">
              <a:rPr lang="lv-LV" smtClean="0"/>
              <a:t>16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1671797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650959-21B6-44A7-8BB0-411B8A284DCE}" type="slidenum">
              <a:rPr lang="lv-LV" smtClean="0"/>
              <a:t>17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653208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650959-21B6-44A7-8BB0-411B8A284DCE}" type="slidenum">
              <a:rPr lang="lv-LV" smtClean="0"/>
              <a:t>18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8688381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650959-21B6-44A7-8BB0-411B8A284DCE}" type="slidenum">
              <a:rPr lang="lv-LV" smtClean="0"/>
              <a:t>19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1132364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650959-21B6-44A7-8BB0-411B8A284DCE}" type="slidenum">
              <a:rPr lang="lv-LV" smtClean="0"/>
              <a:t>20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0552055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650959-21B6-44A7-8BB0-411B8A284DCE}" type="slidenum">
              <a:rPr lang="lv-LV" smtClean="0"/>
              <a:t>21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0753867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650959-21B6-44A7-8BB0-411B8A284DCE}" type="slidenum">
              <a:rPr lang="lv-LV" smtClean="0"/>
              <a:t>2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2396767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650959-21B6-44A7-8BB0-411B8A284DCE}" type="slidenum">
              <a:rPr lang="lv-LV" smtClean="0"/>
              <a:t>22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3140961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650959-21B6-44A7-8BB0-411B8A284DCE}" type="slidenum">
              <a:rPr lang="lv-LV" smtClean="0"/>
              <a:t>23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2817967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650959-21B6-44A7-8BB0-411B8A284DCE}" type="slidenum">
              <a:rPr lang="lv-LV" smtClean="0"/>
              <a:t>5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2089858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650959-21B6-44A7-8BB0-411B8A284DCE}" type="slidenum">
              <a:rPr lang="lv-LV" smtClean="0"/>
              <a:t>6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1792786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650959-21B6-44A7-8BB0-411B8A284DCE}" type="slidenum">
              <a:rPr lang="lv-LV" smtClean="0"/>
              <a:t>7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2425649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650959-21B6-44A7-8BB0-411B8A284DCE}" type="slidenum">
              <a:rPr lang="lv-LV" smtClean="0"/>
              <a:t>8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8014976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650959-21B6-44A7-8BB0-411B8A284DCE}" type="slidenum">
              <a:rPr lang="lv-LV" smtClean="0"/>
              <a:t>9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7202174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650959-21B6-44A7-8BB0-411B8A284DCE}" type="slidenum">
              <a:rPr lang="lv-LV" smtClean="0"/>
              <a:t>10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6657509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650959-21B6-44A7-8BB0-411B8A284DCE}" type="slidenum">
              <a:rPr lang="lv-LV" smtClean="0"/>
              <a:t>11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010068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v-LV"/>
              <a:t>Noklikšķiniet, lai rediģētu šablona apakšvirsraksta stilu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BD45D-E2BC-42C1-99DD-0F0C7718A5FB}" type="datetimeFigureOut">
              <a:rPr lang="lv-LV" smtClean="0"/>
              <a:t>29.04.2026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06EEC-638C-4AE0-B8E5-F62760E6781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5723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irsraksts un vertikāls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BD45D-E2BC-42C1-99DD-0F0C7718A5FB}" type="datetimeFigureOut">
              <a:rPr lang="lv-LV" smtClean="0"/>
              <a:t>29.04.2026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06EEC-638C-4AE0-B8E5-F62760E6781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347643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āls virsraksts un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BD45D-E2BC-42C1-99DD-0F0C7718A5FB}" type="datetimeFigureOut">
              <a:rPr lang="lv-LV" smtClean="0"/>
              <a:t>29.04.2026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06EEC-638C-4AE0-B8E5-F62760E6781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513131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BD45D-E2BC-42C1-99DD-0F0C7718A5FB}" type="datetimeFigureOut">
              <a:rPr lang="lv-LV" smtClean="0"/>
              <a:t>29.04.2026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06EEC-638C-4AE0-B8E5-F62760E6781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534161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ļas galv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BD45D-E2BC-42C1-99DD-0F0C7718A5FB}" type="datetimeFigureOut">
              <a:rPr lang="lv-LV" smtClean="0"/>
              <a:t>29.04.2026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06EEC-638C-4AE0-B8E5-F62760E6781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14814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vi satura blo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BD45D-E2BC-42C1-99DD-0F0C7718A5FB}" type="datetimeFigureOut">
              <a:rPr lang="lv-LV" smtClean="0"/>
              <a:t>29.04.2026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06EEC-638C-4AE0-B8E5-F62760E6781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73157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BD45D-E2BC-42C1-99DD-0F0C7718A5FB}" type="datetimeFigureOut">
              <a:rPr lang="lv-LV" smtClean="0"/>
              <a:t>29.04.2026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06EEC-638C-4AE0-B8E5-F62760E6781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93776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BD45D-E2BC-42C1-99DD-0F0C7718A5FB}" type="datetimeFigureOut">
              <a:rPr lang="lv-LV" smtClean="0"/>
              <a:t>29.04.2026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06EEC-638C-4AE0-B8E5-F62760E6781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130583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BD45D-E2BC-42C1-99DD-0F0C7718A5FB}" type="datetimeFigureOut">
              <a:rPr lang="lv-LV" smtClean="0"/>
              <a:t>29.04.2026</a:t>
            </a:fld>
            <a:endParaRPr lang="lv-LV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06EEC-638C-4AE0-B8E5-F62760E6781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832876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BD45D-E2BC-42C1-99DD-0F0C7718A5FB}" type="datetimeFigureOut">
              <a:rPr lang="lv-LV" smtClean="0"/>
              <a:t>29.04.2026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06EEC-638C-4AE0-B8E5-F62760E6781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95583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v-LV"/>
              <a:t>Noklikšķiniet uz ikonas, lai pievienotu attēlu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BD45D-E2BC-42C1-99DD-0F0C7718A5FB}" type="datetimeFigureOut">
              <a:rPr lang="lv-LV" smtClean="0"/>
              <a:t>29.04.2026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06EEC-638C-4AE0-B8E5-F62760E6781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47867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7BD45D-E2BC-42C1-99DD-0F0C7718A5FB}" type="datetimeFigureOut">
              <a:rPr lang="lv-LV" smtClean="0"/>
              <a:t>29.04.2026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F106EEC-638C-4AE0-B8E5-F62760E6781F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962450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72D9FC71-0E5F-4AF9-C686-825E77C5A5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0338" y="886409"/>
            <a:ext cx="4204175" cy="4096138"/>
          </a:xfrm>
        </p:spPr>
        <p:txBody>
          <a:bodyPr anchor="b">
            <a:normAutofit/>
          </a:bodyPr>
          <a:lstStyle/>
          <a:p>
            <a:pPr algn="l"/>
            <a:r>
              <a:rPr lang="lv-LV" sz="4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Speciālās izglītības klases kā iekļaujošas izglītības vērtība  Auces vidusskolā</a:t>
            </a:r>
          </a:p>
        </p:txBody>
      </p:sp>
      <p:sp>
        <p:nvSpPr>
          <p:cNvPr id="3" name="Apakšvirsraksts 2">
            <a:extLst>
              <a:ext uri="{FF2B5EF4-FFF2-40B4-BE49-F238E27FC236}">
                <a16:creationId xmlns:a16="http://schemas.microsoft.com/office/drawing/2014/main" id="{C6E1B21D-2D7F-5821-1F2B-CA30078D13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0339" y="5262464"/>
            <a:ext cx="3734014" cy="946311"/>
          </a:xfrm>
        </p:spPr>
        <p:txBody>
          <a:bodyPr>
            <a:normAutofit fontScale="62500" lnSpcReduction="20000"/>
          </a:bodyPr>
          <a:lstStyle/>
          <a:p>
            <a:pPr algn="l"/>
            <a:endParaRPr lang="lv-LV" dirty="0"/>
          </a:p>
          <a:p>
            <a:pPr algn="l"/>
            <a:endParaRPr lang="lv-LV" dirty="0"/>
          </a:p>
          <a:p>
            <a:pPr algn="r"/>
            <a:r>
              <a:rPr lang="lv-LV" sz="3400" dirty="0">
                <a:latin typeface="Arial" panose="020B0604020202020204" pitchFamily="34" charset="0"/>
                <a:cs typeface="Arial" panose="020B0604020202020204" pitchFamily="34" charset="0"/>
              </a:rPr>
              <a:t>29.04.2026.</a:t>
            </a:r>
          </a:p>
        </p:txBody>
      </p:sp>
      <p:pic>
        <p:nvPicPr>
          <p:cNvPr id="6" name="Attēls 5" descr="Attēls, kurā ir mākonis, debesis, ārpus telpām, ēka&#10;&#10;Apraksts ģenerēts automātiski">
            <a:extLst>
              <a:ext uri="{FF2B5EF4-FFF2-40B4-BE49-F238E27FC236}">
                <a16:creationId xmlns:a16="http://schemas.microsoft.com/office/drawing/2014/main" id="{E6251960-BFD0-6495-9A53-2E408FCBA4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5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68123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CAFFFEAF-EA4E-B5ED-6A8F-54CDF3919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Individuālie izglītības apguves programmas plāni</a:t>
            </a:r>
          </a:p>
        </p:txBody>
      </p:sp>
      <p:pic>
        <p:nvPicPr>
          <p:cNvPr id="5" name="Satura vietturis 4" descr="Attēls, kurā ir teksts, ekrānuzņēmums, fonts, cipars&#10;&#10;Mākslīgā intelekta ģenerēts saturs var būt nepareizs.">
            <a:extLst>
              <a:ext uri="{FF2B5EF4-FFF2-40B4-BE49-F238E27FC236}">
                <a16:creationId xmlns:a16="http://schemas.microsoft.com/office/drawing/2014/main" id="{0C370DCC-E518-A18F-59AC-D8DBDE2BA0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45594" y="1803363"/>
            <a:ext cx="3073078" cy="2577717"/>
          </a:xfrm>
          <a:prstGeom prst="rect">
            <a:avLst/>
          </a:prstGeom>
        </p:spPr>
      </p:pic>
      <p:pic>
        <p:nvPicPr>
          <p:cNvPr id="9" name="Attēls 8">
            <a:extLst>
              <a:ext uri="{FF2B5EF4-FFF2-40B4-BE49-F238E27FC236}">
                <a16:creationId xmlns:a16="http://schemas.microsoft.com/office/drawing/2014/main" id="{2BDDC119-F640-CF60-848C-D13F9F1397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1025" y="2038229"/>
            <a:ext cx="3098543" cy="1066712"/>
          </a:xfrm>
          <a:prstGeom prst="rect">
            <a:avLst/>
          </a:prstGeom>
        </p:spPr>
      </p:pic>
      <p:pic>
        <p:nvPicPr>
          <p:cNvPr id="11" name="Attēls 10">
            <a:extLst>
              <a:ext uri="{FF2B5EF4-FFF2-40B4-BE49-F238E27FC236}">
                <a16:creationId xmlns:a16="http://schemas.microsoft.com/office/drawing/2014/main" id="{CEB03C63-FCF3-9B71-A0F1-456F603180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5058" y="5359023"/>
            <a:ext cx="6173457" cy="669988"/>
          </a:xfrm>
          <a:prstGeom prst="rect">
            <a:avLst/>
          </a:prstGeom>
        </p:spPr>
      </p:pic>
      <p:pic>
        <p:nvPicPr>
          <p:cNvPr id="4" name="Attēls 3">
            <a:extLst>
              <a:ext uri="{FF2B5EF4-FFF2-40B4-BE49-F238E27FC236}">
                <a16:creationId xmlns:a16="http://schemas.microsoft.com/office/drawing/2014/main" id="{F2A5B8BA-6195-F375-5F22-96A9E3616C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2347" y="1292002"/>
            <a:ext cx="1808132" cy="509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2720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2454F39E-0262-3113-C49F-AE267B70E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Mācību priekšmetu programmas īstenošana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BF04B807-80CA-8AD2-D199-44D09A58ED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v-LV" dirty="0"/>
              <a:t>Skolotāji pasniedz mācību priekšmetu vienā klašu grupā, skolēni nākamajā mācību gadā pāriet pie nākošā pedagoga;</a:t>
            </a:r>
          </a:p>
          <a:p>
            <a:r>
              <a:rPr lang="lv-LV" dirty="0"/>
              <a:t>Grupu veidošana, ņemot vērā skolēna attīstības līmeni, vecumu; intereses (mūzika, dizains un tehnoloģijas, sports un veselība);</a:t>
            </a:r>
          </a:p>
          <a:p>
            <a:r>
              <a:rPr lang="lv-LV" dirty="0"/>
              <a:t>1x nedēļā sporta nodarbības ārā;</a:t>
            </a:r>
          </a:p>
          <a:p>
            <a:r>
              <a:rPr lang="lv-LV" dirty="0"/>
              <a:t>Skolēnu iekļaušana sporta stundās vispārizglītojošās programmas klasēs.</a:t>
            </a:r>
          </a:p>
        </p:txBody>
      </p:sp>
    </p:spTree>
    <p:extLst>
      <p:ext uri="{BB962C8B-B14F-4D97-AF65-F5344CB8AC3E}">
        <p14:creationId xmlns:p14="http://schemas.microsoft.com/office/powerpoint/2010/main" val="30749165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0D182485-0BF1-40E1-C7A3-FF23DC39F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Mācību satura apguve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EBA6530A-D93E-5393-E8D2-C15FDE739F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v-LV" dirty="0"/>
              <a:t>Izmanto daudzveidīgas mācību un audzināšanas darba formas (vienotā mācību un audzināšanas darbā saskaņā ar Auces vidusskolas mērķiem un uzdevumiem) (LS soma, STEM projekts, Skola Kopienā, </a:t>
            </a:r>
            <a:r>
              <a:rPr lang="lv-LV" dirty="0" err="1"/>
              <a:t>KiVa</a:t>
            </a:r>
            <a:r>
              <a:rPr lang="lv-LV" dirty="0"/>
              <a:t>, Naudas diena u.c.)</a:t>
            </a:r>
          </a:p>
          <a:p>
            <a:r>
              <a:rPr lang="lv-LV" dirty="0"/>
              <a:t>Pārdomāta dizaina </a:t>
            </a:r>
            <a:r>
              <a:rPr lang="lv-LV"/>
              <a:t>un tehnoloģiju mācību </a:t>
            </a:r>
            <a:r>
              <a:rPr lang="lv-LV" dirty="0"/>
              <a:t>satura sasaiste ar citiem mācību priekšmetiem</a:t>
            </a:r>
            <a:endParaRPr lang="lv-LV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0190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id="{CCC76EBE-CFB8-7854-73C4-809BA20A7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>
            <a:normAutofit/>
          </a:bodyPr>
          <a:lstStyle/>
          <a:p>
            <a:r>
              <a:rPr lang="lv-LV" sz="3400"/>
              <a:t>Mācību priekšmetu nedēļa</a:t>
            </a:r>
            <a:br>
              <a:rPr lang="lv-LV" sz="3400"/>
            </a:br>
            <a:endParaRPr lang="lv-LV" sz="3400"/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8882CF58-C9F3-3849-F1BE-B30AF7F8F5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092194" cy="4351338"/>
          </a:xfrm>
        </p:spPr>
        <p:txBody>
          <a:bodyPr>
            <a:normAutofit/>
          </a:bodyPr>
          <a:lstStyle/>
          <a:p>
            <a:r>
              <a:rPr lang="lv-LV" dirty="0"/>
              <a:t>bioloģija: Mācību laboratorijas darbs "Iepazīstam mikroskopu" </a:t>
            </a:r>
          </a:p>
          <a:p>
            <a:r>
              <a:rPr lang="lv-LV" dirty="0"/>
              <a:t>ķīmija: Mācību laboratorijas darbs "Metālu jonu liesmas krāsu noteikšana";</a:t>
            </a:r>
          </a:p>
          <a:p>
            <a:r>
              <a:rPr lang="lv-LV" dirty="0"/>
              <a:t>f</a:t>
            </a:r>
            <a:r>
              <a:rPr lang="lv-LV"/>
              <a:t>izika </a:t>
            </a:r>
            <a:r>
              <a:rPr lang="lv-LV" dirty="0"/>
              <a:t>«Kas tu esi, fizika?"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Attēls 4">
            <a:extLst>
              <a:ext uri="{FF2B5EF4-FFF2-40B4-BE49-F238E27FC236}">
                <a16:creationId xmlns:a16="http://schemas.microsoft.com/office/drawing/2014/main" id="{325A5F3C-15C0-D7A5-1F01-ACF2220135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30" r="32422"/>
          <a:stretch>
            <a:fillRect/>
          </a:stretch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14" name="Arc 13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Attēls 3">
            <a:extLst>
              <a:ext uri="{FF2B5EF4-FFF2-40B4-BE49-F238E27FC236}">
                <a16:creationId xmlns:a16="http://schemas.microsoft.com/office/drawing/2014/main" id="{2A6A3535-5483-CDBC-865B-581FFC415D5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128" r="6118" b="-4"/>
          <a:stretch>
            <a:fillRect/>
          </a:stretch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642138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FF5D388B-4DCB-2A1D-D75C-133522051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Abpusēja stundu vērošana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AC4548A4-144E-4036-A99F-DDBAC6A145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6294"/>
            <a:ext cx="10515600" cy="4351338"/>
          </a:xfrm>
        </p:spPr>
        <p:txBody>
          <a:bodyPr/>
          <a:lstStyle/>
          <a:p>
            <a:r>
              <a:rPr lang="lv-LV" dirty="0"/>
              <a:t>Speciālās izglītības skolotājs- latviešu valoda 6.klasei</a:t>
            </a:r>
          </a:p>
          <a:p>
            <a:r>
              <a:rPr lang="lv-LV" dirty="0"/>
              <a:t>Latviešu valoda, matemātika 6.klase- latviešu valoda «Skaitļa vārds latviešu valodā</a:t>
            </a:r>
            <a:r>
              <a:rPr lang="lv-LV"/>
              <a:t>» </a:t>
            </a:r>
            <a:endParaRPr lang="lv-LV" dirty="0"/>
          </a:p>
          <a:p>
            <a:r>
              <a:rPr lang="lv-LV" dirty="0"/>
              <a:t>Speciālās izglītības skolotājs- </a:t>
            </a:r>
            <a:r>
              <a:rPr lang="lv-LV" dirty="0" err="1"/>
              <a:t>dabaszinības</a:t>
            </a:r>
            <a:r>
              <a:rPr lang="lv-LV" dirty="0"/>
              <a:t> 4.klasē, literatūra 5.klasē</a:t>
            </a:r>
          </a:p>
        </p:txBody>
      </p:sp>
    </p:spTree>
    <p:extLst>
      <p:ext uri="{BB962C8B-B14F-4D97-AF65-F5344CB8AC3E}">
        <p14:creationId xmlns:p14="http://schemas.microsoft.com/office/powerpoint/2010/main" val="12092067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3684CCF-CEBB-4D8E-A366-95E43D4C7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id="{56D6A8C3-AF5C-F82F-BB96-10E872515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4960945" cy="2468947"/>
          </a:xfrm>
        </p:spPr>
        <p:txBody>
          <a:bodyPr>
            <a:normAutofit/>
          </a:bodyPr>
          <a:lstStyle/>
          <a:p>
            <a:r>
              <a:rPr lang="lv-LV" dirty="0"/>
              <a:t>Runājošās durvis </a:t>
            </a:r>
            <a:br>
              <a:rPr lang="lv-LV" dirty="0"/>
            </a:br>
            <a:r>
              <a:rPr lang="lv-LV" dirty="0"/>
              <a:t>Pavasaris ir klāt! 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B917FEE-091F-3C38-5712-FDF6A3C040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4043243"/>
            <a:ext cx="4933462" cy="2133719"/>
          </a:xfrm>
        </p:spPr>
        <p:txBody>
          <a:bodyPr>
            <a:normAutofit/>
          </a:bodyPr>
          <a:lstStyle/>
          <a:p>
            <a:r>
              <a:rPr lang="lv-LV" dirty="0"/>
              <a:t>Netiešā mācīšanās</a:t>
            </a:r>
          </a:p>
          <a:p>
            <a:r>
              <a:rPr lang="lv-LV" dirty="0"/>
              <a:t>Izlasi! Ienāc! Atbildi!</a:t>
            </a:r>
            <a:endParaRPr lang="en-US" dirty="0"/>
          </a:p>
        </p:txBody>
      </p:sp>
      <p:pic>
        <p:nvPicPr>
          <p:cNvPr id="5" name="Attēls 4">
            <a:extLst>
              <a:ext uri="{FF2B5EF4-FFF2-40B4-BE49-F238E27FC236}">
                <a16:creationId xmlns:a16="http://schemas.microsoft.com/office/drawing/2014/main" id="{F21515D1-94AF-7634-A285-43A776EA8A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695" r="4" b="11079"/>
          <a:stretch>
            <a:fillRect/>
          </a:stretch>
        </p:blipFill>
        <p:spPr>
          <a:xfrm>
            <a:off x="6863996" y="3154859"/>
            <a:ext cx="4030579" cy="3703141"/>
          </a:xfrm>
          <a:custGeom>
            <a:avLst/>
            <a:gdLst/>
            <a:ahLst/>
            <a:cxnLst/>
            <a:rect l="l" t="t" r="r" b="b"/>
            <a:pathLst>
              <a:path w="4030579" h="3703141">
                <a:moveTo>
                  <a:pt x="2015289" y="0"/>
                </a:moveTo>
                <a:cubicBezTo>
                  <a:pt x="3128303" y="0"/>
                  <a:pt x="4030579" y="902277"/>
                  <a:pt x="4030579" y="2015290"/>
                </a:cubicBezTo>
                <a:cubicBezTo>
                  <a:pt x="4030579" y="2710923"/>
                  <a:pt x="3678127" y="3324237"/>
                  <a:pt x="3142057" y="3686399"/>
                </a:cubicBezTo>
                <a:lnTo>
                  <a:pt x="3114499" y="3703141"/>
                </a:lnTo>
                <a:lnTo>
                  <a:pt x="916080" y="3703141"/>
                </a:lnTo>
                <a:lnTo>
                  <a:pt x="888522" y="3686399"/>
                </a:lnTo>
                <a:cubicBezTo>
                  <a:pt x="352452" y="3324237"/>
                  <a:pt x="0" y="2710923"/>
                  <a:pt x="0" y="2015290"/>
                </a:cubicBezTo>
                <a:cubicBezTo>
                  <a:pt x="0" y="902277"/>
                  <a:pt x="902277" y="0"/>
                  <a:pt x="2015289" y="0"/>
                </a:cubicBezTo>
                <a:close/>
              </a:path>
            </a:pathLst>
          </a:custGeom>
        </p:spPr>
      </p:pic>
      <p:sp>
        <p:nvSpPr>
          <p:cNvPr id="15" name="Arc 14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10869" y="-729072"/>
            <a:ext cx="4083433" cy="408343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Attēls 5">
            <a:extLst>
              <a:ext uri="{FF2B5EF4-FFF2-40B4-BE49-F238E27FC236}">
                <a16:creationId xmlns:a16="http://schemas.microsoft.com/office/drawing/2014/main" id="{E7251594-1C0E-686C-3F07-1ED827CD7F4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9335" r="-4" b="9467"/>
          <a:stretch>
            <a:fillRect/>
          </a:stretch>
        </p:blipFill>
        <p:spPr>
          <a:xfrm>
            <a:off x="63058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pic>
        <p:nvPicPr>
          <p:cNvPr id="4" name="Satura vietturis 3">
            <a:extLst>
              <a:ext uri="{FF2B5EF4-FFF2-40B4-BE49-F238E27FC236}">
                <a16:creationId xmlns:a16="http://schemas.microsoft.com/office/drawing/2014/main" id="{F3E1FEA1-1A61-7257-230F-5FF960A7F1A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505" r="9443" b="4"/>
          <a:stretch>
            <a:fillRect/>
          </a:stretch>
        </p:blipFill>
        <p:spPr>
          <a:xfrm>
            <a:off x="9933462" y="372217"/>
            <a:ext cx="2258539" cy="3554668"/>
          </a:xfrm>
          <a:custGeom>
            <a:avLst/>
            <a:gdLst/>
            <a:ahLst/>
            <a:cxnLst/>
            <a:rect l="l" t="t" r="r" b="b"/>
            <a:pathLst>
              <a:path w="2258539" h="3554668">
                <a:moveTo>
                  <a:pt x="1777334" y="0"/>
                </a:moveTo>
                <a:cubicBezTo>
                  <a:pt x="1900033" y="0"/>
                  <a:pt x="2019829" y="12434"/>
                  <a:pt x="2135529" y="36109"/>
                </a:cubicBezTo>
                <a:lnTo>
                  <a:pt x="2258539" y="67738"/>
                </a:lnTo>
                <a:lnTo>
                  <a:pt x="2258539" y="3486930"/>
                </a:lnTo>
                <a:lnTo>
                  <a:pt x="2135529" y="3518559"/>
                </a:lnTo>
                <a:cubicBezTo>
                  <a:pt x="2019829" y="3542235"/>
                  <a:pt x="1900033" y="3554668"/>
                  <a:pt x="1777334" y="3554668"/>
                </a:cubicBezTo>
                <a:cubicBezTo>
                  <a:pt x="795739" y="3554668"/>
                  <a:pt x="0" y="2758929"/>
                  <a:pt x="0" y="1777334"/>
                </a:cubicBezTo>
                <a:cubicBezTo>
                  <a:pt x="0" y="795740"/>
                  <a:pt x="795739" y="0"/>
                  <a:pt x="177733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894585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AD96FDFD-4E42-4A06-B8B5-768A1DB9C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id="{A369182D-BBA5-65C4-2BAC-95CA475CE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368" y="371719"/>
            <a:ext cx="6125964" cy="1906863"/>
          </a:xfrm>
        </p:spPr>
        <p:txBody>
          <a:bodyPr anchor="b">
            <a:normAutofit/>
          </a:bodyPr>
          <a:lstStyle/>
          <a:p>
            <a:r>
              <a:rPr lang="lv-LV" dirty="0"/>
              <a:t>Radošās darbnīcas </a:t>
            </a:r>
            <a:br>
              <a:rPr lang="lv-LV" dirty="0"/>
            </a:br>
            <a:r>
              <a:rPr lang="lv-LV" dirty="0"/>
              <a:t>Mēs esam Latvija! 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DBDE2D1-983C-84B6-6DF8-70708DF0B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368" y="2711395"/>
            <a:ext cx="4114801" cy="3465568"/>
          </a:xfrm>
        </p:spPr>
        <p:txBody>
          <a:bodyPr>
            <a:normAutofit/>
          </a:bodyPr>
          <a:lstStyle/>
          <a:p>
            <a:r>
              <a:rPr lang="lv-LV" sz="2000" dirty="0"/>
              <a:t>Pilnveidotas sadarbības prasmes</a:t>
            </a:r>
          </a:p>
          <a:p>
            <a:r>
              <a:rPr lang="lv-LV" sz="2000" dirty="0"/>
              <a:t>Atjauno un paplašina savas zināšanas par Latviju!</a:t>
            </a:r>
          </a:p>
          <a:p>
            <a:r>
              <a:rPr lang="lv-LV" sz="2000" dirty="0"/>
              <a:t>Prieks kopā būt!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7" name="Attēls 6">
            <a:extLst>
              <a:ext uri="{FF2B5EF4-FFF2-40B4-BE49-F238E27FC236}">
                <a16:creationId xmlns:a16="http://schemas.microsoft.com/office/drawing/2014/main" id="{1F8CB1FF-34A0-FF04-63CE-E8ADA77526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" b="18215"/>
          <a:stretch>
            <a:fillRect/>
          </a:stretch>
        </p:blipFill>
        <p:spPr>
          <a:xfrm>
            <a:off x="8452968" y="3681465"/>
            <a:ext cx="3747932" cy="3176541"/>
          </a:xfrm>
          <a:custGeom>
            <a:avLst/>
            <a:gdLst/>
            <a:ahLst/>
            <a:cxnLst/>
            <a:rect l="l" t="t" r="r" b="b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</p:spPr>
      </p:pic>
      <p:pic>
        <p:nvPicPr>
          <p:cNvPr id="9" name="Attēls 8">
            <a:extLst>
              <a:ext uri="{FF2B5EF4-FFF2-40B4-BE49-F238E27FC236}">
                <a16:creationId xmlns:a16="http://schemas.microsoft.com/office/drawing/2014/main" id="{6D47F4EC-244F-F6F7-0829-A5D432DBE27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207" r="33057" b="3"/>
          <a:stretch>
            <a:fillRect/>
          </a:stretch>
        </p:blipFill>
        <p:spPr>
          <a:xfrm>
            <a:off x="5398276" y="2457970"/>
            <a:ext cx="3458367" cy="3476265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</p:spPr>
      </p:pic>
      <p:pic>
        <p:nvPicPr>
          <p:cNvPr id="12" name="Attēls 11">
            <a:extLst>
              <a:ext uri="{FF2B5EF4-FFF2-40B4-BE49-F238E27FC236}">
                <a16:creationId xmlns:a16="http://schemas.microsoft.com/office/drawing/2014/main" id="{B3F3B719-9062-0C3F-03CB-63B090529EC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429" r="26525" b="1"/>
          <a:stretch>
            <a:fillRect/>
          </a:stretch>
        </p:blipFill>
        <p:spPr>
          <a:xfrm>
            <a:off x="7621024" y="-5"/>
            <a:ext cx="4579876" cy="3536502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694835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irsraksts 3">
            <a:extLst>
              <a:ext uri="{FF2B5EF4-FFF2-40B4-BE49-F238E27FC236}">
                <a16:creationId xmlns:a16="http://schemas.microsoft.com/office/drawing/2014/main" id="{A1A48C62-0A69-2C9D-0175-27EA5C31D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Sadarbība ar vecākiem</a:t>
            </a:r>
          </a:p>
        </p:txBody>
      </p:sp>
      <p:sp>
        <p:nvSpPr>
          <p:cNvPr id="5" name="Satura vietturis 4">
            <a:extLst>
              <a:ext uri="{FF2B5EF4-FFF2-40B4-BE49-F238E27FC236}">
                <a16:creationId xmlns:a16="http://schemas.microsoft.com/office/drawing/2014/main" id="{EF65A4C6-32C6-D1E9-E9BA-1CAFCF0782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v-LV" dirty="0"/>
              <a:t>Individuālās sarunas; 2x gadā ar mācību priekšmetu skolotājiem</a:t>
            </a:r>
          </a:p>
          <a:p>
            <a:r>
              <a:rPr lang="lv-LV" dirty="0"/>
              <a:t>Sapulces </a:t>
            </a:r>
          </a:p>
          <a:p>
            <a:r>
              <a:rPr lang="lv-LV" dirty="0"/>
              <a:t>Izglītojoši pasākumi vecākiem (Ziemassvētku darbnīca, izglītojoša darbnīca par atkritumu šķirošanu, biedrības "Papardes zieds" lekcijas)</a:t>
            </a:r>
          </a:p>
          <a:p>
            <a:r>
              <a:rPr lang="lv-LV" dirty="0"/>
              <a:t>Mācību stundu apmeklējums</a:t>
            </a:r>
          </a:p>
          <a:p>
            <a:r>
              <a:rPr lang="lv-LV" dirty="0"/>
              <a:t>Vecāku nedēļa </a:t>
            </a:r>
          </a:p>
        </p:txBody>
      </p:sp>
    </p:spTree>
    <p:extLst>
      <p:ext uri="{BB962C8B-B14F-4D97-AF65-F5344CB8AC3E}">
        <p14:creationId xmlns:p14="http://schemas.microsoft.com/office/powerpoint/2010/main" val="21074528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id="{E35A5812-296F-F9CF-B36A-ADE473B8B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>
            <a:normAutofit/>
          </a:bodyPr>
          <a:lstStyle/>
          <a:p>
            <a:r>
              <a:rPr lang="lv-LV" dirty="0"/>
              <a:t>Individuālās un grupu atbalsta nodarbības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83B83768-DA77-5455-1808-CB237A954E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2384" y="2160852"/>
            <a:ext cx="5092194" cy="4351338"/>
          </a:xfrm>
        </p:spPr>
        <p:txBody>
          <a:bodyPr>
            <a:normAutofit lnSpcReduction="10000"/>
          </a:bodyPr>
          <a:lstStyle/>
          <a:p>
            <a:r>
              <a:rPr lang="lv-LV" sz="2400" dirty="0"/>
              <a:t>Logopēdija</a:t>
            </a:r>
          </a:p>
          <a:p>
            <a:r>
              <a:rPr lang="lv-LV" sz="2400" dirty="0"/>
              <a:t>Valodas attīstība- pilnveidotu pareizu vārdu teikumu lasīšanu, lasīšanas izpratni, ieinteresētu lasīt</a:t>
            </a:r>
          </a:p>
          <a:p>
            <a:r>
              <a:rPr lang="lv-LV" sz="2400" dirty="0"/>
              <a:t>Ritmika- gūt pozitīvas emocijas, veidot sadarbības un uzstāšanās prasmes</a:t>
            </a:r>
          </a:p>
          <a:p>
            <a:r>
              <a:rPr lang="lv-LV" sz="2400" dirty="0"/>
              <a:t>Vingrošana labsajūtai- nostiprināt muskulatūru un stāju, uzlabot fizisko stāvokli un veselību. Nodarboties ar fiziskām aktivitātēm ārā un atrast tādas aktivitātes, ko labprāt pilda bērni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Attēls 3">
            <a:extLst>
              <a:ext uri="{FF2B5EF4-FFF2-40B4-BE49-F238E27FC236}">
                <a16:creationId xmlns:a16="http://schemas.microsoft.com/office/drawing/2014/main" id="{72809EBE-D693-2952-F771-F197ECDA44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007" r="18081" b="3"/>
          <a:stretch>
            <a:fillRect/>
          </a:stretch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14" name="Arc 13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Attēls 4">
            <a:extLst>
              <a:ext uri="{FF2B5EF4-FFF2-40B4-BE49-F238E27FC236}">
                <a16:creationId xmlns:a16="http://schemas.microsoft.com/office/drawing/2014/main" id="{12E9DB89-3070-7FC9-E8B5-3C7F8E9A589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796" r="11192" b="-2"/>
          <a:stretch>
            <a:fillRect/>
          </a:stretch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253099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CC9582B1-05DE-22D1-3E19-A65F8A5BC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Skolēnu mācību snieguma vērtēšanas kārtība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4EF56AD6-4511-C2E6-24B8-D09B8D281F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8877" y="1413643"/>
            <a:ext cx="10515600" cy="4351338"/>
          </a:xfrm>
        </p:spPr>
        <p:txBody>
          <a:bodyPr/>
          <a:lstStyle/>
          <a:p>
            <a:r>
              <a:rPr lang="lv-LV" dirty="0"/>
              <a:t>Saskaņā ar Auces vidusskolas vērtēšanas kārtību;</a:t>
            </a:r>
          </a:p>
          <a:p>
            <a:r>
              <a:rPr lang="lv-LV" dirty="0"/>
              <a:t>Saprotama skolēniem un vecākiem</a:t>
            </a:r>
          </a:p>
          <a:p>
            <a:pPr lvl="1"/>
            <a:r>
              <a:rPr lang="lv-LV" dirty="0"/>
              <a:t>Organizēta sapulce vecākiem</a:t>
            </a:r>
          </a:p>
          <a:p>
            <a:pPr lvl="1"/>
            <a:r>
              <a:rPr lang="lv-LV" dirty="0"/>
              <a:t>Ar skolēniem īpaši strādāts pie vērtēšanas sistēmas izpratnes</a:t>
            </a:r>
          </a:p>
          <a:p>
            <a:pPr lvl="1"/>
            <a:r>
              <a:rPr lang="lv-LV" dirty="0"/>
              <a:t>Skolēniem saprotams pašvērtējums ikdienai</a:t>
            </a:r>
          </a:p>
          <a:p>
            <a:pPr lvl="1"/>
            <a:r>
              <a:rPr lang="lv-LV" dirty="0"/>
              <a:t>Skolēnu izaugsme un ieradumi Google diskā (SLA)</a:t>
            </a:r>
          </a:p>
          <a:p>
            <a:pPr lvl="1"/>
            <a:r>
              <a:rPr lang="lv-LV" dirty="0"/>
              <a:t>Aktuāli: skolēnu un vecāku vēlme un </a:t>
            </a:r>
            <a:r>
              <a:rPr lang="lv-LV"/>
              <a:t>prasme pieslēgties e-klasei</a:t>
            </a:r>
            <a:endParaRPr lang="lv-LV" dirty="0"/>
          </a:p>
        </p:txBody>
      </p:sp>
      <p:pic>
        <p:nvPicPr>
          <p:cNvPr id="5" name="Attēls 4" descr="Attēls, kurā ir teksts, kvīts, ekrānuzņēmums, fonts&#10;&#10;Mākslīgā intelekta ģenerēts saturs var būt nepareizs.">
            <a:extLst>
              <a:ext uri="{FF2B5EF4-FFF2-40B4-BE49-F238E27FC236}">
                <a16:creationId xmlns:a16="http://schemas.microsoft.com/office/drawing/2014/main" id="{6853DDAF-26D6-73F5-150B-5D67DB945D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403" y="4371594"/>
            <a:ext cx="10150720" cy="214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548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E199E8F6-E833-BB31-8CC2-91CAD9B47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lv-LV" sz="3200" dirty="0"/>
            </a:br>
            <a:br>
              <a:rPr lang="lv-LV" sz="3200" dirty="0"/>
            </a:br>
            <a:r>
              <a:rPr lang="lv-LV" sz="4900" dirty="0"/>
              <a:t>Speciālā izglītība Auces vidusskolā</a:t>
            </a:r>
            <a:br>
              <a:rPr lang="lv-LV" sz="3200" dirty="0"/>
            </a:br>
            <a:br>
              <a:rPr lang="lv-LV" sz="3200" dirty="0"/>
            </a:br>
            <a:br>
              <a:rPr lang="lv-LV" sz="3200" dirty="0"/>
            </a:br>
            <a:endParaRPr lang="lv-LV" sz="3200" dirty="0"/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53815AD2-E4D4-A340-DBE6-865A364029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br>
              <a:rPr lang="lv-LV" dirty="0"/>
            </a:br>
            <a:r>
              <a:rPr lang="lv-LV" dirty="0"/>
              <a:t>Ilgstoši realizēta, pielāgota, pārbaudīta,</a:t>
            </a:r>
            <a:br>
              <a:rPr lang="lv-LV" dirty="0"/>
            </a:br>
            <a:br>
              <a:rPr lang="lv-LV" dirty="0"/>
            </a:br>
            <a:r>
              <a:rPr lang="lv-LV" dirty="0"/>
              <a:t> pilnveidota pieredze</a:t>
            </a:r>
          </a:p>
        </p:txBody>
      </p:sp>
    </p:spTree>
    <p:extLst>
      <p:ext uri="{BB962C8B-B14F-4D97-AF65-F5344CB8AC3E}">
        <p14:creationId xmlns:p14="http://schemas.microsoft.com/office/powerpoint/2010/main" val="33206980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id="{C175DECD-0C04-A9AE-874C-2418AD11C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93361" cy="1325563"/>
          </a:xfrm>
        </p:spPr>
        <p:txBody>
          <a:bodyPr>
            <a:normAutofit/>
          </a:bodyPr>
          <a:lstStyle/>
          <a:p>
            <a:r>
              <a:rPr lang="lv-LV" dirty="0"/>
              <a:t>Sadarbība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C982E365-A163-FFE5-5F56-BCF9F0ECD8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9336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v-LV" dirty="0"/>
              <a:t>Lietuva:</a:t>
            </a:r>
          </a:p>
          <a:p>
            <a:r>
              <a:rPr lang="lv-LV" dirty="0" err="1"/>
              <a:t>Dabikines</a:t>
            </a:r>
            <a:r>
              <a:rPr lang="lv-LV" dirty="0"/>
              <a:t> </a:t>
            </a:r>
            <a:r>
              <a:rPr lang="lv-LV" dirty="0" err="1"/>
              <a:t>V.Zubovo</a:t>
            </a:r>
            <a:r>
              <a:rPr lang="lv-LV" dirty="0"/>
              <a:t> skola</a:t>
            </a:r>
          </a:p>
          <a:p>
            <a:r>
              <a:rPr lang="lv-LV" dirty="0" err="1"/>
              <a:t>Naujoje</a:t>
            </a:r>
            <a:r>
              <a:rPr lang="lv-LV" dirty="0"/>
              <a:t> Akmene mākslas un mūzikas skola</a:t>
            </a:r>
          </a:p>
          <a:p>
            <a:r>
              <a:rPr lang="lv-LV" dirty="0"/>
              <a:t>Šauļu </a:t>
            </a:r>
            <a:r>
              <a:rPr lang="lv-LV" dirty="0" err="1"/>
              <a:t>Dermes</a:t>
            </a:r>
            <a:r>
              <a:rPr lang="lv-LV" dirty="0"/>
              <a:t> skola</a:t>
            </a:r>
          </a:p>
          <a:p>
            <a:r>
              <a:rPr lang="lv-LV" dirty="0"/>
              <a:t>Starptautiska konference "Tilti starp lietām: kopiena, radošums, pieredze, rezultāti" (organizē Šauļu </a:t>
            </a:r>
            <a:r>
              <a:rPr lang="lv-LV" dirty="0" err="1"/>
              <a:t>Dermes</a:t>
            </a:r>
            <a:r>
              <a:rPr lang="lv-LV" dirty="0"/>
              <a:t> skola)</a:t>
            </a:r>
          </a:p>
        </p:txBody>
      </p:sp>
      <p:pic>
        <p:nvPicPr>
          <p:cNvPr id="4" name="Attēls 3">
            <a:extLst>
              <a:ext uri="{FF2B5EF4-FFF2-40B4-BE49-F238E27FC236}">
                <a16:creationId xmlns:a16="http://schemas.microsoft.com/office/drawing/2014/main" id="{FF4D53EC-FB28-EE10-49D4-DEE9F5D85E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000" r="-1" b="-1"/>
          <a:stretch>
            <a:fillRect/>
          </a:stretch>
        </p:blipFill>
        <p:spPr>
          <a:xfrm>
            <a:off x="6374920" y="758514"/>
            <a:ext cx="5122238" cy="5122238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11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8081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037C1C0-FADA-40C7-B923-037899A24F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E2B33195-5BCA-4BB7-A82D-673952268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604789">
            <a:off x="675639" y="775849"/>
            <a:ext cx="2987899" cy="2987899"/>
          </a:xfrm>
          <a:prstGeom prst="arc">
            <a:avLst>
              <a:gd name="adj1" fmla="val 14455503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id="{5CC4A30E-E115-A705-C092-53D5813E9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203" y="731123"/>
            <a:ext cx="508558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Interešu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izglītība</a:t>
            </a: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eksta vietturis 5">
            <a:extLst>
              <a:ext uri="{FF2B5EF4-FFF2-40B4-BE49-F238E27FC236}">
                <a16:creationId xmlns:a16="http://schemas.microsoft.com/office/drawing/2014/main" id="{AAB8C735-61F5-E844-84C6-2C6C07E82C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2818" y="3849845"/>
            <a:ext cx="5085580" cy="2597608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Dizaina</a:t>
            </a:r>
            <a:r>
              <a:rPr lang="en-US" sz="3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pulciņš</a:t>
            </a:r>
            <a:endParaRPr lang="en-US" sz="3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Sporta</a:t>
            </a:r>
            <a:r>
              <a:rPr lang="en-US" sz="3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pulciņš</a:t>
            </a:r>
            <a:endParaRPr lang="en-US" sz="3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Tautisko</a:t>
            </a:r>
            <a:r>
              <a:rPr lang="en-US" sz="3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deju</a:t>
            </a:r>
            <a:r>
              <a:rPr lang="en-US" sz="3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pulciņš</a:t>
            </a:r>
            <a:endParaRPr lang="en-US" sz="3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Jaunsardze</a:t>
            </a:r>
            <a:endParaRPr lang="en-US" sz="3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Mūzikas</a:t>
            </a:r>
            <a:r>
              <a:rPr lang="en-US" sz="3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skola</a:t>
            </a:r>
            <a:endParaRPr lang="en-US" sz="3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7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7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F8AD9F3-9AF6-494F-83A3-2F6775639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24703" y="541034"/>
            <a:ext cx="931930" cy="90664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ttēls 6">
            <a:extLst>
              <a:ext uri="{FF2B5EF4-FFF2-40B4-BE49-F238E27FC236}">
                <a16:creationId xmlns:a16="http://schemas.microsoft.com/office/drawing/2014/main" id="{80F64960-31DF-3B4E-CC23-20D5E5B640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4" b="6496"/>
          <a:stretch>
            <a:fillRect/>
          </a:stretch>
        </p:blipFill>
        <p:spPr>
          <a:xfrm>
            <a:off x="6041841" y="413674"/>
            <a:ext cx="4123157" cy="4123157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DA5DB8B-7E5C-4ABC-8069-A9A8806F3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01501" y="3865664"/>
            <a:ext cx="739429" cy="739429"/>
          </a:xfrm>
          <a:prstGeom prst="rect">
            <a:avLst/>
          </a:prstGeom>
          <a:noFill/>
          <a:ln w="127000">
            <a:solidFill>
              <a:schemeClr val="accent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Attēls 4">
            <a:extLst>
              <a:ext uri="{FF2B5EF4-FFF2-40B4-BE49-F238E27FC236}">
                <a16:creationId xmlns:a16="http://schemas.microsoft.com/office/drawing/2014/main" id="{13099032-1A16-C60E-88F2-E70B8800E9D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" b="2"/>
          <a:stretch>
            <a:fillRect/>
          </a:stretch>
        </p:blipFill>
        <p:spPr>
          <a:xfrm>
            <a:off x="8695537" y="3158548"/>
            <a:ext cx="3047542" cy="3047542"/>
          </a:xfrm>
          <a:custGeom>
            <a:avLst/>
            <a:gdLst/>
            <a:ahLst/>
            <a:cxnLst/>
            <a:rect l="l" t="t" r="r" b="b"/>
            <a:pathLst>
              <a:path w="2283868" h="2283868">
                <a:moveTo>
                  <a:pt x="1141934" y="0"/>
                </a:moveTo>
                <a:cubicBezTo>
                  <a:pt x="1772607" y="0"/>
                  <a:pt x="2283868" y="511261"/>
                  <a:pt x="2283868" y="1141934"/>
                </a:cubicBezTo>
                <a:cubicBezTo>
                  <a:pt x="2283868" y="1772607"/>
                  <a:pt x="1772607" y="2283868"/>
                  <a:pt x="1141934" y="2283868"/>
                </a:cubicBezTo>
                <a:cubicBezTo>
                  <a:pt x="511261" y="2283868"/>
                  <a:pt x="0" y="1772607"/>
                  <a:pt x="0" y="1141934"/>
                </a:cubicBezTo>
                <a:cubicBezTo>
                  <a:pt x="0" y="511261"/>
                  <a:pt x="511261" y="0"/>
                  <a:pt x="114193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96498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ttēls 2">
            <a:extLst>
              <a:ext uri="{FF2B5EF4-FFF2-40B4-BE49-F238E27FC236}">
                <a16:creationId xmlns:a16="http://schemas.microsoft.com/office/drawing/2014/main" id="{EAD89127-431A-B6CC-DE0E-240F0E23024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0216" b="23544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Virsraksts 1">
            <a:extLst>
              <a:ext uri="{FF2B5EF4-FFF2-40B4-BE49-F238E27FC236}">
                <a16:creationId xmlns:a16="http://schemas.microsoft.com/office/drawing/2014/main" id="{86C8B618-6D4E-0283-EC2E-9B4530F6D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2723" y="5375664"/>
            <a:ext cx="10515600" cy="1325563"/>
          </a:xfrm>
        </p:spPr>
        <p:txBody>
          <a:bodyPr/>
          <a:lstStyle/>
          <a:p>
            <a:pPr algn="r"/>
            <a:r>
              <a:rPr lang="lv-LV" dirty="0">
                <a:solidFill>
                  <a:schemeClr val="bg1"/>
                </a:solidFill>
              </a:rPr>
              <a:t>Izglītības psiholoģe Eva Tabore</a:t>
            </a:r>
          </a:p>
        </p:txBody>
      </p:sp>
    </p:spTree>
    <p:extLst>
      <p:ext uri="{BB962C8B-B14F-4D97-AF65-F5344CB8AC3E}">
        <p14:creationId xmlns:p14="http://schemas.microsoft.com/office/powerpoint/2010/main" val="19199913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A597D97-203B-498B-95D3-E90DC961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ttēls 3">
            <a:extLst>
              <a:ext uri="{FF2B5EF4-FFF2-40B4-BE49-F238E27FC236}">
                <a16:creationId xmlns:a16="http://schemas.microsoft.com/office/drawing/2014/main" id="{2323BA1D-2CD0-F357-3160-D8AB2C16329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843" r="25725" b="1"/>
          <a:stretch>
            <a:fillRect/>
          </a:stretch>
        </p:blipFill>
        <p:spPr>
          <a:xfrm>
            <a:off x="4267201" y="10"/>
            <a:ext cx="7924800" cy="3383270"/>
          </a:xfrm>
          <a:prstGeom prst="rect">
            <a:avLst/>
          </a:prstGeom>
        </p:spPr>
      </p:pic>
      <p:pic>
        <p:nvPicPr>
          <p:cNvPr id="5" name="Attēls 4">
            <a:extLst>
              <a:ext uri="{FF2B5EF4-FFF2-40B4-BE49-F238E27FC236}">
                <a16:creationId xmlns:a16="http://schemas.microsoft.com/office/drawing/2014/main" id="{8F8F7D6E-57B4-7710-A047-3B280340266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5376" r="2" b="5022"/>
          <a:stretch>
            <a:fillRect/>
          </a:stretch>
        </p:blipFill>
        <p:spPr>
          <a:xfrm>
            <a:off x="4650916" y="3474720"/>
            <a:ext cx="7555832" cy="3383280"/>
          </a:xfrm>
          <a:prstGeom prst="rect">
            <a:avLst/>
          </a:prstGeom>
        </p:spPr>
      </p:pic>
      <p:sp useBgFill="1">
        <p:nvSpPr>
          <p:cNvPr id="21" name="Freeform: Shape 20">
            <a:extLst>
              <a:ext uri="{FF2B5EF4-FFF2-40B4-BE49-F238E27FC236}">
                <a16:creationId xmlns:a16="http://schemas.microsoft.com/office/drawing/2014/main" id="{6A6EF10E-DF41-4BD3-8EB4-6F646531D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44272" cy="6858000"/>
          </a:xfrm>
          <a:custGeom>
            <a:avLst/>
            <a:gdLst>
              <a:gd name="connsiteX0" fmla="*/ 0 w 6244272"/>
              <a:gd name="connsiteY0" fmla="*/ 0 h 6858000"/>
              <a:gd name="connsiteX1" fmla="*/ 732568 w 6244272"/>
              <a:gd name="connsiteY1" fmla="*/ 0 h 6858000"/>
              <a:gd name="connsiteX2" fmla="*/ 947849 w 6244272"/>
              <a:gd name="connsiteY2" fmla="*/ 0 h 6858000"/>
              <a:gd name="connsiteX3" fmla="*/ 1823619 w 6244272"/>
              <a:gd name="connsiteY3" fmla="*/ 0 h 6858000"/>
              <a:gd name="connsiteX4" fmla="*/ 5235673 w 6244272"/>
              <a:gd name="connsiteY4" fmla="*/ 0 h 6858000"/>
              <a:gd name="connsiteX5" fmla="*/ 4933297 w 6244272"/>
              <a:gd name="connsiteY5" fmla="*/ 110269 h 6858000"/>
              <a:gd name="connsiteX6" fmla="*/ 4976910 w 6244272"/>
              <a:gd name="connsiteY6" fmla="*/ 135168 h 6858000"/>
              <a:gd name="connsiteX7" fmla="*/ 5238580 w 6244272"/>
              <a:gd name="connsiteY7" fmla="*/ 71141 h 6858000"/>
              <a:gd name="connsiteX8" fmla="*/ 5290914 w 6244272"/>
              <a:gd name="connsiteY8" fmla="*/ 88927 h 6858000"/>
              <a:gd name="connsiteX9" fmla="*/ 5264747 w 6244272"/>
              <a:gd name="connsiteY9" fmla="*/ 163625 h 6858000"/>
              <a:gd name="connsiteX10" fmla="*/ 5151357 w 6244272"/>
              <a:gd name="connsiteY10" fmla="*/ 192082 h 6858000"/>
              <a:gd name="connsiteX11" fmla="*/ 4974002 w 6244272"/>
              <a:gd name="connsiteY11" fmla="*/ 373491 h 6858000"/>
              <a:gd name="connsiteX12" fmla="*/ 5241488 w 6244272"/>
              <a:gd name="connsiteY12" fmla="*/ 352148 h 6858000"/>
              <a:gd name="connsiteX13" fmla="*/ 5288007 w 6244272"/>
              <a:gd name="connsiteY13" fmla="*/ 394834 h 6858000"/>
              <a:gd name="connsiteX14" fmla="*/ 5305452 w 6244272"/>
              <a:gd name="connsiteY14" fmla="*/ 451747 h 6858000"/>
              <a:gd name="connsiteX15" fmla="*/ 5383953 w 6244272"/>
              <a:gd name="connsiteY15" fmla="*/ 359262 h 6858000"/>
              <a:gd name="connsiteX16" fmla="*/ 5450825 w 6244272"/>
              <a:gd name="connsiteY16" fmla="*/ 334364 h 6858000"/>
              <a:gd name="connsiteX17" fmla="*/ 5471177 w 6244272"/>
              <a:gd name="connsiteY17" fmla="*/ 416176 h 6858000"/>
              <a:gd name="connsiteX18" fmla="*/ 5410121 w 6244272"/>
              <a:gd name="connsiteY18" fmla="*/ 505101 h 6858000"/>
              <a:gd name="connsiteX19" fmla="*/ 5247303 w 6244272"/>
              <a:gd name="connsiteY19" fmla="*/ 558458 h 6858000"/>
              <a:gd name="connsiteX20" fmla="*/ 5421750 w 6244272"/>
              <a:gd name="connsiteY20" fmla="*/ 558458 h 6858000"/>
              <a:gd name="connsiteX21" fmla="*/ 5622364 w 6244272"/>
              <a:gd name="connsiteY21" fmla="*/ 522887 h 6858000"/>
              <a:gd name="connsiteX22" fmla="*/ 5834608 w 6244272"/>
              <a:gd name="connsiteY22" fmla="*/ 533558 h 6858000"/>
              <a:gd name="connsiteX23" fmla="*/ 6035223 w 6244272"/>
              <a:gd name="connsiteY23" fmla="*/ 462417 h 6858000"/>
              <a:gd name="connsiteX24" fmla="*/ 6238745 w 6244272"/>
              <a:gd name="connsiteY24" fmla="*/ 465975 h 6858000"/>
              <a:gd name="connsiteX25" fmla="*/ 5337434 w 6244272"/>
              <a:gd name="connsiteY25" fmla="*/ 910606 h 6858000"/>
              <a:gd name="connsiteX26" fmla="*/ 5381046 w 6244272"/>
              <a:gd name="connsiteY26" fmla="*/ 921277 h 6858000"/>
              <a:gd name="connsiteX27" fmla="*/ 5439195 w 6244272"/>
              <a:gd name="connsiteY27" fmla="*/ 949734 h 6858000"/>
              <a:gd name="connsiteX28" fmla="*/ 5395583 w 6244272"/>
              <a:gd name="connsiteY28" fmla="*/ 1006647 h 6858000"/>
              <a:gd name="connsiteX29" fmla="*/ 5160079 w 6244272"/>
              <a:gd name="connsiteY29" fmla="*/ 1113358 h 6858000"/>
              <a:gd name="connsiteX30" fmla="*/ 5101930 w 6244272"/>
              <a:gd name="connsiteY30" fmla="*/ 1220069 h 6858000"/>
              <a:gd name="connsiteX31" fmla="*/ 5174617 w 6244272"/>
              <a:gd name="connsiteY31" fmla="*/ 1209399 h 6858000"/>
              <a:gd name="connsiteX32" fmla="*/ 5238580 w 6244272"/>
              <a:gd name="connsiteY32" fmla="*/ 1230741 h 6858000"/>
              <a:gd name="connsiteX33" fmla="*/ 5212414 w 6244272"/>
              <a:gd name="connsiteY33" fmla="*/ 1365909 h 6858000"/>
              <a:gd name="connsiteX34" fmla="*/ 4878056 w 6244272"/>
              <a:gd name="connsiteY34" fmla="*/ 1540204 h 6858000"/>
              <a:gd name="connsiteX35" fmla="*/ 4848982 w 6244272"/>
              <a:gd name="connsiteY35" fmla="*/ 1597117 h 6858000"/>
              <a:gd name="connsiteX36" fmla="*/ 4889686 w 6244272"/>
              <a:gd name="connsiteY36" fmla="*/ 1636245 h 6858000"/>
              <a:gd name="connsiteX37" fmla="*/ 4997261 w 6244272"/>
              <a:gd name="connsiteY37" fmla="*/ 1657587 h 6858000"/>
              <a:gd name="connsiteX38" fmla="*/ 4846074 w 6244272"/>
              <a:gd name="connsiteY38" fmla="*/ 1849668 h 6858000"/>
              <a:gd name="connsiteX39" fmla="*/ 4790832 w 6244272"/>
              <a:gd name="connsiteY39" fmla="*/ 1903025 h 6858000"/>
              <a:gd name="connsiteX40" fmla="*/ 4694886 w 6244272"/>
              <a:gd name="connsiteY40" fmla="*/ 1984836 h 6858000"/>
              <a:gd name="connsiteX41" fmla="*/ 4694886 w 6244272"/>
              <a:gd name="connsiteY41" fmla="*/ 2013292 h 6858000"/>
              <a:gd name="connsiteX42" fmla="*/ 4822814 w 6244272"/>
              <a:gd name="connsiteY42" fmla="*/ 2102219 h 6858000"/>
              <a:gd name="connsiteX43" fmla="*/ 5055411 w 6244272"/>
              <a:gd name="connsiteY43" fmla="*/ 2077320 h 6858000"/>
              <a:gd name="connsiteX44" fmla="*/ 4712331 w 6244272"/>
              <a:gd name="connsiteY44" fmla="*/ 2208931 h 6858000"/>
              <a:gd name="connsiteX45" fmla="*/ 5822979 w 6244272"/>
              <a:gd name="connsiteY45" fmla="*/ 1892353 h 6858000"/>
              <a:gd name="connsiteX46" fmla="*/ 5753200 w 6244272"/>
              <a:gd name="connsiteY46" fmla="*/ 1974165 h 6858000"/>
              <a:gd name="connsiteX47" fmla="*/ 5363601 w 6244272"/>
              <a:gd name="connsiteY47" fmla="*/ 2191146 h 6858000"/>
              <a:gd name="connsiteX48" fmla="*/ 5253118 w 6244272"/>
              <a:gd name="connsiteY48" fmla="*/ 2326314 h 6858000"/>
              <a:gd name="connsiteX49" fmla="*/ 5136819 w 6244272"/>
              <a:gd name="connsiteY49" fmla="*/ 2401012 h 6858000"/>
              <a:gd name="connsiteX50" fmla="*/ 4974002 w 6244272"/>
              <a:gd name="connsiteY50" fmla="*/ 2401012 h 6858000"/>
              <a:gd name="connsiteX51" fmla="*/ 4857704 w 6244272"/>
              <a:gd name="connsiteY51" fmla="*/ 2518395 h 6858000"/>
              <a:gd name="connsiteX52" fmla="*/ 4976910 w 6244272"/>
              <a:gd name="connsiteY52" fmla="*/ 2543294 h 6858000"/>
              <a:gd name="connsiteX53" fmla="*/ 5116467 w 6244272"/>
              <a:gd name="connsiteY53" fmla="*/ 2525509 h 6858000"/>
              <a:gd name="connsiteX54" fmla="*/ 5273470 w 6244272"/>
              <a:gd name="connsiteY54" fmla="*/ 2564636 h 6858000"/>
              <a:gd name="connsiteX55" fmla="*/ 5418843 w 6244272"/>
              <a:gd name="connsiteY55" fmla="*/ 2532623 h 6858000"/>
              <a:gd name="connsiteX56" fmla="*/ 5593290 w 6244272"/>
              <a:gd name="connsiteY56" fmla="*/ 2553965 h 6858000"/>
              <a:gd name="connsiteX57" fmla="*/ 5648532 w 6244272"/>
              <a:gd name="connsiteY57" fmla="*/ 2692689 h 6858000"/>
              <a:gd name="connsiteX58" fmla="*/ 5665976 w 6244272"/>
              <a:gd name="connsiteY58" fmla="*/ 2703362 h 6858000"/>
              <a:gd name="connsiteX59" fmla="*/ 5988704 w 6244272"/>
              <a:gd name="connsiteY59" fmla="*/ 2923898 h 6858000"/>
              <a:gd name="connsiteX60" fmla="*/ 6078835 w 6244272"/>
              <a:gd name="connsiteY60" fmla="*/ 2941684 h 6858000"/>
              <a:gd name="connsiteX61" fmla="*/ 5546771 w 6244272"/>
              <a:gd name="connsiteY61" fmla="*/ 3329402 h 6858000"/>
              <a:gd name="connsiteX62" fmla="*/ 5904388 w 6244272"/>
              <a:gd name="connsiteY62" fmla="*/ 3229805 h 6858000"/>
              <a:gd name="connsiteX63" fmla="*/ 5953814 w 6244272"/>
              <a:gd name="connsiteY63" fmla="*/ 3393429 h 6858000"/>
              <a:gd name="connsiteX64" fmla="*/ 5785182 w 6244272"/>
              <a:gd name="connsiteY64" fmla="*/ 3539269 h 6858000"/>
              <a:gd name="connsiteX65" fmla="*/ 5724125 w 6244272"/>
              <a:gd name="connsiteY65" fmla="*/ 3827390 h 6858000"/>
              <a:gd name="connsiteX66" fmla="*/ 5753200 w 6244272"/>
              <a:gd name="connsiteY66" fmla="*/ 4090612 h 6858000"/>
              <a:gd name="connsiteX67" fmla="*/ 5825886 w 6244272"/>
              <a:gd name="connsiteY67" fmla="*/ 4172424 h 6858000"/>
              <a:gd name="connsiteX68" fmla="*/ 5930554 w 6244272"/>
              <a:gd name="connsiteY68" fmla="*/ 4321821 h 6858000"/>
              <a:gd name="connsiteX69" fmla="*/ 5994519 w 6244272"/>
              <a:gd name="connsiteY69" fmla="*/ 4414305 h 6858000"/>
              <a:gd name="connsiteX70" fmla="*/ 6218393 w 6244272"/>
              <a:gd name="connsiteY70" fmla="*/ 4378734 h 6858000"/>
              <a:gd name="connsiteX71" fmla="*/ 5918925 w 6244272"/>
              <a:gd name="connsiteY71" fmla="*/ 4613499 h 6858000"/>
              <a:gd name="connsiteX72" fmla="*/ 6160243 w 6244272"/>
              <a:gd name="connsiteY72" fmla="*/ 4585042 h 6858000"/>
              <a:gd name="connsiteX73" fmla="*/ 6238745 w 6244272"/>
              <a:gd name="connsiteY73" fmla="*/ 4602828 h 6858000"/>
              <a:gd name="connsiteX74" fmla="*/ 6195133 w 6244272"/>
              <a:gd name="connsiteY74" fmla="*/ 4677526 h 6858000"/>
              <a:gd name="connsiteX75" fmla="*/ 6017778 w 6244272"/>
              <a:gd name="connsiteY75" fmla="*/ 4805580 h 6858000"/>
              <a:gd name="connsiteX76" fmla="*/ 5651439 w 6244272"/>
              <a:gd name="connsiteY76" fmla="*/ 5154171 h 6858000"/>
              <a:gd name="connsiteX77" fmla="*/ 6006149 w 6244272"/>
              <a:gd name="connsiteY77" fmla="*/ 4994104 h 6858000"/>
              <a:gd name="connsiteX78" fmla="*/ 5633994 w 6244272"/>
              <a:gd name="connsiteY78" fmla="*/ 5353367 h 6858000"/>
              <a:gd name="connsiteX79" fmla="*/ 5552586 w 6244272"/>
              <a:gd name="connsiteY79" fmla="*/ 5474306 h 6858000"/>
              <a:gd name="connsiteX80" fmla="*/ 5383953 w 6244272"/>
              <a:gd name="connsiteY80" fmla="*/ 5769542 h 6858000"/>
              <a:gd name="connsiteX81" fmla="*/ 5392675 w 6244272"/>
              <a:gd name="connsiteY81" fmla="*/ 5801555 h 6858000"/>
              <a:gd name="connsiteX82" fmla="*/ 5584568 w 6244272"/>
              <a:gd name="connsiteY82" fmla="*/ 5755314 h 6858000"/>
              <a:gd name="connsiteX83" fmla="*/ 5334526 w 6244272"/>
              <a:gd name="connsiteY83" fmla="*/ 6004307 h 6858000"/>
              <a:gd name="connsiteX84" fmla="*/ 5075763 w 6244272"/>
              <a:gd name="connsiteY84" fmla="*/ 6196388 h 6858000"/>
              <a:gd name="connsiteX85" fmla="*/ 5258933 w 6244272"/>
              <a:gd name="connsiteY85" fmla="*/ 6167932 h 6858000"/>
              <a:gd name="connsiteX86" fmla="*/ 5511881 w 6244272"/>
              <a:gd name="connsiteY86" fmla="*/ 6057663 h 6858000"/>
              <a:gd name="connsiteX87" fmla="*/ 5599105 w 6244272"/>
              <a:gd name="connsiteY87" fmla="*/ 6100347 h 6858000"/>
              <a:gd name="connsiteX88" fmla="*/ 5360693 w 6244272"/>
              <a:gd name="connsiteY88" fmla="*/ 6281757 h 6858000"/>
              <a:gd name="connsiteX89" fmla="*/ 5224043 w 6244272"/>
              <a:gd name="connsiteY89" fmla="*/ 6367127 h 6858000"/>
              <a:gd name="connsiteX90" fmla="*/ 5168801 w 6244272"/>
              <a:gd name="connsiteY90" fmla="*/ 6431153 h 6858000"/>
              <a:gd name="connsiteX91" fmla="*/ 5011799 w 6244272"/>
              <a:gd name="connsiteY91" fmla="*/ 6658805 h 6858000"/>
              <a:gd name="connsiteX92" fmla="*/ 4651275 w 6244272"/>
              <a:gd name="connsiteY92" fmla="*/ 6858000 h 6858000"/>
              <a:gd name="connsiteX93" fmla="*/ 1823619 w 6244272"/>
              <a:gd name="connsiteY93" fmla="*/ 6858000 h 6858000"/>
              <a:gd name="connsiteX94" fmla="*/ 947849 w 6244272"/>
              <a:gd name="connsiteY94" fmla="*/ 6858000 h 6858000"/>
              <a:gd name="connsiteX95" fmla="*/ 732568 w 6244272"/>
              <a:gd name="connsiteY95" fmla="*/ 6858000 h 6858000"/>
              <a:gd name="connsiteX96" fmla="*/ 0 w 6244272"/>
              <a:gd name="connsiteY9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6244272" h="6858000">
                <a:moveTo>
                  <a:pt x="0" y="0"/>
                </a:moveTo>
                <a:lnTo>
                  <a:pt x="732568" y="0"/>
                </a:lnTo>
                <a:lnTo>
                  <a:pt x="947849" y="0"/>
                </a:lnTo>
                <a:lnTo>
                  <a:pt x="1823619" y="0"/>
                </a:lnTo>
                <a:lnTo>
                  <a:pt x="5235673" y="0"/>
                </a:lnTo>
                <a:cubicBezTo>
                  <a:pt x="5133912" y="35571"/>
                  <a:pt x="5035058" y="78255"/>
                  <a:pt x="4933297" y="110269"/>
                </a:cubicBezTo>
                <a:cubicBezTo>
                  <a:pt x="4947835" y="145839"/>
                  <a:pt x="4962372" y="138725"/>
                  <a:pt x="4976910" y="135168"/>
                </a:cubicBezTo>
                <a:cubicBezTo>
                  <a:pt x="5064133" y="120941"/>
                  <a:pt x="5154264" y="110269"/>
                  <a:pt x="5238580" y="71141"/>
                </a:cubicBezTo>
                <a:cubicBezTo>
                  <a:pt x="5258933" y="64027"/>
                  <a:pt x="5282192" y="64027"/>
                  <a:pt x="5290914" y="88927"/>
                </a:cubicBezTo>
                <a:cubicBezTo>
                  <a:pt x="5305452" y="124497"/>
                  <a:pt x="5285100" y="145839"/>
                  <a:pt x="5264747" y="163625"/>
                </a:cubicBezTo>
                <a:cubicBezTo>
                  <a:pt x="5229858" y="195638"/>
                  <a:pt x="5189154" y="188525"/>
                  <a:pt x="5151357" y="192082"/>
                </a:cubicBezTo>
                <a:cubicBezTo>
                  <a:pt x="5046689" y="209867"/>
                  <a:pt x="4997261" y="259665"/>
                  <a:pt x="4974002" y="373491"/>
                </a:cubicBezTo>
                <a:cubicBezTo>
                  <a:pt x="5064133" y="327250"/>
                  <a:pt x="5154264" y="384162"/>
                  <a:pt x="5241488" y="352148"/>
                </a:cubicBezTo>
                <a:cubicBezTo>
                  <a:pt x="5264747" y="345034"/>
                  <a:pt x="5299637" y="355706"/>
                  <a:pt x="5288007" y="394834"/>
                </a:cubicBezTo>
                <a:cubicBezTo>
                  <a:pt x="5276378" y="430405"/>
                  <a:pt x="5238580" y="458860"/>
                  <a:pt x="5305452" y="451747"/>
                </a:cubicBezTo>
                <a:cubicBezTo>
                  <a:pt x="5354879" y="448189"/>
                  <a:pt x="5369416" y="405504"/>
                  <a:pt x="5383953" y="359262"/>
                </a:cubicBezTo>
                <a:cubicBezTo>
                  <a:pt x="5395583" y="334364"/>
                  <a:pt x="5427565" y="320135"/>
                  <a:pt x="5450825" y="334364"/>
                </a:cubicBezTo>
                <a:cubicBezTo>
                  <a:pt x="5479899" y="348592"/>
                  <a:pt x="5471177" y="387720"/>
                  <a:pt x="5471177" y="416176"/>
                </a:cubicBezTo>
                <a:cubicBezTo>
                  <a:pt x="5474085" y="469532"/>
                  <a:pt x="5450825" y="494431"/>
                  <a:pt x="5410121" y="505101"/>
                </a:cubicBezTo>
                <a:cubicBezTo>
                  <a:pt x="5360693" y="519330"/>
                  <a:pt x="5311267" y="537116"/>
                  <a:pt x="5247303" y="558458"/>
                </a:cubicBezTo>
                <a:cubicBezTo>
                  <a:pt x="5317082" y="594028"/>
                  <a:pt x="5369416" y="586915"/>
                  <a:pt x="5421750" y="558458"/>
                </a:cubicBezTo>
                <a:cubicBezTo>
                  <a:pt x="5485714" y="526444"/>
                  <a:pt x="5570030" y="483759"/>
                  <a:pt x="5622364" y="522887"/>
                </a:cubicBezTo>
                <a:cubicBezTo>
                  <a:pt x="5700865" y="579800"/>
                  <a:pt x="5764829" y="544229"/>
                  <a:pt x="5834608" y="533558"/>
                </a:cubicBezTo>
                <a:cubicBezTo>
                  <a:pt x="5979982" y="512216"/>
                  <a:pt x="5889850" y="480203"/>
                  <a:pt x="6035223" y="462417"/>
                </a:cubicBezTo>
                <a:cubicBezTo>
                  <a:pt x="6093372" y="455303"/>
                  <a:pt x="6154429" y="426847"/>
                  <a:pt x="6238745" y="465975"/>
                </a:cubicBezTo>
                <a:cubicBezTo>
                  <a:pt x="5857868" y="672284"/>
                  <a:pt x="5677606" y="658055"/>
                  <a:pt x="5337434" y="910606"/>
                </a:cubicBezTo>
                <a:cubicBezTo>
                  <a:pt x="5351971" y="935506"/>
                  <a:pt x="5366508" y="924835"/>
                  <a:pt x="5381046" y="921277"/>
                </a:cubicBezTo>
                <a:cubicBezTo>
                  <a:pt x="5404305" y="917720"/>
                  <a:pt x="5433380" y="903491"/>
                  <a:pt x="5439195" y="949734"/>
                </a:cubicBezTo>
                <a:cubicBezTo>
                  <a:pt x="5442103" y="985305"/>
                  <a:pt x="5424657" y="1003089"/>
                  <a:pt x="5395583" y="1006647"/>
                </a:cubicBezTo>
                <a:cubicBezTo>
                  <a:pt x="5311267" y="1020875"/>
                  <a:pt x="5235673" y="1070674"/>
                  <a:pt x="5160079" y="1113358"/>
                </a:cubicBezTo>
                <a:cubicBezTo>
                  <a:pt x="5125190" y="1131144"/>
                  <a:pt x="5087393" y="1156043"/>
                  <a:pt x="5101930" y="1220069"/>
                </a:cubicBezTo>
                <a:cubicBezTo>
                  <a:pt x="5131004" y="1237855"/>
                  <a:pt x="5151357" y="1212955"/>
                  <a:pt x="5174617" y="1209399"/>
                </a:cubicBezTo>
                <a:cubicBezTo>
                  <a:pt x="5197876" y="1205842"/>
                  <a:pt x="5253118" y="1220069"/>
                  <a:pt x="5238580" y="1230741"/>
                </a:cubicBezTo>
                <a:cubicBezTo>
                  <a:pt x="5171709" y="1269868"/>
                  <a:pt x="5293822" y="1365909"/>
                  <a:pt x="5212414" y="1365909"/>
                </a:cubicBezTo>
                <a:cubicBezTo>
                  <a:pt x="5078671" y="1365909"/>
                  <a:pt x="5005984" y="1536647"/>
                  <a:pt x="4878056" y="1540204"/>
                </a:cubicBezTo>
                <a:cubicBezTo>
                  <a:pt x="4857704" y="1540204"/>
                  <a:pt x="4848982" y="1572219"/>
                  <a:pt x="4848982" y="1597117"/>
                </a:cubicBezTo>
                <a:cubicBezTo>
                  <a:pt x="4848982" y="1629132"/>
                  <a:pt x="4869333" y="1632688"/>
                  <a:pt x="4889686" y="1636245"/>
                </a:cubicBezTo>
                <a:cubicBezTo>
                  <a:pt x="4921668" y="1639802"/>
                  <a:pt x="4956557" y="1597117"/>
                  <a:pt x="4997261" y="1657587"/>
                </a:cubicBezTo>
                <a:cubicBezTo>
                  <a:pt x="4921668" y="1693158"/>
                  <a:pt x="4843167" y="1728729"/>
                  <a:pt x="4846074" y="1849668"/>
                </a:cubicBezTo>
                <a:cubicBezTo>
                  <a:pt x="4846074" y="1881683"/>
                  <a:pt x="4814092" y="1895910"/>
                  <a:pt x="4790832" y="1903025"/>
                </a:cubicBezTo>
                <a:cubicBezTo>
                  <a:pt x="4750128" y="1917252"/>
                  <a:pt x="4718146" y="1938595"/>
                  <a:pt x="4694886" y="1984836"/>
                </a:cubicBezTo>
                <a:cubicBezTo>
                  <a:pt x="4694886" y="1995507"/>
                  <a:pt x="4694886" y="2002622"/>
                  <a:pt x="4694886" y="2013292"/>
                </a:cubicBezTo>
                <a:cubicBezTo>
                  <a:pt x="4700701" y="2123562"/>
                  <a:pt x="4758850" y="2120004"/>
                  <a:pt x="4822814" y="2102219"/>
                </a:cubicBezTo>
                <a:cubicBezTo>
                  <a:pt x="4898408" y="2080877"/>
                  <a:pt x="4974002" y="2038192"/>
                  <a:pt x="5055411" y="2077320"/>
                </a:cubicBezTo>
                <a:cubicBezTo>
                  <a:pt x="4942020" y="2130676"/>
                  <a:pt x="4817000" y="2134233"/>
                  <a:pt x="4712331" y="2208931"/>
                </a:cubicBezTo>
                <a:cubicBezTo>
                  <a:pt x="5101930" y="2223159"/>
                  <a:pt x="5445010" y="1984836"/>
                  <a:pt x="5822979" y="1892353"/>
                </a:cubicBezTo>
                <a:cubicBezTo>
                  <a:pt x="5811349" y="1952823"/>
                  <a:pt x="5779367" y="1967051"/>
                  <a:pt x="5753200" y="1974165"/>
                </a:cubicBezTo>
                <a:cubicBezTo>
                  <a:pt x="5613642" y="2020407"/>
                  <a:pt x="5491529" y="2112891"/>
                  <a:pt x="5363601" y="2191146"/>
                </a:cubicBezTo>
                <a:cubicBezTo>
                  <a:pt x="5311267" y="2223159"/>
                  <a:pt x="5273470" y="2258731"/>
                  <a:pt x="5253118" y="2326314"/>
                </a:cubicBezTo>
                <a:cubicBezTo>
                  <a:pt x="5235673" y="2390340"/>
                  <a:pt x="5200783" y="2418796"/>
                  <a:pt x="5136819" y="2401012"/>
                </a:cubicBezTo>
                <a:cubicBezTo>
                  <a:pt x="5084485" y="2386784"/>
                  <a:pt x="5029243" y="2393898"/>
                  <a:pt x="4974002" y="2401012"/>
                </a:cubicBezTo>
                <a:cubicBezTo>
                  <a:pt x="4912946" y="2408126"/>
                  <a:pt x="4843167" y="2479267"/>
                  <a:pt x="4857704" y="2518395"/>
                </a:cubicBezTo>
                <a:cubicBezTo>
                  <a:pt x="4886778" y="2582422"/>
                  <a:pt x="4936205" y="2550408"/>
                  <a:pt x="4976910" y="2543294"/>
                </a:cubicBezTo>
                <a:cubicBezTo>
                  <a:pt x="5026336" y="2536181"/>
                  <a:pt x="5116467" y="2518395"/>
                  <a:pt x="5116467" y="2525509"/>
                </a:cubicBezTo>
                <a:cubicBezTo>
                  <a:pt x="5148450" y="2685576"/>
                  <a:pt x="5221136" y="2564636"/>
                  <a:pt x="5273470" y="2564636"/>
                </a:cubicBezTo>
                <a:cubicBezTo>
                  <a:pt x="5322897" y="2564636"/>
                  <a:pt x="5372323" y="2546851"/>
                  <a:pt x="5418843" y="2532623"/>
                </a:cubicBezTo>
                <a:cubicBezTo>
                  <a:pt x="5479899" y="2514837"/>
                  <a:pt x="5535140" y="2546851"/>
                  <a:pt x="5593290" y="2553965"/>
                </a:cubicBezTo>
                <a:cubicBezTo>
                  <a:pt x="5645624" y="2561080"/>
                  <a:pt x="5616550" y="2653563"/>
                  <a:pt x="5648532" y="2692689"/>
                </a:cubicBezTo>
                <a:cubicBezTo>
                  <a:pt x="5654346" y="2703362"/>
                  <a:pt x="5660161" y="2703362"/>
                  <a:pt x="5665976" y="2703362"/>
                </a:cubicBezTo>
                <a:cubicBezTo>
                  <a:pt x="5683421" y="2980812"/>
                  <a:pt x="5988704" y="2913227"/>
                  <a:pt x="5988704" y="2923898"/>
                </a:cubicBezTo>
                <a:cubicBezTo>
                  <a:pt x="6014871" y="2941684"/>
                  <a:pt x="6046853" y="2899000"/>
                  <a:pt x="6078835" y="2941684"/>
                </a:cubicBezTo>
                <a:cubicBezTo>
                  <a:pt x="5942185" y="3137322"/>
                  <a:pt x="5732847" y="3183563"/>
                  <a:pt x="5546771" y="3329402"/>
                </a:cubicBezTo>
                <a:cubicBezTo>
                  <a:pt x="5700865" y="3379202"/>
                  <a:pt x="5790997" y="3208463"/>
                  <a:pt x="5904388" y="3229805"/>
                </a:cubicBezTo>
                <a:cubicBezTo>
                  <a:pt x="5959629" y="3283162"/>
                  <a:pt x="5793904" y="3368530"/>
                  <a:pt x="5953814" y="3393429"/>
                </a:cubicBezTo>
                <a:cubicBezTo>
                  <a:pt x="5884036" y="3439672"/>
                  <a:pt x="5834608" y="3485914"/>
                  <a:pt x="5785182" y="3539269"/>
                </a:cubicBezTo>
                <a:cubicBezTo>
                  <a:pt x="5700865" y="3635309"/>
                  <a:pt x="5683421" y="3699337"/>
                  <a:pt x="5724125" y="3827390"/>
                </a:cubicBezTo>
                <a:cubicBezTo>
                  <a:pt x="5750293" y="3912759"/>
                  <a:pt x="5788089" y="3991015"/>
                  <a:pt x="5753200" y="4090612"/>
                </a:cubicBezTo>
                <a:cubicBezTo>
                  <a:pt x="5729940" y="4158196"/>
                  <a:pt x="5738663" y="4204438"/>
                  <a:pt x="5825886" y="4172424"/>
                </a:cubicBezTo>
                <a:cubicBezTo>
                  <a:pt x="5918925" y="4140411"/>
                  <a:pt x="5953814" y="4200882"/>
                  <a:pt x="5930554" y="4321821"/>
                </a:cubicBezTo>
                <a:cubicBezTo>
                  <a:pt x="5916018" y="4400076"/>
                  <a:pt x="5930554" y="4424975"/>
                  <a:pt x="5994519" y="4414305"/>
                </a:cubicBezTo>
                <a:cubicBezTo>
                  <a:pt x="6064297" y="4403633"/>
                  <a:pt x="6131169" y="4353835"/>
                  <a:pt x="6218393" y="4378734"/>
                </a:cubicBezTo>
                <a:cubicBezTo>
                  <a:pt x="6148614" y="4521016"/>
                  <a:pt x="6000333" y="4478331"/>
                  <a:pt x="5918925" y="4613499"/>
                </a:cubicBezTo>
                <a:cubicBezTo>
                  <a:pt x="6014871" y="4613499"/>
                  <a:pt x="6090465" y="4613499"/>
                  <a:pt x="6160243" y="4585042"/>
                </a:cubicBezTo>
                <a:cubicBezTo>
                  <a:pt x="6189318" y="4574373"/>
                  <a:pt x="6221300" y="4560144"/>
                  <a:pt x="6238745" y="4602828"/>
                </a:cubicBezTo>
                <a:cubicBezTo>
                  <a:pt x="6259098" y="4652628"/>
                  <a:pt x="6218393" y="4670412"/>
                  <a:pt x="6195133" y="4677526"/>
                </a:cubicBezTo>
                <a:cubicBezTo>
                  <a:pt x="6128261" y="4702425"/>
                  <a:pt x="6075928" y="4759339"/>
                  <a:pt x="6017778" y="4805580"/>
                </a:cubicBezTo>
                <a:cubicBezTo>
                  <a:pt x="5892758" y="4905177"/>
                  <a:pt x="5756107" y="4990547"/>
                  <a:pt x="5651439" y="5154171"/>
                </a:cubicBezTo>
                <a:cubicBezTo>
                  <a:pt x="5782275" y="5111487"/>
                  <a:pt x="5881128" y="5011889"/>
                  <a:pt x="6006149" y="4994104"/>
                </a:cubicBezTo>
                <a:cubicBezTo>
                  <a:pt x="5898572" y="5143500"/>
                  <a:pt x="5761922" y="5243097"/>
                  <a:pt x="5633994" y="5353367"/>
                </a:cubicBezTo>
                <a:cubicBezTo>
                  <a:pt x="5596197" y="5385379"/>
                  <a:pt x="5558400" y="5406721"/>
                  <a:pt x="5552586" y="5474306"/>
                </a:cubicBezTo>
                <a:cubicBezTo>
                  <a:pt x="5535140" y="5605917"/>
                  <a:pt x="5488622" y="5712629"/>
                  <a:pt x="5383953" y="5769542"/>
                </a:cubicBezTo>
                <a:cubicBezTo>
                  <a:pt x="5383953" y="5769542"/>
                  <a:pt x="5389768" y="5790884"/>
                  <a:pt x="5392675" y="5801555"/>
                </a:cubicBezTo>
                <a:cubicBezTo>
                  <a:pt x="5456640" y="5805112"/>
                  <a:pt x="5506066" y="5726858"/>
                  <a:pt x="5584568" y="5755314"/>
                </a:cubicBezTo>
                <a:cubicBezTo>
                  <a:pt x="5506066" y="5862025"/>
                  <a:pt x="5442103" y="5954508"/>
                  <a:pt x="5334526" y="6004307"/>
                </a:cubicBezTo>
                <a:cubicBezTo>
                  <a:pt x="5247303" y="6043434"/>
                  <a:pt x="5139727" y="6068335"/>
                  <a:pt x="5075763" y="6196388"/>
                </a:cubicBezTo>
                <a:cubicBezTo>
                  <a:pt x="5148450" y="6221287"/>
                  <a:pt x="5203691" y="6189274"/>
                  <a:pt x="5258933" y="6167932"/>
                </a:cubicBezTo>
                <a:cubicBezTo>
                  <a:pt x="5343249" y="6132361"/>
                  <a:pt x="5427565" y="6093234"/>
                  <a:pt x="5511881" y="6057663"/>
                </a:cubicBezTo>
                <a:cubicBezTo>
                  <a:pt x="5543864" y="6043434"/>
                  <a:pt x="5578753" y="6036320"/>
                  <a:pt x="5599105" y="6100347"/>
                </a:cubicBezTo>
                <a:cubicBezTo>
                  <a:pt x="5491529" y="6114575"/>
                  <a:pt x="5427565" y="6199945"/>
                  <a:pt x="5360693" y="6281757"/>
                </a:cubicBezTo>
                <a:cubicBezTo>
                  <a:pt x="5322897" y="6327999"/>
                  <a:pt x="5290914" y="6388469"/>
                  <a:pt x="5224043" y="6367127"/>
                </a:cubicBezTo>
                <a:cubicBezTo>
                  <a:pt x="5189154" y="6356456"/>
                  <a:pt x="5165894" y="6388469"/>
                  <a:pt x="5168801" y="6431153"/>
                </a:cubicBezTo>
                <a:cubicBezTo>
                  <a:pt x="5183339" y="6580550"/>
                  <a:pt x="5099022" y="6630349"/>
                  <a:pt x="5011799" y="6658805"/>
                </a:cubicBezTo>
                <a:cubicBezTo>
                  <a:pt x="4883871" y="6701489"/>
                  <a:pt x="4770480" y="6786859"/>
                  <a:pt x="4651275" y="6858000"/>
                </a:cubicBezTo>
                <a:lnTo>
                  <a:pt x="1823619" y="6858000"/>
                </a:lnTo>
                <a:lnTo>
                  <a:pt x="947849" y="6858000"/>
                </a:lnTo>
                <a:lnTo>
                  <a:pt x="732568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id="{56A03242-6DE0-DAC9-A62D-4C7A02A72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09600"/>
            <a:ext cx="3992700" cy="387719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Paldies par uzmanību!</a:t>
            </a:r>
          </a:p>
        </p:txBody>
      </p:sp>
    </p:spTree>
    <p:extLst>
      <p:ext uri="{BB962C8B-B14F-4D97-AF65-F5344CB8AC3E}">
        <p14:creationId xmlns:p14="http://schemas.microsoft.com/office/powerpoint/2010/main" val="2152364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F69EEF46-0B68-3A44-2CCE-80161ACD9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D0EF746B-DE7F-C163-99B3-A1BBACB89C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v-LV" dirty="0"/>
              <a:t>Tiek parādīti spējām atbilstoši augstvērtīgi mācību sasniegumi</a:t>
            </a:r>
          </a:p>
          <a:p>
            <a:r>
              <a:rPr lang="lv-LV" dirty="0"/>
              <a:t>2024./2025. </a:t>
            </a:r>
            <a:r>
              <a:rPr lang="lv-LV" dirty="0" err="1"/>
              <a:t>m.g</a:t>
            </a:r>
            <a:r>
              <a:rPr lang="lv-LV" dirty="0"/>
              <a:t>. viena skolniece ieguva 1.vietu novada matemātikas olimpiādē un piedalījās valsts olimpiādē</a:t>
            </a:r>
          </a:p>
          <a:p>
            <a:r>
              <a:rPr lang="lv-LV" dirty="0"/>
              <a:t>2025./2026. </a:t>
            </a:r>
            <a:r>
              <a:rPr lang="lv-LV" dirty="0" err="1"/>
              <a:t>m.g</a:t>
            </a:r>
            <a:r>
              <a:rPr lang="lv-LV" dirty="0"/>
              <a:t>. viena skolniece ieguva 1. vietu novada angļu valodas olimpiādē un ieguva 2. pakāpes diplomu valsts angļu valodas olimpiādē</a:t>
            </a: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864976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3EFBE689-8B7A-B2FD-8198-73FDD4649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Speciālās izglītības klases integrētas vispārējās izglītības iestādē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017FB104-43C0-D4D8-A438-011704DA46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lv-LV" dirty="0"/>
              <a:t>Priekšrocības:</a:t>
            </a:r>
          </a:p>
          <a:p>
            <a:pPr marL="0" indent="0">
              <a:buNone/>
            </a:pPr>
            <a:r>
              <a:rPr lang="lv-LV" dirty="0"/>
              <a:t>• klasē neliels skolēnu skaits (6-9)</a:t>
            </a:r>
          </a:p>
          <a:p>
            <a:pPr marL="0" indent="0">
              <a:buNone/>
            </a:pPr>
            <a:r>
              <a:rPr lang="lv-LV" dirty="0"/>
              <a:t>• klasē skolēni ar līdzvērtīgām spējām</a:t>
            </a:r>
          </a:p>
          <a:p>
            <a:pPr marL="0" indent="0">
              <a:buNone/>
            </a:pPr>
            <a:r>
              <a:rPr lang="lv-LV" dirty="0"/>
              <a:t>• spējām atbilstošs darba temps, mierīga darba vide</a:t>
            </a:r>
          </a:p>
          <a:p>
            <a:pPr marL="0" indent="0">
              <a:buNone/>
            </a:pPr>
            <a:r>
              <a:rPr lang="lv-LV" dirty="0"/>
              <a:t>• </a:t>
            </a:r>
            <a:r>
              <a:rPr lang="lv-LV" dirty="0" err="1"/>
              <a:t>ārpusstundu</a:t>
            </a:r>
            <a:r>
              <a:rPr lang="lv-LV" dirty="0"/>
              <a:t> pasākumi notiek integrēti ar vispārējās izglītības skolēniem</a:t>
            </a:r>
          </a:p>
          <a:p>
            <a:pPr marL="0" indent="0">
              <a:buNone/>
            </a:pPr>
            <a:r>
              <a:rPr lang="lv-LV" dirty="0"/>
              <a:t>• mācoties spējām atbilstošā vidē, mierīgā atmosfērā aug skolēnu pašapziņa</a:t>
            </a: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42881012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679418EB-0A4C-2BF1-CBB7-E45FFF232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Atbalsta komanda Auces vidusskolā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31E22D20-E9A8-D5F3-FF7F-EC362ACA35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v-LV" dirty="0"/>
              <a:t>Izglītības psiholoģe</a:t>
            </a:r>
          </a:p>
          <a:p>
            <a:r>
              <a:rPr lang="lv-LV" dirty="0"/>
              <a:t>2 sociālie pedagogi</a:t>
            </a:r>
          </a:p>
          <a:p>
            <a:r>
              <a:rPr lang="lv-LV" dirty="0"/>
              <a:t>2 logopēdi</a:t>
            </a:r>
          </a:p>
          <a:p>
            <a:r>
              <a:rPr lang="lv-LV" dirty="0"/>
              <a:t>Skolas ārste</a:t>
            </a:r>
          </a:p>
          <a:p>
            <a:r>
              <a:rPr lang="lv-LV" dirty="0"/>
              <a:t>Direktores vietniece</a:t>
            </a:r>
          </a:p>
        </p:txBody>
      </p:sp>
    </p:spTree>
    <p:extLst>
      <p:ext uri="{BB962C8B-B14F-4D97-AF65-F5344CB8AC3E}">
        <p14:creationId xmlns:p14="http://schemas.microsoft.com/office/powerpoint/2010/main" val="1344876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556A5CB8-81B3-562D-6E8E-B17C932C4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Atbalsta komandas darbs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8E25239D-D292-0584-8533-734B18BB1E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v-LV" dirty="0"/>
              <a:t> Sistemātisks pedagoģisks, psiholoģisks, sociāls atbalsts skolēniem, viņu vecākiem/aizbildņiem, skolotājiem</a:t>
            </a:r>
          </a:p>
          <a:p>
            <a:r>
              <a:rPr lang="lv-LV" dirty="0"/>
              <a:t> Sekmēta dažādu skolēnu iekļaušana izglītības procesā, veidojot izglītības iestādē iekļaujošu vidi</a:t>
            </a:r>
          </a:p>
          <a:p>
            <a:r>
              <a:rPr lang="lv-LV" dirty="0"/>
              <a:t> Sniegts atbalsts skolotāju profesionālajā pilnveidē, izglītības iestādes darbinieku un vecāku informētībā par iekļaujošās izglītības jautājumiem</a:t>
            </a:r>
          </a:p>
          <a:p>
            <a:r>
              <a:rPr lang="lv-LV" dirty="0"/>
              <a:t>Atbalsta komandas sēdes reizi nedēļā</a:t>
            </a:r>
          </a:p>
        </p:txBody>
      </p:sp>
    </p:spTree>
    <p:extLst>
      <p:ext uri="{BB962C8B-B14F-4D97-AF65-F5344CB8AC3E}">
        <p14:creationId xmlns:p14="http://schemas.microsoft.com/office/powerpoint/2010/main" val="3148927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82A5F90D-1083-F8AE-BBEE-9FB3A516E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Speciālās izglītības klases  1993.- ∞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0835E3BE-94A1-BA32-7EF1-8637D529C8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v-LV" dirty="0"/>
              <a:t>Speciālās pamatizglītības programma izglītojamiem ar garīgās attīstības traucējumiem, kods 21015811</a:t>
            </a:r>
          </a:p>
          <a:p>
            <a:r>
              <a:rPr lang="lv-LV" dirty="0"/>
              <a:t>Speciālās pamatizglītības programma izglītojamiem ar smagiem garīgās attīstības traucējumiem vai vairākiem smagiem garīgās attīstības traucējumiem, kods 21015911 (pēc nepieciešamības ilgst līdz 12 gadiem)</a:t>
            </a:r>
          </a:p>
        </p:txBody>
      </p:sp>
    </p:spTree>
    <p:extLst>
      <p:ext uri="{BB962C8B-B14F-4D97-AF65-F5344CB8AC3E}">
        <p14:creationId xmlns:p14="http://schemas.microsoft.com/office/powerpoint/2010/main" val="8543693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94B45B62-D497-4DAA-EC4F-0E6273DFD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Skolēna ar speciālām vajadzībām nokļūšana Auces vidusskolā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827E73E6-8F6C-021F-C7C4-CCC842F436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v-LV" dirty="0"/>
              <a:t>Sadarbība ar Auces pirmsskolas iestādēm;</a:t>
            </a:r>
          </a:p>
          <a:p>
            <a:r>
              <a:rPr lang="lv-LV" dirty="0"/>
              <a:t>Mācību grūtību noteikšana Auces vidusskolā, mācību snieguma analīze un atbalsta pasākumu piemērošana;</a:t>
            </a:r>
          </a:p>
          <a:p>
            <a:r>
              <a:rPr lang="lv-LV" dirty="0"/>
              <a:t>Skolēna mācību dinamikas </a:t>
            </a:r>
            <a:r>
              <a:rPr lang="lv-LV" dirty="0" err="1"/>
              <a:t>izvērtējums</a:t>
            </a:r>
            <a:r>
              <a:rPr lang="lv-LV" dirty="0"/>
              <a:t>, turpmāko izglītības ieguves iespēju plānojums (trīspusēja atbildība- skolēns, vecāks, skolotājs- vienošanās par atbalsta pasākumiem);</a:t>
            </a:r>
          </a:p>
          <a:p>
            <a:r>
              <a:rPr lang="lv-LV" dirty="0"/>
              <a:t>Sadarbība ar vecākiem un atbalsts bērna izglītības programmas maiņas gadījumā: transports vizītei pie bērnu psihiatra un uz pedagoģiski medicīnisko komisiju Dobelē vai Rīgā; atbalsta komandas pārstāvja klātbūtne; pieteikums pie ārsta, uz komisiju</a:t>
            </a:r>
          </a:p>
        </p:txBody>
      </p:sp>
    </p:spTree>
    <p:extLst>
      <p:ext uri="{BB962C8B-B14F-4D97-AF65-F5344CB8AC3E}">
        <p14:creationId xmlns:p14="http://schemas.microsoft.com/office/powerpoint/2010/main" val="19429644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BFB7C58B-E334-C3B5-36EF-1072895BE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2025./2026.m.g.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06A4FDC2-168F-900F-9BBE-7D358E2163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v-LV" dirty="0"/>
              <a:t>37 skolēni; 1 skolēns mājas apmācība</a:t>
            </a:r>
          </a:p>
          <a:p>
            <a:r>
              <a:rPr lang="lv-LV" dirty="0"/>
              <a:t>12 speciālās izglītības pedagogi</a:t>
            </a:r>
          </a:p>
          <a:p>
            <a:r>
              <a:rPr lang="lv-LV" dirty="0"/>
              <a:t>2 izglītības asistenti</a:t>
            </a:r>
          </a:p>
        </p:txBody>
      </p:sp>
      <p:pic>
        <p:nvPicPr>
          <p:cNvPr id="5" name="Attēls 4">
            <a:extLst>
              <a:ext uri="{FF2B5EF4-FFF2-40B4-BE49-F238E27FC236}">
                <a16:creationId xmlns:a16="http://schemas.microsoft.com/office/drawing/2014/main" id="{CDE12EB9-4AFB-D33A-C18D-79D3F52D5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181" y="1049783"/>
            <a:ext cx="5121084" cy="512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6844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dizains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96B24"/>
      </a:accent1>
      <a:accent2>
        <a:srgbClr val="4EA72E"/>
      </a:accent2>
      <a:accent3>
        <a:srgbClr val="156082"/>
      </a:accent3>
      <a:accent4>
        <a:srgbClr val="0F9ED5"/>
      </a:accent4>
      <a:accent5>
        <a:srgbClr val="A02B93"/>
      </a:accent5>
      <a:accent6>
        <a:srgbClr val="E97132"/>
      </a:accent6>
      <a:hlink>
        <a:srgbClr val="467886"/>
      </a:hlink>
      <a:folHlink>
        <a:srgbClr val="96607D"/>
      </a:folHlink>
    </a:clrScheme>
    <a:fontScheme name="Office dizains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dizains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97E0A228-C590-4D20-B05F-A6BF04A05448}"/>
    </a:ext>
  </a:extLst>
</a:theme>
</file>

<file path=ppt/theme/theme2.xml><?xml version="1.0" encoding="utf-8"?>
<a:theme xmlns:a="http://schemas.openxmlformats.org/drawingml/2006/main" name="Office dizain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1197</TotalTime>
  <Words>808</Words>
  <Application>Microsoft Office PowerPoint</Application>
  <PresentationFormat>Platekrāna</PresentationFormat>
  <Paragraphs>117</Paragraphs>
  <Slides>23</Slides>
  <Notes>21</Notes>
  <HiddenSlides>0</HiddenSlides>
  <MMClips>0</MMClips>
  <ScaleCrop>false</ScaleCrop>
  <HeadingPairs>
    <vt:vector size="6" baseType="variant">
      <vt:variant>
        <vt:lpstr>Lietotie fonti</vt:lpstr>
      </vt:variant>
      <vt:variant>
        <vt:i4>4</vt:i4>
      </vt:variant>
      <vt:variant>
        <vt:lpstr>Dizains</vt:lpstr>
      </vt:variant>
      <vt:variant>
        <vt:i4>1</vt:i4>
      </vt:variant>
      <vt:variant>
        <vt:lpstr>Slaidu virsraksti</vt:lpstr>
      </vt:variant>
      <vt:variant>
        <vt:i4>23</vt:i4>
      </vt:variant>
    </vt:vector>
  </HeadingPairs>
  <TitlesOfParts>
    <vt:vector size="28" baseType="lpstr">
      <vt:lpstr>Aptos</vt:lpstr>
      <vt:lpstr>Aptos Display</vt:lpstr>
      <vt:lpstr>Arial</vt:lpstr>
      <vt:lpstr>Calibri</vt:lpstr>
      <vt:lpstr>Office Theme</vt:lpstr>
      <vt:lpstr>Speciālās izglītības klases kā iekļaujošas izglītības vērtība  Auces vidusskolā</vt:lpstr>
      <vt:lpstr>  Speciālā izglītība Auces vidusskolā   </vt:lpstr>
      <vt:lpstr>PowerPoint prezentācija</vt:lpstr>
      <vt:lpstr>Speciālās izglītības klases integrētas vispārējās izglītības iestādē</vt:lpstr>
      <vt:lpstr>Atbalsta komanda Auces vidusskolā</vt:lpstr>
      <vt:lpstr>Atbalsta komandas darbs</vt:lpstr>
      <vt:lpstr>Speciālās izglītības klases  1993.- ∞</vt:lpstr>
      <vt:lpstr>Skolēna ar speciālām vajadzībām nokļūšana Auces vidusskolā</vt:lpstr>
      <vt:lpstr>2025./2026.m.g.</vt:lpstr>
      <vt:lpstr>Individuālie izglītības apguves programmas plāni</vt:lpstr>
      <vt:lpstr>Mācību priekšmetu programmas īstenošana</vt:lpstr>
      <vt:lpstr>Mācību satura apguve</vt:lpstr>
      <vt:lpstr>Mācību priekšmetu nedēļa </vt:lpstr>
      <vt:lpstr>Abpusēja stundu vērošana</vt:lpstr>
      <vt:lpstr>Runājošās durvis  Pavasaris ir klāt! </vt:lpstr>
      <vt:lpstr>Radošās darbnīcas  Mēs esam Latvija! </vt:lpstr>
      <vt:lpstr>Sadarbība ar vecākiem</vt:lpstr>
      <vt:lpstr>Individuālās un grupu atbalsta nodarbības</vt:lpstr>
      <vt:lpstr>Skolēnu mācību snieguma vērtēšanas kārtība</vt:lpstr>
      <vt:lpstr>Sadarbība</vt:lpstr>
      <vt:lpstr>Interešu izglītība</vt:lpstr>
      <vt:lpstr>Izglītības psiholoģe Eva Tabore</vt:lpstr>
      <vt:lpstr>Paldies par uzmanību!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prezentācija</dc:title>
  <dc:creator>Indra Špela</dc:creator>
  <cp:lastModifiedBy>Gunita Dambe</cp:lastModifiedBy>
  <cp:revision>88</cp:revision>
  <cp:lastPrinted>2026-04-29T05:36:44Z</cp:lastPrinted>
  <dcterms:created xsi:type="dcterms:W3CDTF">2024-02-08T05:52:59Z</dcterms:created>
  <dcterms:modified xsi:type="dcterms:W3CDTF">2026-04-29T07:01:36Z</dcterms:modified>
</cp:coreProperties>
</file>