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1"/>
    <p:sldMasterId id="2147483967" r:id="rId2"/>
    <p:sldMasterId id="2147484014" r:id="rId3"/>
  </p:sldMasterIdLst>
  <p:notesMasterIdLst>
    <p:notesMasterId r:id="rId21"/>
  </p:notesMasterIdLst>
  <p:handoutMasterIdLst>
    <p:handoutMasterId r:id="rId22"/>
  </p:handoutMasterIdLst>
  <p:sldIdLst>
    <p:sldId id="256" r:id="rId4"/>
    <p:sldId id="639" r:id="rId5"/>
    <p:sldId id="605" r:id="rId6"/>
    <p:sldId id="609" r:id="rId7"/>
    <p:sldId id="608" r:id="rId8"/>
    <p:sldId id="631" r:id="rId9"/>
    <p:sldId id="610" r:id="rId10"/>
    <p:sldId id="636" r:id="rId11"/>
    <p:sldId id="648" r:id="rId12"/>
    <p:sldId id="611" r:id="rId13"/>
    <p:sldId id="647" r:id="rId14"/>
    <p:sldId id="606" r:id="rId15"/>
    <p:sldId id="640" r:id="rId16"/>
    <p:sldId id="612" r:id="rId17"/>
    <p:sldId id="645" r:id="rId18"/>
    <p:sldId id="646" r:id="rId19"/>
    <p:sldId id="300" r:id="rId20"/>
  </p:sldIdLst>
  <p:sldSz cx="12192000" cy="6858000"/>
  <p:notesSz cx="6735763" cy="986948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1F67"/>
    <a:srgbClr val="FEFCF0"/>
    <a:srgbClr val="664790"/>
    <a:srgbClr val="FEFBE2"/>
    <a:srgbClr val="FEFCEC"/>
    <a:srgbClr val="FEFBDA"/>
    <a:srgbClr val="FDFFE7"/>
    <a:srgbClr val="FAFFE7"/>
    <a:srgbClr val="F5FFD1"/>
    <a:srgbClr val="93D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1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9A1BF48-755E-4DDC-933F-5E8929E31AF0}" type="datetimeFigureOut">
              <a:rPr lang="lv-LV" smtClean="0"/>
              <a:t>04.06.2026</a:t>
            </a:fld>
            <a:endParaRPr lang="lv-LV"/>
          </a:p>
        </p:txBody>
      </p:sp>
      <p:sp>
        <p:nvSpPr>
          <p:cNvPr id="4" name="Footer Placeholder 3"/>
          <p:cNvSpPr>
            <a:spLocks noGrp="1"/>
          </p:cNvSpPr>
          <p:nvPr>
            <p:ph type="ftr" sz="quarter" idx="2"/>
          </p:nvPr>
        </p:nvSpPr>
        <p:spPr>
          <a:xfrm>
            <a:off x="0" y="9374188"/>
            <a:ext cx="2919413"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4188"/>
            <a:ext cx="2919412" cy="495300"/>
          </a:xfrm>
          <a:prstGeom prst="rect">
            <a:avLst/>
          </a:prstGeom>
        </p:spPr>
        <p:txBody>
          <a:bodyPr vert="horz" lIns="91440" tIns="45720" rIns="91440" bIns="45720" rtlCol="0" anchor="b"/>
          <a:lstStyle>
            <a:lvl1pPr algn="r">
              <a:defRPr sz="1200"/>
            </a:lvl1pPr>
          </a:lstStyle>
          <a:p>
            <a:fld id="{7A06E9D7-980D-48A7-B798-66DC81083E92}" type="slidenum">
              <a:rPr lang="lv-LV" smtClean="0"/>
              <a:t>‹#›</a:t>
            </a:fld>
            <a:endParaRPr lang="lv-LV"/>
          </a:p>
        </p:txBody>
      </p:sp>
    </p:spTree>
    <p:extLst>
      <p:ext uri="{BB962C8B-B14F-4D97-AF65-F5344CB8AC3E}">
        <p14:creationId xmlns:p14="http://schemas.microsoft.com/office/powerpoint/2010/main" val="27053591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1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15373" y="0"/>
            <a:ext cx="2918831" cy="4951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07988" y="1233488"/>
            <a:ext cx="5919787" cy="3330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9691"/>
            <a:ext cx="5388610" cy="3886111"/>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374301"/>
            <a:ext cx="2918831" cy="4951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15373" y="9374301"/>
            <a:ext cx="2918831" cy="4951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v-LV"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73577" y="4749691"/>
            <a:ext cx="5388610" cy="388611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407988" y="1233488"/>
            <a:ext cx="5919787" cy="3330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73577" y="4749691"/>
            <a:ext cx="5388610" cy="3886111"/>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1" name="Google Shape;1011;p47:notes"/>
          <p:cNvSpPr>
            <a:spLocks noGrp="1" noRot="1" noChangeAspect="1"/>
          </p:cNvSpPr>
          <p:nvPr>
            <p:ph type="sldImg" idx="2"/>
          </p:nvPr>
        </p:nvSpPr>
        <p:spPr>
          <a:xfrm>
            <a:off x="407988" y="1233488"/>
            <a:ext cx="5919787" cy="3330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916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bg1"/>
        </a:solidFill>
        <a:effectLst/>
      </p:bgPr>
    </p:bg>
    <p:spTree>
      <p:nvGrpSpPr>
        <p:cNvPr id="1" name="Shape 13"/>
        <p:cNvGrpSpPr/>
        <p:nvPr/>
      </p:nvGrpSpPr>
      <p:grpSpPr>
        <a:xfrm>
          <a:off x="0" y="0"/>
          <a:ext cx="0" cy="0"/>
          <a:chOff x="0" y="0"/>
          <a:chExt cx="0" cy="0"/>
        </a:xfrm>
      </p:grpSpPr>
      <p:sp>
        <p:nvSpPr>
          <p:cNvPr id="5" name="Google Shape;14;p2"/>
          <p:cNvSpPr>
            <a:spLocks noChangeArrowheads="1"/>
          </p:cNvSpPr>
          <p:nvPr userDrawn="1"/>
        </p:nvSpPr>
        <p:spPr bwMode="auto">
          <a:xfrm>
            <a:off x="0" y="2097088"/>
            <a:ext cx="12192000" cy="4760912"/>
          </a:xfrm>
          <a:prstGeom prst="rect">
            <a:avLst/>
          </a:prstGeom>
          <a:solidFill>
            <a:srgbClr val="5F408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p>
            <a:pPr algn="ctr" defTabSz="938213" eaLnBrk="0" fontAlgn="base" hangingPunct="0">
              <a:spcBef>
                <a:spcPct val="0"/>
              </a:spcBef>
              <a:spcAft>
                <a:spcPct val="0"/>
              </a:spcAft>
              <a:buClrTx/>
              <a:buFontTx/>
              <a:buNone/>
            </a:pPr>
            <a:endParaRPr lang="en-US" altLang="en-US" sz="1800" kern="1200">
              <a:solidFill>
                <a:srgbClr val="FFFFFF"/>
              </a:solidFill>
              <a:latin typeface="Trebuchet MS" panose="020B0603020202020204" pitchFamily="34" charset="0"/>
              <a:ea typeface="MS PGothic" panose="020B0600070205080204" pitchFamily="34" charset="-128"/>
              <a:sym typeface="Trebuchet MS" panose="020B0603020202020204" pitchFamily="34" charset="0"/>
            </a:endParaRPr>
          </a:p>
        </p:txBody>
      </p:sp>
      <p:pic>
        <p:nvPicPr>
          <p:cNvPr id="6" name="Google Shape;17;p2"/>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288" y="0"/>
            <a:ext cx="1920875"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213522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6_Title Slide">
    <p:spTree>
      <p:nvGrpSpPr>
        <p:cNvPr id="1" name=""/>
        <p:cNvGrpSpPr/>
        <p:nvPr/>
      </p:nvGrpSpPr>
      <p:grpSpPr>
        <a:xfrm>
          <a:off x="0" y="0"/>
          <a:ext cx="0" cy="0"/>
          <a:chOff x="0" y="0"/>
          <a:chExt cx="0" cy="0"/>
        </a:xfrm>
      </p:grpSpPr>
      <p:sp>
        <p:nvSpPr>
          <p:cNvPr id="2" name="Picture Placeholder 2"/>
          <p:cNvSpPr>
            <a:spLocks noGrp="1"/>
          </p:cNvSpPr>
          <p:nvPr>
            <p:ph type="pic" sz="quarter" idx="10"/>
          </p:nvPr>
        </p:nvSpPr>
        <p:spPr>
          <a:xfrm>
            <a:off x="6128950" y="370703"/>
            <a:ext cx="5696465" cy="3027406"/>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pPr lvl="0"/>
            <a:r>
              <a:rPr lang="en-US" noProof="0"/>
              <a:t>Click icon to add picture</a:t>
            </a:r>
          </a:p>
        </p:txBody>
      </p:sp>
      <p:sp>
        <p:nvSpPr>
          <p:cNvPr id="3" name="Picture Placeholder 2"/>
          <p:cNvSpPr>
            <a:spLocks noGrp="1"/>
          </p:cNvSpPr>
          <p:nvPr>
            <p:ph type="pic" sz="quarter" idx="11"/>
          </p:nvPr>
        </p:nvSpPr>
        <p:spPr>
          <a:xfrm>
            <a:off x="383059" y="3398109"/>
            <a:ext cx="5745892" cy="3089190"/>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pPr lvl="0"/>
            <a:r>
              <a:rPr lang="en-US" noProof="0"/>
              <a:t>Click icon to add picture</a:t>
            </a:r>
          </a:p>
        </p:txBody>
      </p:sp>
    </p:spTree>
    <p:extLst>
      <p:ext uri="{BB962C8B-B14F-4D97-AF65-F5344CB8AC3E}">
        <p14:creationId xmlns:p14="http://schemas.microsoft.com/office/powerpoint/2010/main" val="2845881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13" name="Picture Placeholder 12"/>
          <p:cNvSpPr>
            <a:spLocks noGrp="1"/>
          </p:cNvSpPr>
          <p:nvPr>
            <p:ph type="pic" sz="quarter" idx="17"/>
          </p:nvPr>
        </p:nvSpPr>
        <p:spPr>
          <a:xfrm>
            <a:off x="4538870" y="2309180"/>
            <a:ext cx="3127513" cy="3127513"/>
          </a:xfrm>
          <a:custGeom>
            <a:avLst/>
            <a:gdLst>
              <a:gd name="connsiteX0" fmla="*/ 0 w 3127513"/>
              <a:gd name="connsiteY0" fmla="*/ 0 h 3127513"/>
              <a:gd name="connsiteX1" fmla="*/ 3127513 w 3127513"/>
              <a:gd name="connsiteY1" fmla="*/ 0 h 3127513"/>
              <a:gd name="connsiteX2" fmla="*/ 3127513 w 3127513"/>
              <a:gd name="connsiteY2" fmla="*/ 3127513 h 3127513"/>
              <a:gd name="connsiteX3" fmla="*/ 0 w 3127513"/>
              <a:gd name="connsiteY3" fmla="*/ 3127513 h 3127513"/>
            </a:gdLst>
            <a:ahLst/>
            <a:cxnLst>
              <a:cxn ang="0">
                <a:pos x="connsiteX0" y="connsiteY0"/>
              </a:cxn>
              <a:cxn ang="0">
                <a:pos x="connsiteX1" y="connsiteY1"/>
              </a:cxn>
              <a:cxn ang="0">
                <a:pos x="connsiteX2" y="connsiteY2"/>
              </a:cxn>
              <a:cxn ang="0">
                <a:pos x="connsiteX3" y="connsiteY3"/>
              </a:cxn>
            </a:cxnLst>
            <a:rect l="l" t="t" r="r" b="b"/>
            <a:pathLst>
              <a:path w="3127513" h="3127513">
                <a:moveTo>
                  <a:pt x="0" y="0"/>
                </a:moveTo>
                <a:lnTo>
                  <a:pt x="3127513" y="0"/>
                </a:lnTo>
                <a:lnTo>
                  <a:pt x="3127513" y="3127513"/>
                </a:lnTo>
                <a:lnTo>
                  <a:pt x="0" y="3127513"/>
                </a:lnTo>
                <a:close/>
              </a:path>
            </a:pathLst>
          </a:custGeom>
          <a:solidFill>
            <a:schemeClr val="bg1">
              <a:lumMod val="95000"/>
            </a:schemeClr>
          </a:solidFill>
        </p:spPr>
        <p:txBody>
          <a:bodyPr wrap="square" anchor="ctr">
            <a:noAutofit/>
          </a:bodyPr>
          <a:lstStyle>
            <a:lvl1pPr marL="0" indent="0" algn="ctr">
              <a:buFontTx/>
              <a:buNone/>
              <a:defRPr sz="1200"/>
            </a:lvl1pPr>
          </a:lstStyle>
          <a:p>
            <a:pPr lvl="0"/>
            <a:r>
              <a:rPr lang="en-US" noProof="0"/>
              <a:t>Click icon to add picture</a:t>
            </a:r>
          </a:p>
        </p:txBody>
      </p:sp>
      <p:sp>
        <p:nvSpPr>
          <p:cNvPr id="14" name="Picture Placeholder 13"/>
          <p:cNvSpPr>
            <a:spLocks noGrp="1"/>
          </p:cNvSpPr>
          <p:nvPr>
            <p:ph type="pic" sz="quarter" idx="16"/>
          </p:nvPr>
        </p:nvSpPr>
        <p:spPr>
          <a:xfrm>
            <a:off x="8315739" y="2309180"/>
            <a:ext cx="3127513" cy="3127513"/>
          </a:xfrm>
          <a:custGeom>
            <a:avLst/>
            <a:gdLst>
              <a:gd name="connsiteX0" fmla="*/ 0 w 3127513"/>
              <a:gd name="connsiteY0" fmla="*/ 0 h 3127513"/>
              <a:gd name="connsiteX1" fmla="*/ 3127513 w 3127513"/>
              <a:gd name="connsiteY1" fmla="*/ 0 h 3127513"/>
              <a:gd name="connsiteX2" fmla="*/ 3127513 w 3127513"/>
              <a:gd name="connsiteY2" fmla="*/ 3127513 h 3127513"/>
              <a:gd name="connsiteX3" fmla="*/ 0 w 3127513"/>
              <a:gd name="connsiteY3" fmla="*/ 3127513 h 3127513"/>
            </a:gdLst>
            <a:ahLst/>
            <a:cxnLst>
              <a:cxn ang="0">
                <a:pos x="connsiteX0" y="connsiteY0"/>
              </a:cxn>
              <a:cxn ang="0">
                <a:pos x="connsiteX1" y="connsiteY1"/>
              </a:cxn>
              <a:cxn ang="0">
                <a:pos x="connsiteX2" y="connsiteY2"/>
              </a:cxn>
              <a:cxn ang="0">
                <a:pos x="connsiteX3" y="connsiteY3"/>
              </a:cxn>
            </a:cxnLst>
            <a:rect l="l" t="t" r="r" b="b"/>
            <a:pathLst>
              <a:path w="3127513" h="3127513">
                <a:moveTo>
                  <a:pt x="0" y="0"/>
                </a:moveTo>
                <a:lnTo>
                  <a:pt x="3127513" y="0"/>
                </a:lnTo>
                <a:lnTo>
                  <a:pt x="3127513" y="3127513"/>
                </a:lnTo>
                <a:lnTo>
                  <a:pt x="0" y="3127513"/>
                </a:lnTo>
                <a:close/>
              </a:path>
            </a:pathLst>
          </a:custGeom>
          <a:solidFill>
            <a:schemeClr val="bg1">
              <a:lumMod val="95000"/>
            </a:schemeClr>
          </a:solidFill>
        </p:spPr>
        <p:txBody>
          <a:bodyPr wrap="square" anchor="ctr">
            <a:noAutofit/>
          </a:bodyPr>
          <a:lstStyle>
            <a:lvl1pPr marL="0" indent="0" algn="ctr">
              <a:buFontTx/>
              <a:buNone/>
              <a:defRPr sz="1200"/>
            </a:lvl1pPr>
          </a:lstStyle>
          <a:p>
            <a:pPr lvl="0"/>
            <a:r>
              <a:rPr lang="en-US" noProof="0"/>
              <a:t>Click icon to add picture</a:t>
            </a:r>
          </a:p>
        </p:txBody>
      </p:sp>
      <p:sp>
        <p:nvSpPr>
          <p:cNvPr id="12" name="Picture Placeholder 11"/>
          <p:cNvSpPr>
            <a:spLocks noGrp="1"/>
          </p:cNvSpPr>
          <p:nvPr>
            <p:ph type="pic" sz="quarter" idx="15"/>
          </p:nvPr>
        </p:nvSpPr>
        <p:spPr>
          <a:xfrm>
            <a:off x="762000" y="2309180"/>
            <a:ext cx="3127513" cy="3127513"/>
          </a:xfrm>
          <a:custGeom>
            <a:avLst/>
            <a:gdLst>
              <a:gd name="connsiteX0" fmla="*/ 0 w 3127513"/>
              <a:gd name="connsiteY0" fmla="*/ 0 h 3127513"/>
              <a:gd name="connsiteX1" fmla="*/ 3127513 w 3127513"/>
              <a:gd name="connsiteY1" fmla="*/ 0 h 3127513"/>
              <a:gd name="connsiteX2" fmla="*/ 3127513 w 3127513"/>
              <a:gd name="connsiteY2" fmla="*/ 3127513 h 3127513"/>
              <a:gd name="connsiteX3" fmla="*/ 0 w 3127513"/>
              <a:gd name="connsiteY3" fmla="*/ 3127513 h 3127513"/>
            </a:gdLst>
            <a:ahLst/>
            <a:cxnLst>
              <a:cxn ang="0">
                <a:pos x="connsiteX0" y="connsiteY0"/>
              </a:cxn>
              <a:cxn ang="0">
                <a:pos x="connsiteX1" y="connsiteY1"/>
              </a:cxn>
              <a:cxn ang="0">
                <a:pos x="connsiteX2" y="connsiteY2"/>
              </a:cxn>
              <a:cxn ang="0">
                <a:pos x="connsiteX3" y="connsiteY3"/>
              </a:cxn>
            </a:cxnLst>
            <a:rect l="l" t="t" r="r" b="b"/>
            <a:pathLst>
              <a:path w="3127513" h="3127513">
                <a:moveTo>
                  <a:pt x="0" y="0"/>
                </a:moveTo>
                <a:lnTo>
                  <a:pt x="3127513" y="0"/>
                </a:lnTo>
                <a:lnTo>
                  <a:pt x="3127513" y="3127513"/>
                </a:lnTo>
                <a:lnTo>
                  <a:pt x="0" y="3127513"/>
                </a:lnTo>
                <a:close/>
              </a:path>
            </a:pathLst>
          </a:custGeom>
          <a:solidFill>
            <a:schemeClr val="bg1">
              <a:lumMod val="95000"/>
            </a:schemeClr>
          </a:solidFill>
        </p:spPr>
        <p:txBody>
          <a:bodyPr wrap="square" anchor="ctr">
            <a:noAutofit/>
          </a:bodyPr>
          <a:lstStyle>
            <a:lvl1pPr marL="0" indent="0" algn="ctr">
              <a:buFontTx/>
              <a:buNone/>
              <a:defRPr sz="1200"/>
            </a:lvl1pPr>
          </a:lstStyle>
          <a:p>
            <a:pPr lvl="0"/>
            <a:r>
              <a:rPr lang="en-US" noProof="0"/>
              <a:t>Click icon to add picture</a:t>
            </a:r>
          </a:p>
        </p:txBody>
      </p:sp>
      <p:sp>
        <p:nvSpPr>
          <p:cNvPr id="5" name="Date Placeholder 1"/>
          <p:cNvSpPr>
            <a:spLocks noGrp="1"/>
          </p:cNvSpPr>
          <p:nvPr>
            <p:ph type="dt" sz="half" idx="18"/>
          </p:nvPr>
        </p:nvSpPr>
        <p:spPr>
          <a:xfrm>
            <a:off x="0" y="0"/>
            <a:ext cx="0" cy="0"/>
          </a:xfrm>
        </p:spPr>
        <p:txBody>
          <a:bodyPr/>
          <a:lstStyle>
            <a:lvl1pPr>
              <a:defRPr/>
            </a:lvl1pPr>
          </a:lstStyle>
          <a:p>
            <a:pPr defTabSz="938213" eaLnBrk="0" fontAlgn="base" hangingPunct="0">
              <a:spcBef>
                <a:spcPct val="0"/>
              </a:spcBef>
              <a:spcAft>
                <a:spcPct val="0"/>
              </a:spcAft>
              <a:buClrTx/>
              <a:buFontTx/>
              <a:buNone/>
              <a:defRPr/>
            </a:pPr>
            <a:fld id="{CFCC7FB2-7FF0-4B84-AC6F-39F372B253CA}" type="datetime1">
              <a:rPr lang="en-US" sz="1700" kern="1200">
                <a:latin typeface="Times New Roman" panose="02020603050405020304" pitchFamily="18" charset="0"/>
                <a:ea typeface="MS PGothic" panose="020B0600070205080204" pitchFamily="34" charset="-128"/>
              </a:rPr>
              <a:pPr defTabSz="938213" eaLnBrk="0" fontAlgn="base" hangingPunct="0">
                <a:spcBef>
                  <a:spcPct val="0"/>
                </a:spcBef>
                <a:spcAft>
                  <a:spcPct val="0"/>
                </a:spcAft>
                <a:buClrTx/>
                <a:buFontTx/>
                <a:buNone/>
                <a:defRPr/>
              </a:pPr>
              <a:t>6/4/2026</a:t>
            </a:fld>
            <a:endParaRPr lang="en-US" sz="1700" kern="1200">
              <a:latin typeface="Times New Roman" panose="02020603050405020304" pitchFamily="18" charset="0"/>
              <a:ea typeface="MS PGothic" panose="020B0600070205080204" pitchFamily="34" charset="-128"/>
            </a:endParaRPr>
          </a:p>
        </p:txBody>
      </p:sp>
      <p:sp>
        <p:nvSpPr>
          <p:cNvPr id="6" name="Footer Placeholder 2"/>
          <p:cNvSpPr>
            <a:spLocks noGrp="1"/>
          </p:cNvSpPr>
          <p:nvPr>
            <p:ph type="ftr" sz="quarter" idx="19"/>
          </p:nvPr>
        </p:nvSpPr>
        <p:spPr>
          <a:xfrm>
            <a:off x="0" y="0"/>
            <a:ext cx="0" cy="0"/>
          </a:xfrm>
        </p:spPr>
        <p:txBody>
          <a:bodyPr/>
          <a:lstStyle>
            <a:lvl1pPr>
              <a:defRPr/>
            </a:lvl1pPr>
          </a:lstStyle>
          <a:p>
            <a:pPr defTabSz="938213" eaLnBrk="0" fontAlgn="base" hangingPunct="0">
              <a:spcBef>
                <a:spcPct val="0"/>
              </a:spcBef>
              <a:spcAft>
                <a:spcPct val="0"/>
              </a:spcAft>
              <a:buClrTx/>
              <a:buFontTx/>
              <a:buNone/>
              <a:defRPr/>
            </a:pPr>
            <a:endParaRPr lang="en-US" sz="1700" kern="1200">
              <a:latin typeface="Times New Roman" panose="02020603050405020304" pitchFamily="18" charset="0"/>
              <a:ea typeface="MS PGothic" panose="020B0600070205080204" pitchFamily="34" charset="-128"/>
            </a:endParaRPr>
          </a:p>
        </p:txBody>
      </p:sp>
    </p:spTree>
    <p:extLst>
      <p:ext uri="{BB962C8B-B14F-4D97-AF65-F5344CB8AC3E}">
        <p14:creationId xmlns:p14="http://schemas.microsoft.com/office/powerpoint/2010/main" val="3239980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6_Title Slide">
    <p:spTree>
      <p:nvGrpSpPr>
        <p:cNvPr id="1" name=""/>
        <p:cNvGrpSpPr/>
        <p:nvPr/>
      </p:nvGrpSpPr>
      <p:grpSpPr>
        <a:xfrm>
          <a:off x="0" y="0"/>
          <a:ext cx="0" cy="0"/>
          <a:chOff x="0" y="0"/>
          <a:chExt cx="0" cy="0"/>
        </a:xfrm>
      </p:grpSpPr>
      <p:sp>
        <p:nvSpPr>
          <p:cNvPr id="5" name="Picture Placeholder 2"/>
          <p:cNvSpPr>
            <a:spLocks noGrp="1"/>
          </p:cNvSpPr>
          <p:nvPr>
            <p:ph type="pic" sz="quarter" idx="12" hasCustomPrompt="1"/>
          </p:nvPr>
        </p:nvSpPr>
        <p:spPr>
          <a:xfrm>
            <a:off x="5479156" y="366299"/>
            <a:ext cx="2960508" cy="6120997"/>
          </a:xfrm>
          <a:prstGeom prst="rect">
            <a:avLst/>
          </a:prstGeom>
          <a:pattFill prst="lgCheck">
            <a:fgClr>
              <a:schemeClr val="bg2">
                <a:lumMod val="90000"/>
              </a:schemeClr>
            </a:fgClr>
            <a:bgClr>
              <a:schemeClr val="bg1"/>
            </a:bgClr>
          </a:pattFill>
        </p:spPr>
        <p:txBody>
          <a:bodyPr anchor="ctr"/>
          <a:lstStyle>
            <a:lvl1pPr marL="0" indent="0" algn="ctr">
              <a:buNone/>
              <a:defRPr sz="1600" b="1" i="0" baseline="0">
                <a:latin typeface="Source Sans Pro" charset="0"/>
                <a:ea typeface="Source Sans Pro" charset="0"/>
                <a:cs typeface="Source Sans Pro" charset="0"/>
              </a:defRPr>
            </a:lvl1pPr>
          </a:lstStyle>
          <a:p>
            <a:r>
              <a:rPr lang="en-US" dirty="0"/>
              <a:t>Drag &amp; </a:t>
            </a:r>
            <a:r>
              <a:rPr lang="en-US"/>
              <a:t>Drop picture</a:t>
            </a:r>
          </a:p>
        </p:txBody>
      </p:sp>
    </p:spTree>
    <p:extLst>
      <p:ext uri="{BB962C8B-B14F-4D97-AF65-F5344CB8AC3E}">
        <p14:creationId xmlns:p14="http://schemas.microsoft.com/office/powerpoint/2010/main" val="2916478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Izglitibas.ministrija</a:t>
            </a:r>
            <a:endParaRPr sz="120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3553034" y="5261489"/>
            <a:ext cx="373900"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66" y="5261501"/>
            <a:ext cx="373900" cy="2804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176606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ext">
  <p:cSld name="text">
    <p:spTree>
      <p:nvGrpSpPr>
        <p:cNvPr id="1" name="Shape 19"/>
        <p:cNvGrpSpPr/>
        <p:nvPr/>
      </p:nvGrpSpPr>
      <p:grpSpPr>
        <a:xfrm>
          <a:off x="0" y="0"/>
          <a:ext cx="0" cy="0"/>
          <a:chOff x="0" y="0"/>
          <a:chExt cx="0" cy="0"/>
        </a:xfrm>
      </p:grpSpPr>
      <p:sp>
        <p:nvSpPr>
          <p:cNvPr id="20" name="Google Shape;20;p3"/>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21" name="Google Shape;21;p3"/>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6775" y="2243979"/>
            <a:ext cx="10929767" cy="393298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24" name="Google Shape;24;p3"/>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0" i="0" u="none" strike="noStrike" cap="none">
                <a:solidFill>
                  <a:schemeClr val="lt1"/>
                </a:solidFill>
                <a:latin typeface="Verdana"/>
                <a:ea typeface="Verdana"/>
                <a:cs typeface="Verdana"/>
                <a:sym typeface="Verdana"/>
              </a:defRPr>
            </a:lvl1pPr>
            <a:lvl2pPr marL="0" marR="0" lvl="1" indent="0" algn="ctr" rtl="0">
              <a:spcBef>
                <a:spcPts val="0"/>
              </a:spcBef>
              <a:buNone/>
              <a:defRPr sz="800" b="0" i="0" u="none" strike="noStrike" cap="none">
                <a:solidFill>
                  <a:schemeClr val="lt1"/>
                </a:solidFill>
                <a:latin typeface="Verdana"/>
                <a:ea typeface="Verdana"/>
                <a:cs typeface="Verdana"/>
                <a:sym typeface="Verdana"/>
              </a:defRPr>
            </a:lvl2pPr>
            <a:lvl3pPr marL="0" marR="0" lvl="2" indent="0" algn="ctr" rtl="0">
              <a:spcBef>
                <a:spcPts val="0"/>
              </a:spcBef>
              <a:buNone/>
              <a:defRPr sz="800" b="0" i="0" u="none" strike="noStrike" cap="none">
                <a:solidFill>
                  <a:schemeClr val="lt1"/>
                </a:solidFill>
                <a:latin typeface="Verdana"/>
                <a:ea typeface="Verdana"/>
                <a:cs typeface="Verdana"/>
                <a:sym typeface="Verdana"/>
              </a:defRPr>
            </a:lvl3pPr>
            <a:lvl4pPr marL="0" marR="0" lvl="3" indent="0" algn="ctr" rtl="0">
              <a:spcBef>
                <a:spcPts val="0"/>
              </a:spcBef>
              <a:buNone/>
              <a:defRPr sz="800" b="0" i="0" u="none" strike="noStrike" cap="none">
                <a:solidFill>
                  <a:schemeClr val="lt1"/>
                </a:solidFill>
                <a:latin typeface="Verdana"/>
                <a:ea typeface="Verdana"/>
                <a:cs typeface="Verdana"/>
                <a:sym typeface="Verdana"/>
              </a:defRPr>
            </a:lvl4pPr>
            <a:lvl5pPr marL="0" marR="0" lvl="4" indent="0" algn="ctr" rtl="0">
              <a:spcBef>
                <a:spcPts val="0"/>
              </a:spcBef>
              <a:buNone/>
              <a:defRPr sz="800" b="0" i="0" u="none" strike="noStrike" cap="none">
                <a:solidFill>
                  <a:schemeClr val="lt1"/>
                </a:solidFill>
                <a:latin typeface="Verdana"/>
                <a:ea typeface="Verdana"/>
                <a:cs typeface="Verdana"/>
                <a:sym typeface="Verdana"/>
              </a:defRPr>
            </a:lvl5pPr>
            <a:lvl6pPr marL="0" marR="0" lvl="5" indent="0" algn="ctr" rtl="0">
              <a:spcBef>
                <a:spcPts val="0"/>
              </a:spcBef>
              <a:buNone/>
              <a:defRPr sz="800" b="0" i="0" u="none" strike="noStrike" cap="none">
                <a:solidFill>
                  <a:schemeClr val="lt1"/>
                </a:solidFill>
                <a:latin typeface="Verdana"/>
                <a:ea typeface="Verdana"/>
                <a:cs typeface="Verdana"/>
                <a:sym typeface="Verdana"/>
              </a:defRPr>
            </a:lvl6pPr>
            <a:lvl7pPr marL="0" marR="0" lvl="6" indent="0" algn="ctr" rtl="0">
              <a:spcBef>
                <a:spcPts val="0"/>
              </a:spcBef>
              <a:buNone/>
              <a:defRPr sz="800" b="0" i="0" u="none" strike="noStrike" cap="none">
                <a:solidFill>
                  <a:schemeClr val="lt1"/>
                </a:solidFill>
                <a:latin typeface="Verdana"/>
                <a:ea typeface="Verdana"/>
                <a:cs typeface="Verdana"/>
                <a:sym typeface="Verdana"/>
              </a:defRPr>
            </a:lvl7pPr>
            <a:lvl8pPr marL="0" marR="0" lvl="7" indent="0" algn="ctr" rtl="0">
              <a:spcBef>
                <a:spcPts val="0"/>
              </a:spcBef>
              <a:buNone/>
              <a:defRPr sz="800" b="0" i="0" u="none" strike="noStrike" cap="none">
                <a:solidFill>
                  <a:schemeClr val="lt1"/>
                </a:solidFill>
                <a:latin typeface="Verdana"/>
                <a:ea typeface="Verdana"/>
                <a:cs typeface="Verdana"/>
                <a:sym typeface="Verdana"/>
              </a:defRPr>
            </a:lvl8pPr>
            <a:lvl9pPr marL="0" marR="0" lvl="8" indent="0" algn="ctr" rtl="0">
              <a:spcBef>
                <a:spcPts val="0"/>
              </a:spcBef>
              <a:buNone/>
              <a:defRPr sz="800" b="0" i="0" u="none" strike="noStrike" cap="none">
                <a:solidFill>
                  <a:schemeClr val="lt1"/>
                </a:solidFill>
                <a:latin typeface="Verdana"/>
                <a:ea typeface="Verdana"/>
                <a:cs typeface="Verdana"/>
                <a:sym typeface="Verdana"/>
              </a:defRPr>
            </a:lvl9pPr>
          </a:lstStyle>
          <a:p>
            <a:fld id="{00000000-1234-1234-1234-123412341234}" type="slidenum">
              <a:rPr lang="lv-LV" smtClean="0">
                <a:solidFill>
                  <a:srgbClr val="FFFFFF"/>
                </a:solidFill>
              </a:rPr>
              <a:pPr/>
              <a:t>‹#›</a:t>
            </a:fld>
            <a:endParaRPr lang="lv-LV">
              <a:solidFill>
                <a:srgbClr val="FFFFFF"/>
              </a:solidFill>
            </a:endParaRPr>
          </a:p>
        </p:txBody>
      </p:sp>
    </p:spTree>
    <p:extLst>
      <p:ext uri="{BB962C8B-B14F-4D97-AF65-F5344CB8AC3E}">
        <p14:creationId xmlns:p14="http://schemas.microsoft.com/office/powerpoint/2010/main" val="344133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2" type="title">
  <p:cSld name="Title Slide 2">
    <p:bg>
      <p:bgPr>
        <a:solidFill>
          <a:schemeClr val="lt1"/>
        </a:solidFill>
        <a:effectLst/>
      </p:bgPr>
    </p:bg>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895575" y="2235200"/>
            <a:ext cx="8470751"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5400"/>
              <a:buFont typeface="Verdana"/>
              <a:buNone/>
              <a:defRPr sz="5400" b="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039009" y="5518673"/>
            <a:ext cx="7296539" cy="892885"/>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1800"/>
              <a:buNone/>
              <a:defRPr sz="18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9" name="Google Shape;29;p4"/>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3585823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r>
              <a:rPr lang="lv-LV" sz="1200">
                <a:solidFill>
                  <a:srgbClr val="FFFFFF"/>
                </a:solidFill>
                <a:latin typeface="Verdana"/>
                <a:ea typeface="Verdana"/>
                <a:cs typeface="Verdana"/>
                <a:sym typeface="Verdana"/>
              </a:rPr>
              <a:t>Izglitibas.ministrija</a:t>
            </a:r>
            <a:endParaRPr sz="120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3553034" y="5261489"/>
            <a:ext cx="373900"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66" y="5261501"/>
            <a:ext cx="373900" cy="280425"/>
          </a:xfrm>
          <a:prstGeom prst="rect">
            <a:avLst/>
          </a:prstGeom>
          <a:noFill/>
          <a:ln>
            <a:noFill/>
          </a:ln>
        </p:spPr>
      </p:pic>
    </p:spTree>
    <p:extLst>
      <p:ext uri="{BB962C8B-B14F-4D97-AF65-F5344CB8AC3E}">
        <p14:creationId xmlns:p14="http://schemas.microsoft.com/office/powerpoint/2010/main" val="2316697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solidFill>
                  <a:srgbClr val="FFFFFF"/>
                </a:solidFill>
              </a:rPr>
              <a:pPr/>
              <a:t>‹#›</a:t>
            </a:fld>
            <a:endParaRPr lang="lv-LV">
              <a:solidFill>
                <a:srgbClr val="FFFFFF"/>
              </a:solidFill>
            </a:endParaRPr>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68444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1290683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algn="ctr"/>
            <a:endParaRPr sz="180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38121532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theme" Target="../theme/theme3.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69"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extLst>
      <p:ext uri="{BB962C8B-B14F-4D97-AF65-F5344CB8AC3E}">
        <p14:creationId xmlns:p14="http://schemas.microsoft.com/office/powerpoint/2010/main" val="4286748016"/>
      </p:ext>
    </p:extLst>
  </p:cSld>
  <p:clrMap bg1="lt1" tx1="dk1" bg2="dk2" tx2="lt2" accent1="accent1" accent2="accent2" accent3="accent3" accent4="accent4" accent5="accent5" accent6="accent6" hlink="hlink" folHlink="folHlink"/>
  <p:sldLayoutIdLst>
    <p:sldLayoutId id="2147483968" r:id="rId1"/>
    <p:sldLayoutId id="2147483969" r:id="rId2"/>
    <p:sldLayoutId id="2147483970" r:id="rId3"/>
    <p:sldLayoutId id="2147483973" r:id="rId4"/>
    <p:sldLayoutId id="2147483974" r:id="rId5"/>
    <p:sldLayoutId id="2147483975" r:id="rId6"/>
    <p:sldLayoutId id="2147483976"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7809452"/>
      </p:ext>
    </p:extLst>
  </p:cSld>
  <p:clrMap bg1="lt1" tx1="dk1" bg2="lt2" tx2="dk2" accent1="accent1" accent2="accent2" accent3="accent3" accent4="accent4" accent5="accent5" accent6="accent6" hlink="hlink" folHlink="folHlink"/>
  <p:sldLayoutIdLst>
    <p:sldLayoutId id="2147484015" r:id="rId1"/>
    <p:sldLayoutId id="2147484016" r:id="rId2"/>
    <p:sldLayoutId id="2147484017" r:id="rId3"/>
    <p:sldLayoutId id="2147484018" r:id="rId4"/>
  </p:sldLayoutIdLst>
  <p:hf hdr="0"/>
  <p:txStyles>
    <p:titleStyle>
      <a:lvl1pPr algn="ctr" defTabSz="1217613" rtl="0" eaLnBrk="0" fontAlgn="base" hangingPunct="0">
        <a:spcBef>
          <a:spcPct val="0"/>
        </a:spcBef>
        <a:spcAft>
          <a:spcPct val="0"/>
        </a:spcAft>
        <a:defRPr sz="5800" kern="1200">
          <a:solidFill>
            <a:schemeClr val="tx1"/>
          </a:solidFill>
          <a:latin typeface="+mj-lt"/>
          <a:ea typeface="+mj-ea"/>
          <a:cs typeface="+mj-cs"/>
        </a:defRPr>
      </a:lvl1pPr>
      <a:lvl2pPr algn="ctr" defTabSz="1217613" rtl="0" eaLnBrk="0" fontAlgn="base" hangingPunct="0">
        <a:spcBef>
          <a:spcPct val="0"/>
        </a:spcBef>
        <a:spcAft>
          <a:spcPct val="0"/>
        </a:spcAft>
        <a:defRPr sz="5800">
          <a:solidFill>
            <a:schemeClr val="tx1"/>
          </a:solidFill>
          <a:latin typeface="Montserrat SemiBold"/>
        </a:defRPr>
      </a:lvl2pPr>
      <a:lvl3pPr algn="ctr" defTabSz="1217613" rtl="0" eaLnBrk="0" fontAlgn="base" hangingPunct="0">
        <a:spcBef>
          <a:spcPct val="0"/>
        </a:spcBef>
        <a:spcAft>
          <a:spcPct val="0"/>
        </a:spcAft>
        <a:defRPr sz="5800">
          <a:solidFill>
            <a:schemeClr val="tx1"/>
          </a:solidFill>
          <a:latin typeface="Montserrat SemiBold"/>
        </a:defRPr>
      </a:lvl3pPr>
      <a:lvl4pPr algn="ctr" defTabSz="1217613" rtl="0" eaLnBrk="0" fontAlgn="base" hangingPunct="0">
        <a:spcBef>
          <a:spcPct val="0"/>
        </a:spcBef>
        <a:spcAft>
          <a:spcPct val="0"/>
        </a:spcAft>
        <a:defRPr sz="5800">
          <a:solidFill>
            <a:schemeClr val="tx1"/>
          </a:solidFill>
          <a:latin typeface="Montserrat SemiBold"/>
        </a:defRPr>
      </a:lvl4pPr>
      <a:lvl5pPr algn="ctr" defTabSz="1217613" rtl="0" eaLnBrk="0" fontAlgn="base" hangingPunct="0">
        <a:spcBef>
          <a:spcPct val="0"/>
        </a:spcBef>
        <a:spcAft>
          <a:spcPct val="0"/>
        </a:spcAft>
        <a:defRPr sz="5800">
          <a:solidFill>
            <a:schemeClr val="tx1"/>
          </a:solidFill>
          <a:latin typeface="Montserrat SemiBold"/>
        </a:defRPr>
      </a:lvl5pPr>
      <a:lvl6pPr marL="457200" algn="ctr" defTabSz="1217613" rtl="0" fontAlgn="base">
        <a:spcBef>
          <a:spcPct val="0"/>
        </a:spcBef>
        <a:spcAft>
          <a:spcPct val="0"/>
        </a:spcAft>
        <a:defRPr sz="5800">
          <a:solidFill>
            <a:schemeClr val="tx1"/>
          </a:solidFill>
          <a:latin typeface="Montserrat SemiBold"/>
        </a:defRPr>
      </a:lvl6pPr>
      <a:lvl7pPr marL="914400" algn="ctr" defTabSz="1217613" rtl="0" fontAlgn="base">
        <a:spcBef>
          <a:spcPct val="0"/>
        </a:spcBef>
        <a:spcAft>
          <a:spcPct val="0"/>
        </a:spcAft>
        <a:defRPr sz="5800">
          <a:solidFill>
            <a:schemeClr val="tx1"/>
          </a:solidFill>
          <a:latin typeface="Montserrat SemiBold"/>
        </a:defRPr>
      </a:lvl7pPr>
      <a:lvl8pPr marL="1371600" algn="ctr" defTabSz="1217613" rtl="0" fontAlgn="base">
        <a:spcBef>
          <a:spcPct val="0"/>
        </a:spcBef>
        <a:spcAft>
          <a:spcPct val="0"/>
        </a:spcAft>
        <a:defRPr sz="5800">
          <a:solidFill>
            <a:schemeClr val="tx1"/>
          </a:solidFill>
          <a:latin typeface="Montserrat SemiBold"/>
        </a:defRPr>
      </a:lvl8pPr>
      <a:lvl9pPr marL="1828800" algn="ctr" defTabSz="1217613" rtl="0" fontAlgn="base">
        <a:spcBef>
          <a:spcPct val="0"/>
        </a:spcBef>
        <a:spcAft>
          <a:spcPct val="0"/>
        </a:spcAft>
        <a:defRPr sz="5800">
          <a:solidFill>
            <a:schemeClr val="tx1"/>
          </a:solidFill>
          <a:latin typeface="Montserrat SemiBold"/>
        </a:defRPr>
      </a:lvl9pPr>
    </p:titleStyle>
    <p:bodyStyle>
      <a:lvl1pPr marL="455613" indent="-455613" algn="l" defTabSz="1217613" rtl="0" eaLnBrk="0" fontAlgn="base" hangingPunct="0">
        <a:spcBef>
          <a:spcPct val="20000"/>
        </a:spcBef>
        <a:spcAft>
          <a:spcPct val="0"/>
        </a:spcAft>
        <a:buFont typeface="Arial" panose="020B0604020202020204" pitchFamily="34" charset="0"/>
        <a:buChar char="•"/>
        <a:defRPr sz="4200" kern="1200">
          <a:solidFill>
            <a:schemeClr val="tx1"/>
          </a:solidFill>
          <a:latin typeface="+mn-lt"/>
          <a:ea typeface="+mn-ea"/>
          <a:cs typeface="+mn-cs"/>
        </a:defRPr>
      </a:lvl1pPr>
      <a:lvl2pPr marL="989013" indent="-379413" algn="l" defTabSz="1217613" rtl="0" eaLnBrk="0" fontAlgn="base" hangingPunct="0">
        <a:spcBef>
          <a:spcPct val="20000"/>
        </a:spcBef>
        <a:spcAft>
          <a:spcPct val="0"/>
        </a:spcAft>
        <a:buFont typeface="Arial" panose="020B0604020202020204" pitchFamily="34" charset="0"/>
        <a:buChar char="–"/>
        <a:defRPr sz="3700" kern="1200">
          <a:solidFill>
            <a:schemeClr val="tx1"/>
          </a:solidFill>
          <a:latin typeface="+mn-lt"/>
          <a:ea typeface="+mn-ea"/>
          <a:cs typeface="+mn-cs"/>
        </a:defRPr>
      </a:lvl2pPr>
      <a:lvl3pPr marL="1522413" indent="-303213" algn="l" defTabSz="12176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2013" indent="-303213" algn="l" defTabSz="1217613"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4pPr>
      <a:lvl5pPr marL="2741613" indent="-303213" algn="l" defTabSz="1217613"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5pPr>
      <a:lvl6pPr marL="3352465"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6pPr>
      <a:lvl7pPr marL="3962004"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7pPr>
      <a:lvl8pPr marL="4571542"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8pPr>
      <a:lvl9pPr marL="5181082" indent="-304769" algn="l" defTabSz="1219079" rtl="0" eaLnBrk="1" latinLnBrk="0" hangingPunct="1">
        <a:spcBef>
          <a:spcPct val="20000"/>
        </a:spcBef>
        <a:buFont typeface="Arial" panose="020B0604020202020204" pitchFamily="34" charset="0"/>
        <a:buChar char="•"/>
        <a:defRPr sz="2650" kern="1200">
          <a:solidFill>
            <a:schemeClr val="tx1"/>
          </a:solidFill>
          <a:latin typeface="+mn-lt"/>
          <a:ea typeface="+mn-ea"/>
          <a:cs typeface="+mn-cs"/>
        </a:defRPr>
      </a:lvl9pPr>
    </p:bodyStyle>
    <p:otherStyle>
      <a:defPPr>
        <a:defRPr lang="ru-RU"/>
      </a:defPPr>
      <a:lvl1pPr marL="0" algn="l" defTabSz="1219079" rtl="0" eaLnBrk="1" latinLnBrk="0" hangingPunct="1">
        <a:defRPr sz="2400" kern="1200">
          <a:solidFill>
            <a:schemeClr val="tx1"/>
          </a:solidFill>
          <a:latin typeface="+mn-lt"/>
          <a:ea typeface="+mn-ea"/>
          <a:cs typeface="+mn-cs"/>
        </a:defRPr>
      </a:lvl1pPr>
      <a:lvl2pPr marL="609539" algn="l" defTabSz="1219079" rtl="0" eaLnBrk="1" latinLnBrk="0" hangingPunct="1">
        <a:defRPr sz="2400" kern="1200">
          <a:solidFill>
            <a:schemeClr val="tx1"/>
          </a:solidFill>
          <a:latin typeface="+mn-lt"/>
          <a:ea typeface="+mn-ea"/>
          <a:cs typeface="+mn-cs"/>
        </a:defRPr>
      </a:lvl2pPr>
      <a:lvl3pPr marL="1219079" algn="l" defTabSz="1219079" rtl="0" eaLnBrk="1" latinLnBrk="0" hangingPunct="1">
        <a:defRPr sz="2400" kern="1200">
          <a:solidFill>
            <a:schemeClr val="tx1"/>
          </a:solidFill>
          <a:latin typeface="+mn-lt"/>
          <a:ea typeface="+mn-ea"/>
          <a:cs typeface="+mn-cs"/>
        </a:defRPr>
      </a:lvl3pPr>
      <a:lvl4pPr marL="1828617" algn="l" defTabSz="1219079" rtl="0" eaLnBrk="1" latinLnBrk="0" hangingPunct="1">
        <a:defRPr sz="2400" kern="1200">
          <a:solidFill>
            <a:schemeClr val="tx1"/>
          </a:solidFill>
          <a:latin typeface="+mn-lt"/>
          <a:ea typeface="+mn-ea"/>
          <a:cs typeface="+mn-cs"/>
        </a:defRPr>
      </a:lvl4pPr>
      <a:lvl5pPr marL="2438156" algn="l" defTabSz="1219079" rtl="0" eaLnBrk="1" latinLnBrk="0" hangingPunct="1">
        <a:defRPr sz="2400" kern="1200">
          <a:solidFill>
            <a:schemeClr val="tx1"/>
          </a:solidFill>
          <a:latin typeface="+mn-lt"/>
          <a:ea typeface="+mn-ea"/>
          <a:cs typeface="+mn-cs"/>
        </a:defRPr>
      </a:lvl5pPr>
      <a:lvl6pPr marL="3047695" algn="l" defTabSz="1219079" rtl="0" eaLnBrk="1" latinLnBrk="0" hangingPunct="1">
        <a:defRPr sz="2400" kern="1200">
          <a:solidFill>
            <a:schemeClr val="tx1"/>
          </a:solidFill>
          <a:latin typeface="+mn-lt"/>
          <a:ea typeface="+mn-ea"/>
          <a:cs typeface="+mn-cs"/>
        </a:defRPr>
      </a:lvl6pPr>
      <a:lvl7pPr marL="3657234" algn="l" defTabSz="1219079" rtl="0" eaLnBrk="1" latinLnBrk="0" hangingPunct="1">
        <a:defRPr sz="2400" kern="1200">
          <a:solidFill>
            <a:schemeClr val="tx1"/>
          </a:solidFill>
          <a:latin typeface="+mn-lt"/>
          <a:ea typeface="+mn-ea"/>
          <a:cs typeface="+mn-cs"/>
        </a:defRPr>
      </a:lvl7pPr>
      <a:lvl8pPr marL="4266773" algn="l" defTabSz="1219079" rtl="0" eaLnBrk="1" latinLnBrk="0" hangingPunct="1">
        <a:defRPr sz="2400" kern="1200">
          <a:solidFill>
            <a:schemeClr val="tx1"/>
          </a:solidFill>
          <a:latin typeface="+mn-lt"/>
          <a:ea typeface="+mn-ea"/>
          <a:cs typeface="+mn-cs"/>
        </a:defRPr>
      </a:lvl8pPr>
      <a:lvl9pPr marL="4876312" algn="l" defTabSz="1219079"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ikumi.lv/ta/id/309597-noteikumi-par-valsts-visparejas-videjas-izglitibas-standartu-un-visparejas-videjas-izglitibas-programmu-paraugiem"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likumi.lv/ta/id/364262-noteikumi-par-valsts-parbaudes-darbu-norises-laiku-20252026macibu-gada"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likumi.lv/ta/id/357311-noteikumi-par-20252026macibu-gada-un-macibu-semestru-sakuma-un-beigu-laiku-un-brivdienu-laiku"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likumi.lv/ta/id/111963"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likumi.lv/ta/id/368512-kartiba-kada-izsniedzami-valsts-atziti-visparejas-izglitibas-dokumenti" TargetMode="External"/><Relationship Id="rId2" Type="http://schemas.openxmlformats.org/officeDocument/2006/relationships/hyperlink" Target="https://likumi.lv/ta/id/342454-kartiba-kada-izsniedzami-valsts-atziti-visparejas-izglitibas-dokumenti"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likumi.lv/ta/id/303768-noteikumi-par-valsts-pamatizglitibas-standartu-un-pamatizglitibas-programmu-paraugiem"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likumi.lv/ta/id/364262-noteikumi-par-valsts-parbaudes-darbu-norises-laiku-20252026macibu-gada"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1057744" y="2470325"/>
            <a:ext cx="10288610" cy="1329516"/>
          </a:xfrm>
          <a:prstGeom prst="rect">
            <a:avLst/>
          </a:prstGeom>
          <a:noFill/>
          <a:ln>
            <a:noFill/>
          </a:ln>
        </p:spPr>
        <p:txBody>
          <a:bodyPr spcFirstLastPara="1" wrap="square" lIns="0" tIns="0" rIns="0" bIns="0" anchor="t" anchorCtr="0">
            <a:noAutofit/>
          </a:bodyPr>
          <a:lstStyle/>
          <a:p>
            <a:pPr algn="ctr">
              <a:lnSpc>
                <a:spcPct val="100000"/>
              </a:lnSpc>
            </a:pPr>
            <a:r>
              <a:rPr lang="lv-LV" sz="3200" dirty="0">
                <a:latin typeface="Verdana" panose="020B0604030504040204" pitchFamily="34" charset="0"/>
                <a:ea typeface="Verdana" panose="020B0604030504040204" pitchFamily="34" charset="0"/>
                <a:cs typeface="Times New Roman" panose="02020603050405020304" pitchFamily="18" charset="0"/>
              </a:rPr>
              <a:t>Valsts atzītu vispārējās izglītības dokumentu noformēšanas un izsniegšanas kārtība</a:t>
            </a:r>
            <a:endParaRPr lang="lv-LV" sz="3200" dirty="0">
              <a:latin typeface="Verdana" panose="020B0604030504040204" pitchFamily="34" charset="0"/>
              <a:ea typeface="Verdana" panose="020B0604030504040204" pitchFamily="34" charset="0"/>
            </a:endParaRPr>
          </a:p>
        </p:txBody>
      </p:sp>
      <p:sp>
        <p:nvSpPr>
          <p:cNvPr id="207" name="Google Shape;207;p30"/>
          <p:cNvSpPr txBox="1">
            <a:spLocks noGrp="1"/>
          </p:cNvSpPr>
          <p:nvPr>
            <p:ph type="subTitle" idx="1"/>
          </p:nvPr>
        </p:nvSpPr>
        <p:spPr>
          <a:xfrm>
            <a:off x="354356" y="4080185"/>
            <a:ext cx="11259765" cy="1152513"/>
          </a:xfrm>
          <a:prstGeom prst="rect">
            <a:avLst/>
          </a:prstGeom>
          <a:noFill/>
          <a:ln>
            <a:noFill/>
          </a:ln>
        </p:spPr>
        <p:txBody>
          <a:bodyPr spcFirstLastPara="1" wrap="square" lIns="0" tIns="45700" rIns="91425" bIns="45700" anchor="t" anchorCtr="0">
            <a:noAutofit/>
          </a:bodyPr>
          <a:lstStyle/>
          <a:p>
            <a:pPr marL="0" indent="0" algn="ctr">
              <a:spcBef>
                <a:spcPts val="0"/>
              </a:spcBef>
            </a:pPr>
            <a:r>
              <a:rPr lang="lv-LV" sz="2200" dirty="0"/>
              <a:t>Tiešsaistes seminārs</a:t>
            </a:r>
          </a:p>
          <a:p>
            <a:pPr marL="0" indent="0" algn="ctr">
              <a:spcBef>
                <a:spcPts val="0"/>
              </a:spcBef>
            </a:pPr>
            <a:r>
              <a:rPr lang="lv-LV" sz="2200" dirty="0" err="1"/>
              <a:t>valstspilsētu</a:t>
            </a:r>
            <a:r>
              <a:rPr lang="lv-LV" sz="2200" dirty="0"/>
              <a:t> un novadu izglītības pārvalžu vadītājiem,</a:t>
            </a:r>
          </a:p>
          <a:p>
            <a:pPr marL="0" indent="0" algn="ctr">
              <a:spcBef>
                <a:spcPts val="0"/>
              </a:spcBef>
            </a:pPr>
            <a:r>
              <a:rPr lang="lv-LV" sz="2200" dirty="0"/>
              <a:t>izglītības speciālistiem, izglītības </a:t>
            </a:r>
            <a:r>
              <a:rPr lang="lv-LV" sz="2200"/>
              <a:t>iestāžu vadītājiem</a:t>
            </a:r>
            <a:r>
              <a:rPr lang="en-US" sz="2200"/>
              <a:t> </a:t>
            </a:r>
            <a:endParaRPr lang="en-US" sz="2200"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
        <p:nvSpPr>
          <p:cNvPr id="2" name="TextBox 1"/>
          <p:cNvSpPr txBox="1"/>
          <p:nvPr/>
        </p:nvSpPr>
        <p:spPr>
          <a:xfrm>
            <a:off x="1627094" y="5513042"/>
            <a:ext cx="8937812" cy="738664"/>
          </a:xfrm>
          <a:prstGeom prst="rect">
            <a:avLst/>
          </a:prstGeom>
          <a:noFill/>
        </p:spPr>
        <p:txBody>
          <a:bodyPr wrap="square" rtlCol="0">
            <a:spAutoFit/>
          </a:bodyPr>
          <a:lstStyle/>
          <a:p>
            <a:pPr algn="ctr"/>
            <a:r>
              <a:rPr lang="lv-LV" sz="2100" dirty="0">
                <a:solidFill>
                  <a:schemeClr val="bg1"/>
                </a:solidFill>
                <a:latin typeface="Verdana" panose="020B0604030504040204" pitchFamily="34" charset="0"/>
                <a:ea typeface="Verdana" panose="020B0604030504040204" pitchFamily="34" charset="0"/>
              </a:rPr>
              <a:t>Vispārējās i</a:t>
            </a:r>
            <a:r>
              <a:rPr lang="en-US" sz="2100" dirty="0" err="1">
                <a:solidFill>
                  <a:schemeClr val="bg1"/>
                </a:solidFill>
                <a:latin typeface="Verdana" panose="020B0604030504040204" pitchFamily="34" charset="0"/>
                <a:ea typeface="Verdana" panose="020B0604030504040204" pitchFamily="34" charset="0"/>
              </a:rPr>
              <a:t>zglītības</a:t>
            </a:r>
            <a:r>
              <a:rPr lang="en-US" sz="2100" dirty="0">
                <a:solidFill>
                  <a:schemeClr val="bg1"/>
                </a:solidFill>
                <a:latin typeface="Verdana" panose="020B0604030504040204" pitchFamily="34" charset="0"/>
                <a:ea typeface="Verdana" panose="020B0604030504040204" pitchFamily="34" charset="0"/>
              </a:rPr>
              <a:t> </a:t>
            </a:r>
            <a:r>
              <a:rPr lang="en-US" sz="2100" dirty="0" err="1">
                <a:solidFill>
                  <a:schemeClr val="bg1"/>
                </a:solidFill>
                <a:latin typeface="Verdana" panose="020B0604030504040204" pitchFamily="34" charset="0"/>
                <a:ea typeface="Verdana" panose="020B0604030504040204" pitchFamily="34" charset="0"/>
              </a:rPr>
              <a:t>departame</a:t>
            </a:r>
            <a:r>
              <a:rPr lang="lv-LV" sz="2100" dirty="0" err="1">
                <a:solidFill>
                  <a:schemeClr val="bg1"/>
                </a:solidFill>
                <a:latin typeface="Verdana" panose="020B0604030504040204" pitchFamily="34" charset="0"/>
                <a:ea typeface="Verdana" panose="020B0604030504040204" pitchFamily="34" charset="0"/>
              </a:rPr>
              <a:t>nts</a:t>
            </a:r>
            <a:endParaRPr lang="lv-LV" sz="2100" dirty="0">
              <a:solidFill>
                <a:schemeClr val="bg1"/>
              </a:solidFill>
              <a:latin typeface="Verdana" panose="020B0604030504040204" pitchFamily="34" charset="0"/>
              <a:ea typeface="Verdana" panose="020B0604030504040204" pitchFamily="34" charset="0"/>
            </a:endParaRPr>
          </a:p>
          <a:p>
            <a:pPr marL="0" marR="0" lvl="0" indent="0" algn="ctr" defTabSz="914400" rtl="0" eaLnBrk="1" fontAlgn="auto" latinLnBrk="0" hangingPunct="1">
              <a:lnSpc>
                <a:spcPct val="100000"/>
              </a:lnSpc>
              <a:spcBef>
                <a:spcPts val="0"/>
              </a:spcBef>
              <a:spcAft>
                <a:spcPts val="0"/>
              </a:spcAft>
              <a:buClr>
                <a:srgbClr val="FFFFFF"/>
              </a:buClr>
              <a:buSzPts val="1800"/>
              <a:buFont typeface="Arial"/>
              <a:buNone/>
              <a:tabLst/>
              <a:defRPr/>
            </a:pPr>
            <a:r>
              <a:rPr lang="lv-LV" sz="2100" dirty="0">
                <a:solidFill>
                  <a:srgbClr val="FFFFFF"/>
                </a:solidFill>
                <a:latin typeface="Verdana"/>
                <a:ea typeface="Verdana"/>
                <a:sym typeface="Verdana"/>
              </a:rPr>
              <a:t>04</a:t>
            </a:r>
            <a:r>
              <a:rPr kumimoji="0" lang="en-US" sz="2100" b="0" i="0" u="none" strike="noStrike" kern="0" cap="none" spc="0" normalizeH="0" baseline="0" noProof="0" dirty="0">
                <a:ln>
                  <a:noFill/>
                </a:ln>
                <a:solidFill>
                  <a:srgbClr val="FFFFFF"/>
                </a:solidFill>
                <a:effectLst/>
                <a:uLnTx/>
                <a:uFillTx/>
                <a:latin typeface="Verdana"/>
                <a:ea typeface="Verdana"/>
                <a:sym typeface="Verdana"/>
              </a:rPr>
              <a:t>.</a:t>
            </a:r>
            <a:r>
              <a:rPr kumimoji="0" lang="lv-LV" sz="2100" b="0" i="0" u="none" strike="noStrike" kern="0" cap="none" spc="0" normalizeH="0" baseline="0" noProof="0" dirty="0">
                <a:ln>
                  <a:noFill/>
                </a:ln>
                <a:solidFill>
                  <a:srgbClr val="FFFFFF"/>
                </a:solidFill>
                <a:effectLst/>
                <a:uLnTx/>
                <a:uFillTx/>
                <a:latin typeface="Verdana"/>
                <a:ea typeface="Verdana"/>
                <a:sym typeface="Verdana"/>
              </a:rPr>
              <a:t>06</a:t>
            </a:r>
            <a:r>
              <a:rPr kumimoji="0" lang="en-US" sz="2100" b="0" i="0" u="none" strike="noStrike" kern="0" cap="none" spc="0" normalizeH="0" baseline="0" noProof="0" dirty="0">
                <a:ln>
                  <a:noFill/>
                </a:ln>
                <a:solidFill>
                  <a:srgbClr val="FFFFFF"/>
                </a:solidFill>
                <a:effectLst/>
                <a:uLnTx/>
                <a:uFillTx/>
                <a:latin typeface="Verdana"/>
                <a:ea typeface="Verdana"/>
                <a:sym typeface="Verdana"/>
              </a:rPr>
              <a:t>.202</a:t>
            </a:r>
            <a:r>
              <a:rPr lang="lv-LV" sz="2100" dirty="0">
                <a:solidFill>
                  <a:srgbClr val="FFFFFF"/>
                </a:solidFill>
                <a:latin typeface="Verdana"/>
                <a:ea typeface="Verdana"/>
                <a:sym typeface="Verdana"/>
              </a:rPr>
              <a:t>6</a:t>
            </a:r>
            <a:r>
              <a:rPr kumimoji="0" lang="en-US" sz="2100" b="0" i="0" u="none" strike="noStrike" kern="0" cap="none" spc="0" normalizeH="0" baseline="0" noProof="0" dirty="0">
                <a:ln>
                  <a:noFill/>
                </a:ln>
                <a:solidFill>
                  <a:srgbClr val="FFFFFF"/>
                </a:solidFill>
                <a:effectLst/>
                <a:uLnTx/>
                <a:uFillTx/>
                <a:latin typeface="Verdana"/>
                <a:ea typeface="Verdana"/>
                <a:sym typeface="Verdana"/>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658E9-D4CC-816C-C373-D838BCFADA34}"/>
              </a:ext>
            </a:extLst>
          </p:cNvPr>
          <p:cNvSpPr>
            <a:spLocks noGrp="1"/>
          </p:cNvSpPr>
          <p:nvPr>
            <p:ph type="title"/>
          </p:nvPr>
        </p:nvSpPr>
        <p:spPr>
          <a:xfrm>
            <a:off x="457284" y="197458"/>
            <a:ext cx="11531516" cy="1142815"/>
          </a:xfrm>
        </p:spPr>
        <p:txBody>
          <a:bodyPr/>
          <a:lstStyle/>
          <a:p>
            <a:r>
              <a:rPr lang="lv-LV" sz="2400" dirty="0"/>
              <a:t>Par ierakstiem sekmju izrakstos: mācību priekšmeti (kursi) (</a:t>
            </a:r>
            <a:r>
              <a:rPr lang="lv-LV" sz="2400" i="1" dirty="0"/>
              <a:t>vispārējā vidējā izglītība</a:t>
            </a:r>
            <a:r>
              <a:rPr lang="lv-LV" sz="2400" dirty="0"/>
              <a:t>) (IV)</a:t>
            </a:r>
          </a:p>
        </p:txBody>
      </p:sp>
      <p:sp>
        <p:nvSpPr>
          <p:cNvPr id="3" name="Text Placeholder 2">
            <a:extLst>
              <a:ext uri="{FF2B5EF4-FFF2-40B4-BE49-F238E27FC236}">
                <a16:creationId xmlns:a16="http://schemas.microsoft.com/office/drawing/2014/main" id="{864D4C0F-B5F9-2759-F608-1B86A5B97BE3}"/>
              </a:ext>
            </a:extLst>
          </p:cNvPr>
          <p:cNvSpPr>
            <a:spLocks noGrp="1"/>
          </p:cNvSpPr>
          <p:nvPr>
            <p:ph type="body" idx="1"/>
          </p:nvPr>
        </p:nvSpPr>
        <p:spPr>
          <a:xfrm>
            <a:off x="235648" y="1918159"/>
            <a:ext cx="11531516" cy="4647911"/>
          </a:xfrm>
        </p:spPr>
        <p:txBody>
          <a:bodyPr/>
          <a:lstStyle/>
          <a:p>
            <a:pPr marL="285750" marR="0" indent="-285750" algn="just">
              <a:spcAft>
                <a:spcPts val="1200"/>
              </a:spcAft>
              <a:buFontTx/>
              <a:buChar char="-"/>
            </a:pPr>
            <a:r>
              <a:rPr lang="lv-LV" sz="1800" b="0" dirty="0">
                <a:effectLst/>
                <a:latin typeface="Verdana" panose="020B0604030504040204" pitchFamily="34" charset="0"/>
                <a:ea typeface="Verdana" panose="020B0604030504040204" pitchFamily="34" charset="0"/>
              </a:rPr>
              <a:t>Vidējās izglītības </a:t>
            </a:r>
            <a:r>
              <a:rPr lang="lv-LV" sz="1800" b="1" dirty="0">
                <a:effectLst/>
                <a:latin typeface="Verdana" panose="020B0604030504040204" pitchFamily="34" charset="0"/>
                <a:ea typeface="Verdana" panose="020B0604030504040204" pitchFamily="34" charset="0"/>
              </a:rPr>
              <a:t>mācību priekšmetu kursu nosaukumi</a:t>
            </a:r>
            <a:r>
              <a:rPr lang="lv-LV" sz="1800" dirty="0">
                <a:effectLst/>
                <a:latin typeface="Verdana" panose="020B0604030504040204" pitchFamily="34" charset="0"/>
                <a:ea typeface="Verdana" panose="020B0604030504040204" pitchFamily="34" charset="0"/>
              </a:rPr>
              <a:t> </a:t>
            </a:r>
            <a:r>
              <a:rPr lang="lv-LV" sz="1800" dirty="0">
                <a:latin typeface="Verdana" panose="020B0604030504040204" pitchFamily="34" charset="0"/>
                <a:ea typeface="Verdana" panose="020B0604030504040204" pitchFamily="34" charset="0"/>
              </a:rPr>
              <a:t>noteikti</a:t>
            </a:r>
            <a:r>
              <a:rPr lang="lv-LV" sz="1800" dirty="0">
                <a:effectLst/>
                <a:latin typeface="Verdana" panose="020B0604030504040204" pitchFamily="34" charset="0"/>
                <a:ea typeface="Verdana" panose="020B0604030504040204" pitchFamily="34" charset="0"/>
              </a:rPr>
              <a:t> </a:t>
            </a:r>
            <a:r>
              <a:rPr lang="lv-LV" sz="1800" b="0" dirty="0">
                <a:effectLst/>
                <a:latin typeface="Verdana" panose="020B0604030504040204" pitchFamily="34" charset="0"/>
                <a:ea typeface="Verdana" panose="020B0604030504040204" pitchFamily="34" charset="0"/>
              </a:rPr>
              <a:t>Ministru kabineta 2019. gada 3. septembra noteikumu </a:t>
            </a:r>
            <a:r>
              <a:rPr lang="lv-LV" sz="1800" b="1" dirty="0">
                <a:effectLst/>
                <a:latin typeface="Verdana" panose="020B0604030504040204" pitchFamily="34" charset="0"/>
                <a:ea typeface="Verdana" panose="020B0604030504040204" pitchFamily="34" charset="0"/>
              </a:rPr>
              <a:t>Nr. 416 </a:t>
            </a:r>
            <a:r>
              <a:rPr lang="lv-LV" sz="1800" b="0" dirty="0">
                <a:effectLst/>
                <a:latin typeface="Verdana" panose="020B0604030504040204" pitchFamily="34" charset="0"/>
                <a:ea typeface="Verdana" panose="020B0604030504040204" pitchFamily="34" charset="0"/>
              </a:rPr>
              <a:t>“Noteikumi par valsts vispārējās vidējās izglītības standartu un vispārējās vidējās izglītības programmu paraugiem” 9. pielikumā “Kursu apraksti”, 11. vai 12. pielikumā “Vispārējās vidējās Izglītības programmas paraugs” </a:t>
            </a:r>
            <a:r>
              <a:rPr lang="lv-LV" sz="1200" b="0" dirty="0">
                <a:effectLst/>
                <a:latin typeface="Verdana" panose="020B0604030504040204" pitchFamily="34" charset="0"/>
                <a:ea typeface="Verdana" panose="020B0604030504040204" pitchFamily="34" charset="0"/>
              </a:rPr>
              <a:t>(</a:t>
            </a:r>
            <a:r>
              <a:rPr lang="lv-LV" sz="1200" b="0" u="sng" dirty="0">
                <a:effectLst/>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https://likumi.lv/ta/id/309597-noteikumi-par-valsts-visparejas-videjas-izglitibas-standartu-un-visparejas-videjas-izglitibas-programmu-paraugiem</a:t>
            </a:r>
            <a:r>
              <a:rPr lang="lv-LV" sz="1200" b="0" dirty="0">
                <a:effectLst/>
                <a:latin typeface="Verdana" panose="020B0604030504040204" pitchFamily="34" charset="0"/>
                <a:ea typeface="Verdana" panose="020B0604030504040204" pitchFamily="34" charset="0"/>
              </a:rPr>
              <a:t>).</a:t>
            </a:r>
          </a:p>
          <a:p>
            <a:pPr marL="0" marR="0" indent="0">
              <a:spcAft>
                <a:spcPts val="1200"/>
              </a:spcAft>
            </a:pPr>
            <a:endParaRPr lang="lv-LV" sz="1800" b="0" dirty="0">
              <a:effectLst/>
              <a:latin typeface="Verdana" panose="020B0604030504040204" pitchFamily="34" charset="0"/>
              <a:ea typeface="Verdana" panose="020B0604030504040204" pitchFamily="34" charset="0"/>
            </a:endParaRPr>
          </a:p>
          <a:p>
            <a:pPr marL="285750" marR="0" indent="-285750">
              <a:spcAft>
                <a:spcPts val="1200"/>
              </a:spcAft>
              <a:buFontTx/>
              <a:buChar char="-"/>
            </a:pPr>
            <a:r>
              <a:rPr lang="lv-LV" sz="1800" i="1" dirty="0">
                <a:latin typeface="Verdana" panose="020B0604030504040204" pitchFamily="34" charset="0"/>
                <a:ea typeface="Verdana" panose="020B0604030504040204" pitchFamily="34" charset="0"/>
              </a:rPr>
              <a:t>Visos mācību priekšmetos (kursos) – vismaz 4 balles</a:t>
            </a:r>
          </a:p>
          <a:p>
            <a:pPr marL="285750" marR="0" indent="-285750">
              <a:spcAft>
                <a:spcPts val="1200"/>
              </a:spcAft>
              <a:buFontTx/>
              <a:buChar char="-"/>
            </a:pPr>
            <a:r>
              <a:rPr lang="lv-LV" sz="1800" i="1" dirty="0">
                <a:latin typeface="Verdana" panose="020B0604030504040204" pitchFamily="34" charset="0"/>
                <a:ea typeface="Verdana" panose="020B0604030504040204" pitchFamily="34" charset="0"/>
              </a:rPr>
              <a:t>VAM – ievada vērtējumu izvēles kursam (no nākamā mācību gada būs «apguvis» vai «daļēji apguvis»).</a:t>
            </a:r>
            <a:endParaRPr lang="lv-LV" sz="1800" i="1" dirty="0">
              <a:effectLst/>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32D31584-504E-DC15-7628-B54F03C906DC}"/>
              </a:ext>
            </a:extLst>
          </p:cNvPr>
          <p:cNvSpPr>
            <a:spLocks noGrp="1"/>
          </p:cNvSpPr>
          <p:nvPr>
            <p:ph type="sldNum" idx="12"/>
          </p:nvPr>
        </p:nvSpPr>
        <p:spPr/>
        <p:txBody>
          <a:bodyPr/>
          <a:lstStyle/>
          <a:p>
            <a:fld id="{00000000-1234-1234-1234-123412341234}" type="slidenum">
              <a:rPr lang="lv-LV" smtClean="0">
                <a:solidFill>
                  <a:srgbClr val="FFFFFF"/>
                </a:solidFill>
              </a:rPr>
              <a:pPr/>
              <a:t>10</a:t>
            </a:fld>
            <a:endParaRPr lang="lv-LV">
              <a:solidFill>
                <a:srgbClr val="FFFFFF"/>
              </a:solidFill>
            </a:endParaRPr>
          </a:p>
        </p:txBody>
      </p:sp>
    </p:spTree>
    <p:extLst>
      <p:ext uri="{BB962C8B-B14F-4D97-AF65-F5344CB8AC3E}">
        <p14:creationId xmlns:p14="http://schemas.microsoft.com/office/powerpoint/2010/main" val="3616946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BDB5D-B4DE-B1F4-9962-F3ACBA16B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BB6CB-1563-3559-C467-2845D6311CD2}"/>
              </a:ext>
            </a:extLst>
          </p:cNvPr>
          <p:cNvSpPr>
            <a:spLocks noGrp="1"/>
          </p:cNvSpPr>
          <p:nvPr>
            <p:ph type="title"/>
          </p:nvPr>
        </p:nvSpPr>
        <p:spPr>
          <a:xfrm>
            <a:off x="457284" y="197458"/>
            <a:ext cx="11531516" cy="1142815"/>
          </a:xfrm>
        </p:spPr>
        <p:txBody>
          <a:bodyPr/>
          <a:lstStyle/>
          <a:p>
            <a:r>
              <a:rPr lang="lv-LV" sz="2400" dirty="0"/>
              <a:t>Par ierakstiem sekmju izrakstos: valsts pārbaudes darbi (</a:t>
            </a:r>
            <a:r>
              <a:rPr lang="lv-LV" sz="2400" i="1" dirty="0"/>
              <a:t>vispārējā vidējā izglītība</a:t>
            </a:r>
            <a:r>
              <a:rPr lang="lv-LV" sz="2400" dirty="0"/>
              <a:t>) (V)</a:t>
            </a:r>
          </a:p>
        </p:txBody>
      </p:sp>
      <p:sp>
        <p:nvSpPr>
          <p:cNvPr id="3" name="Text Placeholder 2">
            <a:extLst>
              <a:ext uri="{FF2B5EF4-FFF2-40B4-BE49-F238E27FC236}">
                <a16:creationId xmlns:a16="http://schemas.microsoft.com/office/drawing/2014/main" id="{A53DBF03-9B0D-3A42-F2BA-CE7C222CCE66}"/>
              </a:ext>
            </a:extLst>
          </p:cNvPr>
          <p:cNvSpPr>
            <a:spLocks noGrp="1"/>
          </p:cNvSpPr>
          <p:nvPr>
            <p:ph type="body" idx="1"/>
          </p:nvPr>
        </p:nvSpPr>
        <p:spPr>
          <a:xfrm>
            <a:off x="219424" y="1629216"/>
            <a:ext cx="11753152" cy="5228784"/>
          </a:xfrm>
        </p:spPr>
        <p:txBody>
          <a:bodyPr/>
          <a:lstStyle/>
          <a:p>
            <a:pPr marL="285750" indent="-285750">
              <a:spcAft>
                <a:spcPts val="1200"/>
              </a:spcAft>
              <a:buFontTx/>
              <a:buChar char="-"/>
            </a:pPr>
            <a:r>
              <a:rPr lang="lv-LV" sz="1400" b="1" dirty="0">
                <a:latin typeface="Verdana" panose="020B0604030504040204" pitchFamily="34" charset="0"/>
                <a:ea typeface="Verdana" panose="020B0604030504040204" pitchFamily="34" charset="0"/>
              </a:rPr>
              <a:t>Valsts pārbaudes darbu nosaukumi noteikti </a:t>
            </a:r>
            <a:r>
              <a:rPr lang="lv-LV" sz="1400" dirty="0">
                <a:latin typeface="Verdana" panose="020B0604030504040204" pitchFamily="34" charset="0"/>
                <a:ea typeface="Verdana" panose="020B0604030504040204" pitchFamily="34" charset="0"/>
              </a:rPr>
              <a:t>Ministru kabineta 2025. gada 4. novembra noteikumu </a:t>
            </a:r>
            <a:r>
              <a:rPr lang="lv-LV" sz="1400" b="1" dirty="0">
                <a:latin typeface="Verdana" panose="020B0604030504040204" pitchFamily="34" charset="0"/>
                <a:ea typeface="Verdana" panose="020B0604030504040204" pitchFamily="34" charset="0"/>
              </a:rPr>
              <a:t>Nr. 656 </a:t>
            </a:r>
            <a:r>
              <a:rPr lang="lv-LV" sz="1400" dirty="0">
                <a:latin typeface="Verdana" panose="020B0604030504040204" pitchFamily="34" charset="0"/>
                <a:ea typeface="Verdana" panose="020B0604030504040204" pitchFamily="34" charset="0"/>
              </a:rPr>
              <a:t>“Noteikumi par valsts pārbaudes darbu norises laiku 2025./2026. mācību gadā” </a:t>
            </a:r>
            <a:r>
              <a:rPr lang="lv-LV" sz="1400" b="1" dirty="0">
                <a:latin typeface="Verdana" panose="020B0604030504040204" pitchFamily="34" charset="0"/>
                <a:ea typeface="Verdana" panose="020B0604030504040204" pitchFamily="34" charset="0"/>
              </a:rPr>
              <a:t>7. punktā </a:t>
            </a:r>
            <a:r>
              <a:rPr lang="lv-LV" sz="1200" dirty="0">
                <a:latin typeface="Verdana" panose="020B0604030504040204" pitchFamily="34" charset="0"/>
                <a:ea typeface="Verdana" panose="020B0604030504040204" pitchFamily="34" charset="0"/>
              </a:rPr>
              <a:t>(</a:t>
            </a:r>
            <a:r>
              <a:rPr lang="lv-LV" sz="1200" u="sng" dirty="0">
                <a:latin typeface="Verdana" panose="020B0604030504040204" pitchFamily="34" charset="0"/>
                <a:ea typeface="Verdana" panose="020B0604030504040204" pitchFamily="34" charset="0"/>
                <a:hlinkClick r:id="rId2"/>
              </a:rPr>
              <a:t>https://likumi.lv/ta/id/364262-noteikumi-par-valsts-parbaudes-darbu-norises-laiku-20252026macibu-gada</a:t>
            </a:r>
            <a:r>
              <a:rPr lang="lv-LV" sz="1200" dirty="0">
                <a:latin typeface="Verdana" panose="020B0604030504040204" pitchFamily="34" charset="0"/>
                <a:ea typeface="Verdana" panose="020B0604030504040204" pitchFamily="34" charset="0"/>
              </a:rPr>
              <a:t>).</a:t>
            </a:r>
          </a:p>
          <a:p>
            <a:pPr marL="285750" indent="-285750">
              <a:buFontTx/>
              <a:buChar char="-"/>
            </a:pPr>
            <a:r>
              <a:rPr lang="lv-LV" sz="1400" b="1" dirty="0"/>
              <a:t>Vispārējās vidējās izglītības posmā dokumentu izsniegšanai 2025./2026.m.g. ir nepieciešami šādi VPD:</a:t>
            </a:r>
          </a:p>
          <a:p>
            <a:pPr marL="742950" lvl="1" indent="-285750">
              <a:buFontTx/>
              <a:buChar char="-"/>
            </a:pPr>
            <a:r>
              <a:rPr lang="lv-LV" sz="1200" dirty="0"/>
              <a:t>latviešu valodā (</a:t>
            </a:r>
            <a:r>
              <a:rPr lang="lv-LV" sz="1200" u="sng" dirty="0"/>
              <a:t>vismaz</a:t>
            </a:r>
            <a:r>
              <a:rPr lang="lv-LV" sz="1200" dirty="0"/>
              <a:t> OL), svešvalodā (</a:t>
            </a:r>
            <a:r>
              <a:rPr lang="lv-LV" sz="1200" u="sng" dirty="0"/>
              <a:t>vismaz</a:t>
            </a:r>
            <a:r>
              <a:rPr lang="lv-LV" sz="1200" dirty="0"/>
              <a:t> OL), matemātikā (</a:t>
            </a:r>
            <a:r>
              <a:rPr lang="lv-LV" sz="1200" u="sng" dirty="0"/>
              <a:t>vismaz</a:t>
            </a:r>
            <a:r>
              <a:rPr lang="lv-LV" sz="1200" dirty="0"/>
              <a:t> OL); </a:t>
            </a:r>
          </a:p>
          <a:p>
            <a:pPr marL="742950" lvl="1" indent="-285750">
              <a:buFontTx/>
              <a:buChar char="-"/>
            </a:pPr>
            <a:r>
              <a:rPr lang="lv-LV" sz="1200" dirty="0">
                <a:latin typeface="Verdana" panose="020B0604030504040204" pitchFamily="34" charset="0"/>
                <a:ea typeface="Verdana" panose="020B0604030504040204" pitchFamily="34" charset="0"/>
              </a:rPr>
              <a:t>2024./2025. </a:t>
            </a:r>
            <a:r>
              <a:rPr lang="lv-LV" sz="1200" dirty="0" err="1">
                <a:latin typeface="Verdana" panose="020B0604030504040204" pitchFamily="34" charset="0"/>
                <a:ea typeface="Verdana" panose="020B0604030504040204" pitchFamily="34" charset="0"/>
              </a:rPr>
              <a:t>m.g</a:t>
            </a:r>
            <a:r>
              <a:rPr lang="lv-LV" sz="1200" dirty="0">
                <a:latin typeface="Verdana" panose="020B0604030504040204" pitchFamily="34" charset="0"/>
                <a:ea typeface="Verdana" panose="020B0604030504040204" pitchFamily="34" charset="0"/>
              </a:rPr>
              <a:t>. nokārtots monitoringa darbs </a:t>
            </a:r>
            <a:r>
              <a:rPr lang="lv-LV" sz="1200" dirty="0" err="1">
                <a:latin typeface="Verdana" panose="020B0604030504040204" pitchFamily="34" charset="0"/>
                <a:ea typeface="Verdana" panose="020B0604030504040204" pitchFamily="34" charset="0"/>
              </a:rPr>
              <a:t>dabaszinībās</a:t>
            </a:r>
            <a:r>
              <a:rPr lang="lv-LV" sz="1200" dirty="0">
                <a:latin typeface="Verdana" panose="020B0604030504040204" pitchFamily="34" charset="0"/>
                <a:ea typeface="Verdana" panose="020B0604030504040204" pitchFamily="34" charset="0"/>
              </a:rPr>
              <a:t> vispārīgajā mācību satura apguves līmenī vai fizikā, ķīmijā vai bioloģijā OL </a:t>
            </a:r>
            <a:r>
              <a:rPr lang="lv-LV" sz="1200" i="1" dirty="0">
                <a:latin typeface="Verdana" panose="020B0604030504040204" pitchFamily="34" charset="0"/>
                <a:ea typeface="Verdana" panose="020B0604030504040204" pitchFamily="34" charset="0"/>
              </a:rPr>
              <a:t>(nav obligāts, ja ir CE sertifikāts fizikā, ķīmijā vai bioloģijā AL)</a:t>
            </a:r>
            <a:r>
              <a:rPr lang="lv-LV" sz="1200" dirty="0">
                <a:latin typeface="Verdana" panose="020B0604030504040204" pitchFamily="34" charset="0"/>
                <a:ea typeface="Verdana" panose="020B0604030504040204" pitchFamily="34" charset="0"/>
              </a:rPr>
              <a:t>;</a:t>
            </a:r>
            <a:endParaRPr lang="lv-LV" sz="1200" i="1" dirty="0">
              <a:latin typeface="Verdana" panose="020B0604030504040204" pitchFamily="34" charset="0"/>
              <a:ea typeface="Verdana" panose="020B0604030504040204" pitchFamily="34" charset="0"/>
            </a:endParaRPr>
          </a:p>
          <a:p>
            <a:pPr marL="742950" lvl="1" indent="-285750">
              <a:buFontTx/>
              <a:buChar char="-"/>
            </a:pPr>
            <a:r>
              <a:rPr lang="lv-LV" sz="1200" dirty="0"/>
              <a:t>ne mazāk kā viens CE padziļinātajos kursos AL (</a:t>
            </a:r>
            <a:r>
              <a:rPr lang="lv-LV" sz="1200" u="sng" dirty="0"/>
              <a:t>tajā skaitā </a:t>
            </a:r>
            <a:r>
              <a:rPr lang="lv-LV" sz="1200" u="sng" dirty="0" err="1"/>
              <a:t>latv.val</a:t>
            </a:r>
            <a:r>
              <a:rPr lang="lv-LV" sz="1200" u="sng" dirty="0"/>
              <a:t>., </a:t>
            </a:r>
            <a:r>
              <a:rPr lang="lv-LV" sz="1200" u="sng" dirty="0" err="1"/>
              <a:t>svešv</a:t>
            </a:r>
            <a:r>
              <a:rPr lang="lv-LV" sz="1200" u="sng" dirty="0"/>
              <a:t>., mat., </a:t>
            </a:r>
            <a:r>
              <a:rPr lang="lv-LV" sz="1200" u="sng" dirty="0">
                <a:latin typeface="Verdana" panose="020B0604030504040204" pitchFamily="34" charset="0"/>
                <a:ea typeface="Verdana" panose="020B0604030504040204" pitchFamily="34" charset="0"/>
              </a:rPr>
              <a:t>fizikā, ķīmijā vai biol.</a:t>
            </a:r>
            <a:r>
              <a:rPr lang="lv-LV" sz="1200" dirty="0"/>
              <a:t>) </a:t>
            </a:r>
            <a:r>
              <a:rPr lang="lv-LV" sz="1200" i="1" dirty="0"/>
              <a:t>(ja ir AL CE sertifikāts kādā no obligātajiem priekšmetiem, OL nav obligāts).</a:t>
            </a:r>
            <a:endParaRPr lang="lv-LV" sz="1200" dirty="0">
              <a:latin typeface="Verdana" panose="020B0604030504040204" pitchFamily="34" charset="0"/>
              <a:ea typeface="Verdana" panose="020B0604030504040204" pitchFamily="34" charset="0"/>
            </a:endParaRPr>
          </a:p>
          <a:p>
            <a:pPr marL="285750" indent="-285750">
              <a:spcAft>
                <a:spcPts val="1200"/>
              </a:spcAft>
              <a:buFontTx/>
              <a:buChar char="-"/>
            </a:pPr>
            <a:r>
              <a:rPr lang="lv-LV" sz="1400" dirty="0">
                <a:latin typeface="Verdana" panose="020B0604030504040204" pitchFamily="34" charset="0"/>
                <a:ea typeface="Verdana" panose="020B0604030504040204" pitchFamily="34" charset="0"/>
              </a:rPr>
              <a:t>Atestāta par vispārējo vidējo izglītību sekmju izrakstā ieraksta </a:t>
            </a:r>
            <a:r>
              <a:rPr lang="lv-LV" sz="1400" b="1" dirty="0">
                <a:latin typeface="Verdana" panose="020B0604030504040204" pitchFamily="34" charset="0"/>
                <a:ea typeface="Verdana" panose="020B0604030504040204" pitchFamily="34" charset="0"/>
              </a:rPr>
              <a:t>nokārtotos CE</a:t>
            </a:r>
            <a:r>
              <a:rPr lang="lv-LV" sz="1400" dirty="0">
                <a:latin typeface="Verdana" panose="020B0604030504040204" pitchFamily="34" charset="0"/>
                <a:ea typeface="Verdana" panose="020B0604030504040204" pitchFamily="34" charset="0"/>
              </a:rPr>
              <a:t>, mācību satura </a:t>
            </a:r>
            <a:r>
              <a:rPr lang="lv-LV" sz="1400" b="1" dirty="0">
                <a:latin typeface="Verdana" panose="020B0604030504040204" pitchFamily="34" charset="0"/>
                <a:ea typeface="Verdana" panose="020B0604030504040204" pitchFamily="34" charset="0"/>
              </a:rPr>
              <a:t>apguves līmeni </a:t>
            </a:r>
            <a:r>
              <a:rPr lang="lv-LV" sz="1400" dirty="0">
                <a:latin typeface="Verdana" panose="020B0604030504040204" pitchFamily="34" charset="0"/>
                <a:ea typeface="Verdana" panose="020B0604030504040204" pitchFamily="34" charset="0"/>
              </a:rPr>
              <a:t>un </a:t>
            </a:r>
            <a:r>
              <a:rPr lang="lv-LV" sz="1400" b="1" dirty="0">
                <a:latin typeface="Verdana" panose="020B0604030504040204" pitchFamily="34" charset="0"/>
                <a:ea typeface="Verdana" panose="020B0604030504040204" pitchFamily="34" charset="0"/>
              </a:rPr>
              <a:t>sertifikātu numurus</a:t>
            </a:r>
            <a:r>
              <a:rPr lang="lv-LV" sz="1400" dirty="0">
                <a:latin typeface="Verdana" panose="020B0604030504040204" pitchFamily="34" charset="0"/>
                <a:ea typeface="Verdana" panose="020B0604030504040204" pitchFamily="34" charset="0"/>
              </a:rPr>
              <a:t>, bet, </a:t>
            </a:r>
            <a:r>
              <a:rPr lang="lv-LV" sz="1400" b="1" dirty="0">
                <a:latin typeface="Verdana" panose="020B0604030504040204" pitchFamily="34" charset="0"/>
                <a:ea typeface="Verdana" panose="020B0604030504040204" pitchFamily="34" charset="0"/>
              </a:rPr>
              <a:t>ja CE svešvalodā aizstāj</a:t>
            </a:r>
            <a:r>
              <a:rPr lang="lv-LV" sz="1400" dirty="0">
                <a:latin typeface="Verdana" panose="020B0604030504040204" pitchFamily="34" charset="0"/>
                <a:ea typeface="Verdana" panose="020B0604030504040204" pitchFamily="34" charset="0"/>
              </a:rPr>
              <a:t> </a:t>
            </a:r>
            <a:r>
              <a:rPr lang="lv-LV" sz="1400" b="1" dirty="0">
                <a:latin typeface="Verdana" panose="020B0604030504040204" pitchFamily="34" charset="0"/>
                <a:ea typeface="Verdana" panose="020B0604030504040204" pitchFamily="34" charset="0"/>
              </a:rPr>
              <a:t>ar starptautiskās testēšanas institūcijas pārbaudījumu</a:t>
            </a:r>
            <a:r>
              <a:rPr lang="lv-LV" sz="1400" dirty="0">
                <a:latin typeface="Verdana" panose="020B0604030504040204" pitchFamily="34" charset="0"/>
                <a:ea typeface="Verdana" panose="020B0604030504040204" pitchFamily="34" charset="0"/>
              </a:rPr>
              <a:t>, ieraksta nokārtotā starptautiskās testēšanas institūcijas pārbaudījuma attiecīgajā svešvalodā nosaukumu, saņemtā dokumenta numuru, aizstātā CE nosaukumu un mācību satura apguves līmeni </a:t>
            </a:r>
            <a:r>
              <a:rPr lang="lv-LV" sz="1400" i="1" dirty="0">
                <a:latin typeface="Verdana" panose="020B0604030504040204" pitchFamily="34" charset="0"/>
                <a:ea typeface="Verdana" panose="020B0604030504040204" pitchFamily="34" charset="0"/>
              </a:rPr>
              <a:t>(aizstāts centralizētais eksāmens – &lt;mācību priekšmeta kursa nosaukums&gt; (&lt;mācību satura apguves līmenis&gt;) ar &lt;starptautiskā pārbaudījuma nosaukums&gt; pārbaudījumu, saņemtā dokumenta Nr. &lt;numurs&gt;); </a:t>
            </a:r>
            <a:r>
              <a:rPr lang="lv-LV" sz="1400" dirty="0">
                <a:latin typeface="Verdana" panose="020B0604030504040204" pitchFamily="34" charset="0"/>
                <a:ea typeface="Verdana" panose="020B0604030504040204" pitchFamily="34" charset="0"/>
              </a:rPr>
              <a:t>ja izglītojamais ir </a:t>
            </a:r>
            <a:r>
              <a:rPr lang="lv-LV" sz="1400" b="1" dirty="0">
                <a:latin typeface="Verdana" panose="020B0604030504040204" pitchFamily="34" charset="0"/>
                <a:ea typeface="Verdana" panose="020B0604030504040204" pitchFamily="34" charset="0"/>
              </a:rPr>
              <a:t>atbrīvots</a:t>
            </a:r>
            <a:r>
              <a:rPr lang="lv-LV" sz="1400" dirty="0">
                <a:latin typeface="Verdana" panose="020B0604030504040204" pitchFamily="34" charset="0"/>
                <a:ea typeface="Verdana" panose="020B0604030504040204" pitchFamily="34" charset="0"/>
              </a:rPr>
              <a:t> no VPD, raksta:</a:t>
            </a:r>
            <a:r>
              <a:rPr lang="lv-LV" sz="1400" i="1" dirty="0">
                <a:latin typeface="Verdana" panose="020B0604030504040204" pitchFamily="34" charset="0"/>
                <a:ea typeface="Verdana" panose="020B0604030504040204" pitchFamily="34" charset="0"/>
              </a:rPr>
              <a:t> «</a:t>
            </a:r>
            <a:r>
              <a:rPr lang="lv-LV" sz="1400" dirty="0">
                <a:latin typeface="Verdana" panose="020B0604030504040204" pitchFamily="34" charset="0"/>
                <a:ea typeface="Verdana" panose="020B0604030504040204" pitchFamily="34" charset="0"/>
              </a:rPr>
              <a:t>Ministru kabineta noteiktajā kārtībā atbrīvots (vai: “atbrīvota”) no valsts pārbaudes darbiem».</a:t>
            </a:r>
          </a:p>
          <a:p>
            <a:pPr marL="285750" indent="-285750">
              <a:spcAft>
                <a:spcPts val="1200"/>
              </a:spcAft>
              <a:buFontTx/>
              <a:buChar char="-"/>
            </a:pPr>
            <a:r>
              <a:rPr lang="lv-LV" sz="1400" b="1" dirty="0">
                <a:latin typeface="Verdana" panose="020B0604030504040204" pitchFamily="34" charset="0"/>
                <a:ea typeface="Verdana" panose="020B0604030504040204" pitchFamily="34" charset="0"/>
              </a:rPr>
              <a:t>Dalību monitoringa darbos </a:t>
            </a:r>
            <a:r>
              <a:rPr lang="lv-LV" sz="1400" dirty="0">
                <a:latin typeface="Verdana" panose="020B0604030504040204" pitchFamily="34" charset="0"/>
                <a:ea typeface="Verdana" panose="020B0604030504040204" pitchFamily="34" charset="0"/>
              </a:rPr>
              <a:t>ievada sekmju izrakstā «Nokārtoja monitoringa darbu – &lt;mācību priekšmeta (kursa) nosaukums&gt; – &lt;mācību satura apguves līmenis&gt;» </a:t>
            </a:r>
            <a:r>
              <a:rPr lang="lv-LV" sz="1400" b="1" dirty="0">
                <a:latin typeface="Verdana" panose="020B0604030504040204" pitchFamily="34" charset="0"/>
                <a:ea typeface="Verdana" panose="020B0604030504040204" pitchFamily="34" charset="0"/>
              </a:rPr>
              <a:t>(% neraksta)</a:t>
            </a:r>
          </a:p>
        </p:txBody>
      </p:sp>
      <p:sp>
        <p:nvSpPr>
          <p:cNvPr id="4" name="Slide Number Placeholder 3">
            <a:extLst>
              <a:ext uri="{FF2B5EF4-FFF2-40B4-BE49-F238E27FC236}">
                <a16:creationId xmlns:a16="http://schemas.microsoft.com/office/drawing/2014/main" id="{1DD933AA-A22A-0E44-53EF-A55E9BDB7A73}"/>
              </a:ext>
            </a:extLst>
          </p:cNvPr>
          <p:cNvSpPr>
            <a:spLocks noGrp="1"/>
          </p:cNvSpPr>
          <p:nvPr>
            <p:ph type="sldNum" idx="12"/>
          </p:nvPr>
        </p:nvSpPr>
        <p:spPr/>
        <p:txBody>
          <a:bodyPr/>
          <a:lstStyle/>
          <a:p>
            <a:fld id="{00000000-1234-1234-1234-123412341234}" type="slidenum">
              <a:rPr lang="lv-LV" smtClean="0">
                <a:solidFill>
                  <a:srgbClr val="FFFFFF"/>
                </a:solidFill>
              </a:rPr>
              <a:pPr/>
              <a:t>11</a:t>
            </a:fld>
            <a:endParaRPr lang="lv-LV">
              <a:solidFill>
                <a:srgbClr val="FFFFFF"/>
              </a:solidFill>
            </a:endParaRPr>
          </a:p>
        </p:txBody>
      </p:sp>
    </p:spTree>
    <p:extLst>
      <p:ext uri="{BB962C8B-B14F-4D97-AF65-F5344CB8AC3E}">
        <p14:creationId xmlns:p14="http://schemas.microsoft.com/office/powerpoint/2010/main" val="3147504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E6D2-A99F-0A0E-F3C0-C6AD4F68CD26}"/>
              </a:ext>
            </a:extLst>
          </p:cNvPr>
          <p:cNvSpPr>
            <a:spLocks noGrp="1"/>
          </p:cNvSpPr>
          <p:nvPr>
            <p:ph type="title"/>
          </p:nvPr>
        </p:nvSpPr>
        <p:spPr>
          <a:xfrm>
            <a:off x="616775" y="257547"/>
            <a:ext cx="10335004" cy="1142815"/>
          </a:xfrm>
        </p:spPr>
        <p:txBody>
          <a:bodyPr/>
          <a:lstStyle/>
          <a:p>
            <a:r>
              <a:rPr lang="lv-LV" sz="2400" dirty="0"/>
              <a:t>Par ierakstiem sekmju izrakstos (VI)</a:t>
            </a:r>
          </a:p>
        </p:txBody>
      </p:sp>
      <p:sp>
        <p:nvSpPr>
          <p:cNvPr id="3" name="Text Placeholder 2">
            <a:extLst>
              <a:ext uri="{FF2B5EF4-FFF2-40B4-BE49-F238E27FC236}">
                <a16:creationId xmlns:a16="http://schemas.microsoft.com/office/drawing/2014/main" id="{9976980E-1EF0-F97C-4C98-1E49A6F42432}"/>
              </a:ext>
            </a:extLst>
          </p:cNvPr>
          <p:cNvSpPr>
            <a:spLocks noGrp="1"/>
          </p:cNvSpPr>
          <p:nvPr>
            <p:ph type="body" idx="1"/>
          </p:nvPr>
        </p:nvSpPr>
        <p:spPr>
          <a:xfrm>
            <a:off x="175492" y="1931350"/>
            <a:ext cx="11841015" cy="4559212"/>
          </a:xfrm>
        </p:spPr>
        <p:txBody>
          <a:bodyPr/>
          <a:lstStyle/>
          <a:p>
            <a:pPr marL="571500" indent="-342900">
              <a:buFontTx/>
              <a:buChar char="-"/>
            </a:pPr>
            <a:r>
              <a:rPr lang="lv-LV" sz="1600" b="1" dirty="0">
                <a:latin typeface="Verdana" panose="020B0604030504040204" pitchFamily="34" charset="0"/>
                <a:ea typeface="Verdana" panose="020B0604030504040204" pitchFamily="34" charset="0"/>
              </a:rPr>
              <a:t>S</a:t>
            </a:r>
            <a:r>
              <a:rPr lang="lv-LV" sz="1600" b="1" i="0" dirty="0">
                <a:effectLst/>
                <a:latin typeface="Verdana" panose="020B0604030504040204" pitchFamily="34" charset="0"/>
                <a:ea typeface="Verdana" panose="020B0604030504040204" pitchFamily="34" charset="0"/>
              </a:rPr>
              <a:t>ekmju izrakstos norādāmā informācija par </a:t>
            </a:r>
            <a:r>
              <a:rPr lang="lv-LV" sz="1600" b="1" dirty="0">
                <a:latin typeface="Verdana" panose="020B0604030504040204" pitchFamily="34" charset="0"/>
                <a:ea typeface="Verdana" panose="020B0604030504040204" pitchFamily="34" charset="0"/>
              </a:rPr>
              <a:t>izglītojamā</a:t>
            </a:r>
            <a:r>
              <a:rPr lang="lv-LV" sz="1600" b="1" i="0" dirty="0">
                <a:effectLst/>
                <a:latin typeface="Verdana" panose="020B0604030504040204" pitchFamily="34" charset="0"/>
                <a:ea typeface="Verdana" panose="020B0604030504040204" pitchFamily="34" charset="0"/>
              </a:rPr>
              <a:t> sasniegumiem un apbalvojumiem</a:t>
            </a:r>
            <a:r>
              <a:rPr lang="lv-LV" sz="1600" b="0" i="0" dirty="0">
                <a:effectLst/>
                <a:latin typeface="Verdana" panose="020B0604030504040204" pitchFamily="34" charset="0"/>
                <a:ea typeface="Verdana" panose="020B0604030504040204" pitchFamily="34" charset="0"/>
              </a:rPr>
              <a:t>:</a:t>
            </a:r>
          </a:p>
          <a:p>
            <a:pPr marL="1485900" lvl="2" indent="-342900" fontAlgn="base">
              <a:spcBef>
                <a:spcPts val="0"/>
              </a:spcBef>
              <a:buFontTx/>
              <a:buChar char="-"/>
            </a:pPr>
            <a:r>
              <a:rPr lang="lv-LV" sz="1600" b="0" i="0" dirty="0">
                <a:effectLst/>
                <a:latin typeface="Verdana" panose="020B0604030504040204" pitchFamily="34" charset="0"/>
                <a:ea typeface="Verdana" panose="020B0604030504040204" pitchFamily="34" charset="0"/>
              </a:rPr>
              <a:t>ziņas </a:t>
            </a:r>
            <a:r>
              <a:rPr lang="lv-LV" sz="1600" b="1" i="0" dirty="0">
                <a:effectLst/>
                <a:latin typeface="Verdana" panose="020B0604030504040204" pitchFamily="34" charset="0"/>
                <a:ea typeface="Verdana" panose="020B0604030504040204" pitchFamily="34" charset="0"/>
              </a:rPr>
              <a:t>par sasniegumiem otrā posma </a:t>
            </a:r>
            <a:r>
              <a:rPr lang="lv-LV" sz="1600" b="0" i="0" dirty="0">
                <a:effectLst/>
                <a:latin typeface="Verdana" panose="020B0604030504040204" pitchFamily="34" charset="0"/>
                <a:ea typeface="Verdana" panose="020B0604030504040204" pitchFamily="34" charset="0"/>
              </a:rPr>
              <a:t>mācību priekšmetu olimpiādēs;</a:t>
            </a:r>
          </a:p>
          <a:p>
            <a:pPr marL="1485900" lvl="2" indent="-342900" fontAlgn="base">
              <a:spcBef>
                <a:spcPts val="0"/>
              </a:spcBef>
              <a:buFontTx/>
              <a:buChar char="-"/>
            </a:pPr>
            <a:r>
              <a:rPr lang="lv-LV" sz="1600" b="0" i="0" dirty="0">
                <a:effectLst/>
                <a:latin typeface="Verdana" panose="020B0604030504040204" pitchFamily="34" charset="0"/>
                <a:ea typeface="Verdana" panose="020B0604030504040204" pitchFamily="34" charset="0"/>
              </a:rPr>
              <a:t>ziņas </a:t>
            </a:r>
            <a:r>
              <a:rPr lang="lv-LV" sz="1600" b="1" i="0" dirty="0">
                <a:effectLst/>
                <a:latin typeface="Verdana" panose="020B0604030504040204" pitchFamily="34" charset="0"/>
                <a:ea typeface="Verdana" panose="020B0604030504040204" pitchFamily="34" charset="0"/>
              </a:rPr>
              <a:t>par piedalīšanos un sasniegumiem trešā posma </a:t>
            </a:r>
            <a:r>
              <a:rPr lang="lv-LV" sz="1600" b="0" i="0" dirty="0">
                <a:effectLst/>
                <a:latin typeface="Verdana" panose="020B0604030504040204" pitchFamily="34" charset="0"/>
                <a:ea typeface="Verdana" panose="020B0604030504040204" pitchFamily="34" charset="0"/>
              </a:rPr>
              <a:t>mācību priekšmetu olimpiādēs;</a:t>
            </a:r>
          </a:p>
          <a:p>
            <a:pPr marL="1428750" lvl="2" indent="-285750" fontAlgn="base">
              <a:spcBef>
                <a:spcPts val="0"/>
              </a:spcBef>
              <a:buFontTx/>
              <a:buChar char="-"/>
            </a:pPr>
            <a:r>
              <a:rPr lang="lv-LV" sz="1600" b="0" i="0" dirty="0">
                <a:effectLst/>
                <a:latin typeface="Verdana" panose="020B0604030504040204" pitchFamily="34" charset="0"/>
                <a:ea typeface="Verdana" panose="020B0604030504040204" pitchFamily="34" charset="0"/>
              </a:rPr>
              <a:t>sekmju izrakstā par vispārējo vidējo izglītību – papildus </a:t>
            </a:r>
            <a:r>
              <a:rPr lang="lv-LV" sz="1600" i="0" dirty="0">
                <a:effectLst/>
                <a:latin typeface="Verdana" panose="020B0604030504040204" pitchFamily="34" charset="0"/>
                <a:ea typeface="Verdana" panose="020B0604030504040204" pitchFamily="34" charset="0"/>
              </a:rPr>
              <a:t>arī </a:t>
            </a:r>
            <a:r>
              <a:rPr lang="lv-LV" sz="1600" b="1" i="0" dirty="0">
                <a:effectLst/>
                <a:latin typeface="Verdana" panose="020B0604030504040204" pitchFamily="34" charset="0"/>
                <a:ea typeface="Verdana" panose="020B0604030504040204" pitchFamily="34" charset="0"/>
              </a:rPr>
              <a:t>sasniegumi zinātniskās pētniecības darbos un starptautiskajās mācību priekšmetu olimpiādēs</a:t>
            </a:r>
            <a:r>
              <a:rPr lang="lv-LV" sz="1600" b="0" i="0" dirty="0">
                <a:effectLst/>
                <a:latin typeface="Verdana" panose="020B0604030504040204" pitchFamily="34" charset="0"/>
                <a:ea typeface="Verdana" panose="020B0604030504040204" pitchFamily="34" charset="0"/>
              </a:rPr>
              <a:t>;</a:t>
            </a:r>
          </a:p>
          <a:p>
            <a:pPr marL="1428750" lvl="2" indent="-285750" fontAlgn="base">
              <a:spcBef>
                <a:spcPts val="0"/>
              </a:spcBef>
              <a:buFontTx/>
              <a:buChar char="-"/>
            </a:pPr>
            <a:r>
              <a:rPr lang="lv-LV" sz="1600" b="1" i="0" dirty="0">
                <a:effectLst/>
                <a:latin typeface="Verdana" panose="020B0604030504040204" pitchFamily="34" charset="0"/>
                <a:ea typeface="Verdana" panose="020B0604030504040204" pitchFamily="34" charset="0"/>
              </a:rPr>
              <a:t>arī citi nozīmīgi </a:t>
            </a:r>
            <a:r>
              <a:rPr lang="lv-LV" sz="1600" b="0" i="0" dirty="0">
                <a:effectLst/>
                <a:latin typeface="Verdana" panose="020B0604030504040204" pitchFamily="34" charset="0"/>
                <a:ea typeface="Verdana" panose="020B0604030504040204" pitchFamily="34" charset="0"/>
              </a:rPr>
              <a:t>personas mācību </a:t>
            </a:r>
            <a:r>
              <a:rPr lang="lv-LV" sz="1600" b="1" i="0" dirty="0">
                <a:effectLst/>
                <a:latin typeface="Verdana" panose="020B0604030504040204" pitchFamily="34" charset="0"/>
                <a:ea typeface="Verdana" panose="020B0604030504040204" pitchFamily="34" charset="0"/>
              </a:rPr>
              <a:t>sasniegumi</a:t>
            </a:r>
            <a:r>
              <a:rPr lang="lv-LV" sz="1600" b="0" i="0" dirty="0">
                <a:effectLst/>
                <a:latin typeface="Verdana" panose="020B0604030504040204" pitchFamily="34" charset="0"/>
                <a:ea typeface="Verdana" panose="020B0604030504040204" pitchFamily="34" charset="0"/>
              </a:rPr>
              <a:t>;</a:t>
            </a:r>
          </a:p>
          <a:p>
            <a:pPr marL="1428750" lvl="2" indent="-285750" fontAlgn="base">
              <a:spcBef>
                <a:spcPts val="0"/>
              </a:spcBef>
              <a:buFontTx/>
              <a:buChar char="-"/>
            </a:pPr>
            <a:r>
              <a:rPr lang="lv-LV" sz="1600" b="0" i="0" dirty="0">
                <a:effectLst/>
                <a:latin typeface="Verdana" panose="020B0604030504040204" pitchFamily="34" charset="0"/>
                <a:ea typeface="Verdana" panose="020B0604030504040204" pitchFamily="34" charset="0"/>
              </a:rPr>
              <a:t>saņemtie </a:t>
            </a:r>
            <a:r>
              <a:rPr lang="lv-LV" sz="1600" b="1" i="0" dirty="0">
                <a:effectLst/>
                <a:latin typeface="Verdana" panose="020B0604030504040204" pitchFamily="34" charset="0"/>
                <a:ea typeface="Verdana" panose="020B0604030504040204" pitchFamily="34" charset="0"/>
              </a:rPr>
              <a:t>valsts un starptautiska līmeņa apbalvojumi</a:t>
            </a:r>
            <a:r>
              <a:rPr lang="lv-LV" sz="1600" b="0" i="0" dirty="0">
                <a:effectLst/>
                <a:latin typeface="Verdana" panose="020B0604030504040204" pitchFamily="34" charset="0"/>
                <a:ea typeface="Verdana" panose="020B0604030504040204" pitchFamily="34" charset="0"/>
              </a:rPr>
              <a:t>.</a:t>
            </a:r>
          </a:p>
          <a:p>
            <a:pPr marL="685800" lvl="1" indent="0" fontAlgn="base">
              <a:spcBef>
                <a:spcPts val="0"/>
              </a:spcBef>
            </a:pPr>
            <a:endParaRPr lang="lv-LV" sz="1600" i="1" dirty="0">
              <a:latin typeface="Verdana" panose="020B0604030504040204" pitchFamily="34" charset="0"/>
              <a:ea typeface="Verdana" panose="020B0604030504040204" pitchFamily="34" charset="0"/>
            </a:endParaRPr>
          </a:p>
          <a:p>
            <a:pPr marL="685800" lvl="1" indent="0" fontAlgn="base">
              <a:spcBef>
                <a:spcPts val="0"/>
              </a:spcBef>
            </a:pPr>
            <a:r>
              <a:rPr lang="lv-LV" sz="1600" i="1" dirty="0">
                <a:latin typeface="Verdana" panose="020B0604030504040204" pitchFamily="34" charset="0"/>
                <a:ea typeface="Verdana" panose="020B0604030504040204" pitchFamily="34" charset="0"/>
              </a:rPr>
              <a:t>(MK noteikumu Nr. 274 18.7. un 19.7. apakšpunkti)</a:t>
            </a:r>
            <a:endParaRPr lang="lv-LV" sz="1600" b="0" i="1" dirty="0">
              <a:effectLst/>
              <a:latin typeface="Verdana" panose="020B0604030504040204" pitchFamily="34" charset="0"/>
              <a:ea typeface="Verdana" panose="020B0604030504040204" pitchFamily="34" charset="0"/>
            </a:endParaRPr>
          </a:p>
          <a:p>
            <a:pPr marL="685800" lvl="1" indent="0" fontAlgn="base"/>
            <a:endParaRPr lang="lv-LV" sz="1400" b="0" i="0" dirty="0">
              <a:effectLst/>
              <a:latin typeface="Verdana" panose="020B0604030504040204" pitchFamily="34" charset="0"/>
              <a:ea typeface="Verdana" panose="020B0604030504040204" pitchFamily="34" charset="0"/>
            </a:endParaRPr>
          </a:p>
          <a:p>
            <a:pPr marL="685800" lvl="1" indent="0" fontAlgn="base"/>
            <a:r>
              <a:rPr lang="lv-LV" sz="1400" i="1" dirty="0">
                <a:latin typeface="Verdana" panose="020B0604030504040204" pitchFamily="34" charset="0"/>
                <a:ea typeface="Verdana" panose="020B0604030504040204" pitchFamily="34" charset="0"/>
              </a:rPr>
              <a:t>* MK noteikumi nenosaka laika posmu, no kuras klases sasniegumi jānorāda (skola situācijas vērtē autonomi, izvērtējot sasniegumu nozīmīgumu un aktualitāti šobrīd).</a:t>
            </a:r>
            <a:endParaRPr lang="lv-LV" sz="1400" b="0" i="1" dirty="0">
              <a:effectLst/>
              <a:latin typeface="Verdana" panose="020B0604030504040204" pitchFamily="34" charset="0"/>
              <a:ea typeface="Verdana" panose="020B0604030504040204" pitchFamily="34" charset="0"/>
            </a:endParaRPr>
          </a:p>
          <a:p>
            <a:pPr marL="571500" indent="-342900">
              <a:buFontTx/>
              <a:buChar char="-"/>
            </a:pPr>
            <a:endParaRPr lang="lv-LV" dirty="0"/>
          </a:p>
        </p:txBody>
      </p:sp>
      <p:sp>
        <p:nvSpPr>
          <p:cNvPr id="4" name="Slide Number Placeholder 3">
            <a:extLst>
              <a:ext uri="{FF2B5EF4-FFF2-40B4-BE49-F238E27FC236}">
                <a16:creationId xmlns:a16="http://schemas.microsoft.com/office/drawing/2014/main" id="{74DDF4F9-234B-F691-A06E-36D73082A041}"/>
              </a:ext>
            </a:extLst>
          </p:cNvPr>
          <p:cNvSpPr>
            <a:spLocks noGrp="1"/>
          </p:cNvSpPr>
          <p:nvPr>
            <p:ph type="sldNum" idx="12"/>
          </p:nvPr>
        </p:nvSpPr>
        <p:spPr/>
        <p:txBody>
          <a:bodyPr/>
          <a:lstStyle/>
          <a:p>
            <a:fld id="{00000000-1234-1234-1234-123412341234}" type="slidenum">
              <a:rPr lang="lv-LV" smtClean="0">
                <a:solidFill>
                  <a:srgbClr val="FFFFFF"/>
                </a:solidFill>
              </a:rPr>
              <a:pPr/>
              <a:t>12</a:t>
            </a:fld>
            <a:endParaRPr lang="lv-LV">
              <a:solidFill>
                <a:srgbClr val="FFFFFF"/>
              </a:solidFill>
            </a:endParaRPr>
          </a:p>
        </p:txBody>
      </p:sp>
    </p:spTree>
    <p:extLst>
      <p:ext uri="{BB962C8B-B14F-4D97-AF65-F5344CB8AC3E}">
        <p14:creationId xmlns:p14="http://schemas.microsoft.com/office/powerpoint/2010/main" val="1666582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E6D2-A99F-0A0E-F3C0-C6AD4F68CD26}"/>
              </a:ext>
            </a:extLst>
          </p:cNvPr>
          <p:cNvSpPr>
            <a:spLocks noGrp="1"/>
          </p:cNvSpPr>
          <p:nvPr>
            <p:ph type="title"/>
          </p:nvPr>
        </p:nvSpPr>
        <p:spPr>
          <a:xfrm>
            <a:off x="525335" y="251209"/>
            <a:ext cx="10335004" cy="1142815"/>
          </a:xfrm>
        </p:spPr>
        <p:txBody>
          <a:bodyPr/>
          <a:lstStyle/>
          <a:p>
            <a:r>
              <a:rPr lang="lv-LV" sz="2800" dirty="0"/>
              <a:t>Vispārējās izglītības dokumentu uzskaite</a:t>
            </a:r>
          </a:p>
        </p:txBody>
      </p:sp>
      <p:sp>
        <p:nvSpPr>
          <p:cNvPr id="3" name="Text Placeholder 2">
            <a:extLst>
              <a:ext uri="{FF2B5EF4-FFF2-40B4-BE49-F238E27FC236}">
                <a16:creationId xmlns:a16="http://schemas.microsoft.com/office/drawing/2014/main" id="{9976980E-1EF0-F97C-4C98-1E49A6F42432}"/>
              </a:ext>
            </a:extLst>
          </p:cNvPr>
          <p:cNvSpPr>
            <a:spLocks noGrp="1"/>
          </p:cNvSpPr>
          <p:nvPr>
            <p:ph type="body" idx="1"/>
          </p:nvPr>
        </p:nvSpPr>
        <p:spPr>
          <a:xfrm>
            <a:off x="0" y="1864100"/>
            <a:ext cx="11790215" cy="4262380"/>
          </a:xfrm>
        </p:spPr>
        <p:txBody>
          <a:bodyPr/>
          <a:lstStyle/>
          <a:p>
            <a:pPr marL="571500" indent="-342900">
              <a:spcBef>
                <a:spcPts val="1200"/>
              </a:spcBef>
              <a:buFontTx/>
              <a:buChar char="-"/>
            </a:pPr>
            <a:r>
              <a:rPr lang="lv-LV" sz="1800" b="0" i="0" dirty="0">
                <a:effectLst/>
                <a:latin typeface="Verdana" panose="020B0604030504040204" pitchFamily="34" charset="0"/>
                <a:ea typeface="Verdana" panose="020B0604030504040204" pitchFamily="34" charset="0"/>
              </a:rPr>
              <a:t>Apliecību par vispārējo pamatizglītību un atestātu par vispārējo vidējo izglītību veidlapas ir </a:t>
            </a:r>
            <a:r>
              <a:rPr lang="lv-LV" sz="1800" b="1" i="0" dirty="0">
                <a:effectLst/>
                <a:latin typeface="Verdana" panose="020B0604030504040204" pitchFamily="34" charset="0"/>
                <a:ea typeface="Verdana" panose="020B0604030504040204" pitchFamily="34" charset="0"/>
              </a:rPr>
              <a:t>stingrās uzskaites dokumenti</a:t>
            </a:r>
            <a:r>
              <a:rPr lang="lv-LV" sz="1800" b="0" i="0" dirty="0">
                <a:effectLst/>
                <a:latin typeface="Verdana" panose="020B0604030504040204" pitchFamily="34" charset="0"/>
                <a:ea typeface="Verdana" panose="020B0604030504040204" pitchFamily="34" charset="0"/>
              </a:rPr>
              <a:t>.</a:t>
            </a:r>
          </a:p>
          <a:p>
            <a:pPr marL="571500" indent="-342900">
              <a:spcBef>
                <a:spcPts val="1200"/>
              </a:spcBef>
              <a:buFontTx/>
              <a:buChar char="-"/>
            </a:pPr>
            <a:r>
              <a:rPr lang="lv-LV" sz="1800" b="0" i="0" dirty="0">
                <a:effectLst/>
                <a:latin typeface="Verdana" panose="020B0604030504040204" pitchFamily="34" charset="0"/>
                <a:ea typeface="Verdana" panose="020B0604030504040204" pitchFamily="34" charset="0"/>
              </a:rPr>
              <a:t>Par apliecību par vispārējo pamatizglītību vai atestātu par vispārējo vidējo izglītību veidlapu reģistrēšanu, glabāšanu, izsniegšanu un anulēšanu ir </a:t>
            </a:r>
            <a:r>
              <a:rPr lang="lv-LV" sz="1800" b="1" i="0" dirty="0">
                <a:effectLst/>
                <a:latin typeface="Verdana" panose="020B0604030504040204" pitchFamily="34" charset="0"/>
                <a:ea typeface="Verdana" panose="020B0604030504040204" pitchFamily="34" charset="0"/>
              </a:rPr>
              <a:t>personīgi atbildīgs </a:t>
            </a:r>
            <a:r>
              <a:rPr lang="lv-LV" sz="1800" b="0" i="0" dirty="0">
                <a:effectLst/>
                <a:latin typeface="Verdana" panose="020B0604030504040204" pitchFamily="34" charset="0"/>
                <a:ea typeface="Verdana" panose="020B0604030504040204" pitchFamily="34" charset="0"/>
              </a:rPr>
              <a:t>pašvaldības izglītības </a:t>
            </a:r>
            <a:r>
              <a:rPr lang="lv-LV" sz="1800" b="1" i="0" dirty="0">
                <a:effectLst/>
                <a:latin typeface="Verdana" panose="020B0604030504040204" pitchFamily="34" charset="0"/>
                <a:ea typeface="Verdana" panose="020B0604030504040204" pitchFamily="34" charset="0"/>
              </a:rPr>
              <a:t>pārvaldes vadītājs un izglītības iestādes direktors</a:t>
            </a:r>
            <a:r>
              <a:rPr lang="lv-LV" sz="1800" b="0" i="0" dirty="0">
                <a:effectLst/>
                <a:latin typeface="Verdana" panose="020B0604030504040204" pitchFamily="34" charset="0"/>
                <a:ea typeface="Verdana" panose="020B0604030504040204" pitchFamily="34" charset="0"/>
              </a:rPr>
              <a:t>.</a:t>
            </a:r>
          </a:p>
          <a:p>
            <a:pPr marL="571500" indent="-342900">
              <a:spcBef>
                <a:spcPts val="1200"/>
              </a:spcBef>
              <a:buFontTx/>
              <a:buChar char="-"/>
            </a:pPr>
            <a:r>
              <a:rPr lang="lv-LV" sz="1800" b="1" i="0" u="sng" dirty="0">
                <a:effectLst/>
                <a:latin typeface="Verdana" panose="020B0604030504040204" pitchFamily="34" charset="0"/>
                <a:ea typeface="Verdana" panose="020B0604030504040204" pitchFamily="34" charset="0"/>
              </a:rPr>
              <a:t>Izsniegto </a:t>
            </a:r>
            <a:r>
              <a:rPr lang="lv-LV" sz="1800" b="0" i="0" dirty="0">
                <a:effectLst/>
                <a:latin typeface="Verdana" panose="020B0604030504040204" pitchFamily="34" charset="0"/>
                <a:ea typeface="Verdana" panose="020B0604030504040204" pitchFamily="34" charset="0"/>
              </a:rPr>
              <a:t>apliecību par vispārējo pamatizglītību reģistrācijas žurnālu un </a:t>
            </a:r>
            <a:r>
              <a:rPr lang="lv-LV" sz="1800" b="1" i="0" u="sng" dirty="0">
                <a:effectLst/>
                <a:latin typeface="Verdana" panose="020B0604030504040204" pitchFamily="34" charset="0"/>
                <a:ea typeface="Verdana" panose="020B0604030504040204" pitchFamily="34" charset="0"/>
              </a:rPr>
              <a:t>izsniegto</a:t>
            </a:r>
            <a:r>
              <a:rPr lang="lv-LV" sz="1800" b="0" i="0" u="sng" dirty="0">
                <a:effectLst/>
                <a:latin typeface="Verdana" panose="020B0604030504040204" pitchFamily="34" charset="0"/>
                <a:ea typeface="Verdana" panose="020B0604030504040204" pitchFamily="34" charset="0"/>
              </a:rPr>
              <a:t> </a:t>
            </a:r>
            <a:r>
              <a:rPr lang="lv-LV" sz="1800" b="0" i="0" dirty="0">
                <a:effectLst/>
                <a:latin typeface="Verdana" panose="020B0604030504040204" pitchFamily="34" charset="0"/>
                <a:ea typeface="Verdana" panose="020B0604030504040204" pitchFamily="34" charset="0"/>
              </a:rPr>
              <a:t>atestātu par vispārējo vidējo izglītību reģistrācijas žurnālu</a:t>
            </a:r>
            <a:r>
              <a:rPr lang="lv-LV" sz="1800" b="0" i="0" u="sng" dirty="0">
                <a:effectLst/>
                <a:latin typeface="Verdana" panose="020B0604030504040204" pitchFamily="34" charset="0"/>
                <a:ea typeface="Verdana" panose="020B0604030504040204" pitchFamily="34" charset="0"/>
              </a:rPr>
              <a:t>, </a:t>
            </a:r>
            <a:r>
              <a:rPr lang="lv-LV" sz="1800" b="1" i="0" u="sng" dirty="0">
                <a:effectLst/>
                <a:latin typeface="Verdana" panose="020B0604030504040204" pitchFamily="34" charset="0"/>
                <a:ea typeface="Verdana" panose="020B0604030504040204" pitchFamily="34" charset="0"/>
              </a:rPr>
              <a:t>saņemto</a:t>
            </a:r>
            <a:r>
              <a:rPr lang="lv-LV" sz="1800" i="0" u="sng" dirty="0">
                <a:effectLst/>
                <a:latin typeface="Verdana" panose="020B0604030504040204" pitchFamily="34" charset="0"/>
                <a:ea typeface="Verdana" panose="020B0604030504040204" pitchFamily="34" charset="0"/>
              </a:rPr>
              <a:t> </a:t>
            </a:r>
            <a:r>
              <a:rPr lang="lv-LV" sz="1800" dirty="0">
                <a:effectLst/>
                <a:latin typeface="Verdana" panose="020B0604030504040204" pitchFamily="34" charset="0"/>
                <a:ea typeface="Verdana" panose="020B0604030504040204" pitchFamily="34" charset="0"/>
              </a:rPr>
              <a:t>apliecību par vispārējo pamatizglītību veidlapu reģistrācijas žurnālu</a:t>
            </a:r>
            <a:r>
              <a:rPr lang="lv-LV" sz="1800" b="0" dirty="0">
                <a:effectLst/>
                <a:latin typeface="Verdana" panose="020B0604030504040204" pitchFamily="34" charset="0"/>
                <a:ea typeface="Verdana" panose="020B0604030504040204" pitchFamily="34" charset="0"/>
              </a:rPr>
              <a:t> un </a:t>
            </a:r>
            <a:r>
              <a:rPr lang="lv-LV" sz="1800" b="1" i="0" u="sng" dirty="0">
                <a:effectLst/>
                <a:latin typeface="Verdana" panose="020B0604030504040204" pitchFamily="34" charset="0"/>
                <a:ea typeface="Verdana" panose="020B0604030504040204" pitchFamily="34" charset="0"/>
              </a:rPr>
              <a:t>saņemto </a:t>
            </a:r>
            <a:r>
              <a:rPr lang="lv-LV" sz="1800" b="0" i="0" dirty="0">
                <a:effectLst/>
                <a:latin typeface="Verdana" panose="020B0604030504040204" pitchFamily="34" charset="0"/>
                <a:ea typeface="Verdana" panose="020B0604030504040204" pitchFamily="34" charset="0"/>
              </a:rPr>
              <a:t>atestātu par vispārējo vidējo izglītību veidlapu reģistrācijas žurnālu, saņemtās sekmju izrakstu veidlapas, personai sagatavotos, bet neizsniegtos vispārējās izglītības dokumentus un to dublikātus, kā arī visus citus ar vispārējās izglītības dokumentu veidlapu saņemšanu saistītos dokumentus </a:t>
            </a:r>
            <a:r>
              <a:rPr lang="lv-LV" sz="1800" b="1" i="0" dirty="0">
                <a:effectLst/>
                <a:latin typeface="Verdana" panose="020B0604030504040204" pitchFamily="34" charset="0"/>
                <a:ea typeface="Verdana" panose="020B0604030504040204" pitchFamily="34" charset="0"/>
              </a:rPr>
              <a:t>glabā ugunsdrošā slēgtā seifā</a:t>
            </a:r>
            <a:r>
              <a:rPr lang="lv-LV" sz="1800" b="0" i="0" dirty="0">
                <a:effectLst/>
                <a:latin typeface="Verdana" panose="020B0604030504040204" pitchFamily="34" charset="0"/>
                <a:ea typeface="Verdana" panose="020B0604030504040204" pitchFamily="34" charset="0"/>
              </a:rPr>
              <a:t>.</a:t>
            </a:r>
          </a:p>
          <a:p>
            <a:pPr marL="228600" indent="0"/>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74DDF4F9-234B-F691-A06E-36D73082A041}"/>
              </a:ext>
            </a:extLst>
          </p:cNvPr>
          <p:cNvSpPr>
            <a:spLocks noGrp="1"/>
          </p:cNvSpPr>
          <p:nvPr>
            <p:ph type="sldNum" idx="12"/>
          </p:nvPr>
        </p:nvSpPr>
        <p:spPr/>
        <p:txBody>
          <a:bodyPr/>
          <a:lstStyle/>
          <a:p>
            <a:fld id="{00000000-1234-1234-1234-123412341234}" type="slidenum">
              <a:rPr lang="lv-LV" smtClean="0">
                <a:solidFill>
                  <a:srgbClr val="FFFFFF"/>
                </a:solidFill>
              </a:rPr>
              <a:pPr/>
              <a:t>13</a:t>
            </a:fld>
            <a:endParaRPr lang="lv-LV">
              <a:solidFill>
                <a:srgbClr val="FFFFFF"/>
              </a:solidFill>
            </a:endParaRPr>
          </a:p>
        </p:txBody>
      </p:sp>
      <p:sp>
        <p:nvSpPr>
          <p:cNvPr id="5" name="TextBox 4">
            <a:extLst>
              <a:ext uri="{FF2B5EF4-FFF2-40B4-BE49-F238E27FC236}">
                <a16:creationId xmlns:a16="http://schemas.microsoft.com/office/drawing/2014/main" id="{1E1F1B81-1AF2-3949-4D56-AF41A68E5765}"/>
              </a:ext>
            </a:extLst>
          </p:cNvPr>
          <p:cNvSpPr txBox="1"/>
          <p:nvPr/>
        </p:nvSpPr>
        <p:spPr>
          <a:xfrm>
            <a:off x="-130069" y="6007721"/>
            <a:ext cx="6097656" cy="338554"/>
          </a:xfrm>
          <a:prstGeom prst="rect">
            <a:avLst/>
          </a:prstGeom>
          <a:noFill/>
        </p:spPr>
        <p:txBody>
          <a:bodyPr wrap="square">
            <a:spAutoFit/>
          </a:bodyPr>
          <a:lstStyle/>
          <a:p>
            <a:pPr marL="685800" lvl="1" indent="0" fontAlgn="base">
              <a:spcBef>
                <a:spcPts val="0"/>
              </a:spcBef>
            </a:pPr>
            <a:r>
              <a:rPr lang="lv-LV" sz="1600" i="1" dirty="0">
                <a:solidFill>
                  <a:srgbClr val="664790"/>
                </a:solidFill>
                <a:latin typeface="Verdana" panose="020B0604030504040204" pitchFamily="34" charset="0"/>
                <a:ea typeface="Verdana" panose="020B0604030504040204" pitchFamily="34" charset="0"/>
                <a:sym typeface="Verdana"/>
              </a:rPr>
              <a:t>(MK noteikumu Nr. 274 12.-14. punkti)</a:t>
            </a:r>
          </a:p>
        </p:txBody>
      </p:sp>
    </p:spTree>
    <p:extLst>
      <p:ext uri="{BB962C8B-B14F-4D97-AF65-F5344CB8AC3E}">
        <p14:creationId xmlns:p14="http://schemas.microsoft.com/office/powerpoint/2010/main" val="1853937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E6D2-A99F-0A0E-F3C0-C6AD4F68CD26}"/>
              </a:ext>
            </a:extLst>
          </p:cNvPr>
          <p:cNvSpPr>
            <a:spLocks noGrp="1"/>
          </p:cNvSpPr>
          <p:nvPr>
            <p:ph type="title"/>
          </p:nvPr>
        </p:nvSpPr>
        <p:spPr>
          <a:xfrm>
            <a:off x="525335" y="251209"/>
            <a:ext cx="10335004" cy="1142815"/>
          </a:xfrm>
        </p:spPr>
        <p:txBody>
          <a:bodyPr/>
          <a:lstStyle/>
          <a:p>
            <a:r>
              <a:rPr lang="lv-LV" sz="2800" dirty="0"/>
              <a:t>Vispārējās izglītības dokumentu izsniegšana</a:t>
            </a:r>
          </a:p>
        </p:txBody>
      </p:sp>
      <p:sp>
        <p:nvSpPr>
          <p:cNvPr id="3" name="Text Placeholder 2">
            <a:extLst>
              <a:ext uri="{FF2B5EF4-FFF2-40B4-BE49-F238E27FC236}">
                <a16:creationId xmlns:a16="http://schemas.microsoft.com/office/drawing/2014/main" id="{9976980E-1EF0-F97C-4C98-1E49A6F42432}"/>
              </a:ext>
            </a:extLst>
          </p:cNvPr>
          <p:cNvSpPr>
            <a:spLocks noGrp="1"/>
          </p:cNvSpPr>
          <p:nvPr>
            <p:ph type="body" idx="1"/>
          </p:nvPr>
        </p:nvSpPr>
        <p:spPr>
          <a:xfrm>
            <a:off x="168105" y="1693194"/>
            <a:ext cx="11672909" cy="3793206"/>
          </a:xfrm>
        </p:spPr>
        <p:txBody>
          <a:bodyPr/>
          <a:lstStyle/>
          <a:p>
            <a:pPr marL="571500" indent="-342900">
              <a:spcBef>
                <a:spcPts val="600"/>
              </a:spcBef>
              <a:buFontTx/>
              <a:buChar char="-"/>
            </a:pPr>
            <a:r>
              <a:rPr lang="lv-LV" sz="1600" b="0" i="0" dirty="0">
                <a:effectLst/>
                <a:latin typeface="Verdana" panose="020B0604030504040204" pitchFamily="34" charset="0"/>
                <a:ea typeface="Verdana" panose="020B0604030504040204" pitchFamily="34" charset="0"/>
              </a:rPr>
              <a:t>Vispārējās izglītības dokumentus personai izsniedz, pamatojoties uz izglītības iestādes direktora rīkojumu.</a:t>
            </a:r>
          </a:p>
          <a:p>
            <a:pPr marL="571500" indent="-342900">
              <a:spcBef>
                <a:spcPts val="1200"/>
              </a:spcBef>
              <a:buFontTx/>
              <a:buChar char="-"/>
            </a:pPr>
            <a:r>
              <a:rPr lang="lv-LV" sz="1600" b="0" i="0" dirty="0">
                <a:effectLst/>
                <a:latin typeface="Verdana" panose="020B0604030504040204" pitchFamily="34" charset="0"/>
                <a:ea typeface="Verdana" panose="020B0604030504040204" pitchFamily="34" charset="0"/>
              </a:rPr>
              <a:t>Vispārējās izglītības dokumentus izsniedz </a:t>
            </a:r>
            <a:r>
              <a:rPr lang="lv-LV" sz="1600" b="1" i="0" dirty="0">
                <a:effectLst/>
                <a:latin typeface="Verdana" panose="020B0604030504040204" pitchFamily="34" charset="0"/>
                <a:ea typeface="Verdana" panose="020B0604030504040204" pitchFamily="34" charset="0"/>
              </a:rPr>
              <a:t>pret parakstu </a:t>
            </a:r>
            <a:r>
              <a:rPr lang="lv-LV" sz="1600" b="0" i="0" dirty="0">
                <a:effectLst/>
                <a:latin typeface="Verdana" panose="020B0604030504040204" pitchFamily="34" charset="0"/>
                <a:ea typeface="Verdana" panose="020B0604030504040204" pitchFamily="34" charset="0"/>
              </a:rPr>
              <a:t>attiecīgajā </a:t>
            </a:r>
            <a:r>
              <a:rPr lang="lv-LV" sz="1600" b="1" i="0" dirty="0">
                <a:effectLst/>
                <a:latin typeface="Verdana" panose="020B0604030504040204" pitchFamily="34" charset="0"/>
                <a:ea typeface="Verdana" panose="020B0604030504040204" pitchFamily="34" charset="0"/>
              </a:rPr>
              <a:t>izsniegto</a:t>
            </a:r>
            <a:r>
              <a:rPr lang="lv-LV" sz="1600" b="0" i="0" dirty="0">
                <a:effectLst/>
                <a:latin typeface="Verdana" panose="020B0604030504040204" pitchFamily="34" charset="0"/>
                <a:ea typeface="Verdana" panose="020B0604030504040204" pitchFamily="34" charset="0"/>
              </a:rPr>
              <a:t> </a:t>
            </a:r>
            <a:r>
              <a:rPr lang="lv-LV" sz="1600" b="1" i="0" dirty="0">
                <a:effectLst/>
                <a:latin typeface="Verdana" panose="020B0604030504040204" pitchFamily="34" charset="0"/>
                <a:ea typeface="Verdana" panose="020B0604030504040204" pitchFamily="34" charset="0"/>
              </a:rPr>
              <a:t>vispārējās izglītības dokumentu reģistrācijas žurnālā </a:t>
            </a:r>
            <a:r>
              <a:rPr lang="lv-LV" sz="1600" i="1" dirty="0">
                <a:latin typeface="Verdana" panose="020B0604030504040204" pitchFamily="34" charset="0"/>
                <a:ea typeface="Verdana" panose="020B0604030504040204" pitchFamily="34" charset="0"/>
              </a:rPr>
              <a:t>(izsniegto apliecību par vispārējo pamatizglītību reģistrācijas žurnālā vai izsniegto atestātu par vispārējo vidējo izglītību reģistrācijas žurnālā), </a:t>
            </a:r>
            <a:r>
              <a:rPr lang="lv-LV" sz="1600" dirty="0">
                <a:latin typeface="Verdana" panose="020B0604030504040204" pitchFamily="34" charset="0"/>
                <a:ea typeface="Verdana" panose="020B0604030504040204" pitchFamily="34" charset="0"/>
              </a:rPr>
              <a:t>kurā norādīts:</a:t>
            </a:r>
            <a:endParaRPr lang="lv-LV" sz="1600" b="0" dirty="0">
              <a:effectLst/>
              <a:latin typeface="Verdana" panose="020B0604030504040204" pitchFamily="34" charset="0"/>
              <a:ea typeface="Verdana" panose="020B0604030504040204" pitchFamily="34" charset="0"/>
            </a:endParaRPr>
          </a:p>
          <a:p>
            <a:pPr marL="1028700" lvl="1" indent="-342900">
              <a:spcBef>
                <a:spcPts val="0"/>
              </a:spcBef>
              <a:buFontTx/>
              <a:buChar char="-"/>
            </a:pPr>
            <a:r>
              <a:rPr lang="lv-LV" sz="1600" b="0" i="0" dirty="0">
                <a:effectLst/>
                <a:latin typeface="Verdana" panose="020B0604030504040204" pitchFamily="34" charset="0"/>
                <a:ea typeface="Verdana" panose="020B0604030504040204" pitchFamily="34" charset="0"/>
              </a:rPr>
              <a:t>numurs pēc kārtas (</a:t>
            </a:r>
            <a:r>
              <a:rPr lang="lv-LV" sz="1600" b="0" i="1" u="sng" dirty="0">
                <a:effectLst/>
                <a:latin typeface="Verdana" panose="020B0604030504040204" pitchFamily="34" charset="0"/>
                <a:ea typeface="Verdana" panose="020B0604030504040204" pitchFamily="34" charset="0"/>
              </a:rPr>
              <a:t>kas vienlaikus būs arī </a:t>
            </a:r>
            <a:r>
              <a:rPr lang="lv-LV" sz="1600" i="1" u="sng" dirty="0">
                <a:latin typeface="Verdana" panose="020B0604030504040204" pitchFamily="34" charset="0"/>
                <a:ea typeface="Verdana" panose="020B0604030504040204" pitchFamily="34" charset="0"/>
              </a:rPr>
              <a:t>r</a:t>
            </a:r>
            <a:r>
              <a:rPr lang="lv-LV" sz="1600" b="0" i="1" u="sng" dirty="0">
                <a:effectLst/>
                <a:latin typeface="Verdana" panose="020B0604030504040204" pitchFamily="34" charset="0"/>
                <a:ea typeface="Verdana" panose="020B0604030504040204" pitchFamily="34" charset="0"/>
              </a:rPr>
              <a:t>eģistrācijas numurs apliecībā/atestātā</a:t>
            </a:r>
            <a:r>
              <a:rPr lang="lv-LV" sz="1600" b="0" i="0" dirty="0">
                <a:effectLst/>
                <a:latin typeface="Verdana" panose="020B0604030504040204" pitchFamily="34" charset="0"/>
                <a:ea typeface="Verdana" panose="020B0604030504040204" pitchFamily="34" charset="0"/>
              </a:rPr>
              <a:t>)</a:t>
            </a:r>
            <a:r>
              <a:rPr lang="lv-LV" sz="1600" dirty="0">
                <a:latin typeface="Verdana" panose="020B0604030504040204" pitchFamily="34" charset="0"/>
                <a:ea typeface="Verdana" panose="020B0604030504040204" pitchFamily="34" charset="0"/>
              </a:rPr>
              <a:t>;</a:t>
            </a:r>
            <a:endParaRPr lang="lv-LV" sz="1600" b="0" i="0" dirty="0">
              <a:effectLst/>
              <a:latin typeface="Verdana" panose="020B0604030504040204" pitchFamily="34" charset="0"/>
              <a:ea typeface="Verdana" panose="020B0604030504040204" pitchFamily="34" charset="0"/>
            </a:endParaRPr>
          </a:p>
          <a:p>
            <a:pPr marL="1028700" lvl="1" indent="-342900">
              <a:spcBef>
                <a:spcPts val="0"/>
              </a:spcBef>
              <a:buFontTx/>
              <a:buChar char="-"/>
            </a:pPr>
            <a:r>
              <a:rPr lang="lv-LV" sz="1600" b="0" i="0" dirty="0">
                <a:effectLst/>
                <a:latin typeface="Verdana" panose="020B0604030504040204" pitchFamily="34" charset="0"/>
                <a:ea typeface="Verdana" panose="020B0604030504040204" pitchFamily="34" charset="0"/>
              </a:rPr>
              <a:t>personas vārds (vārdi), uzvārds, personas kods vai izglītības iestādes piešķirts personas identifikācijas numurs, ja personai Latvijā nav piešķirts personas kods</a:t>
            </a:r>
            <a:r>
              <a:rPr lang="lv-LV" sz="1600" dirty="0">
                <a:latin typeface="Verdana" panose="020B0604030504040204" pitchFamily="34" charset="0"/>
                <a:ea typeface="Verdana" panose="020B0604030504040204" pitchFamily="34" charset="0"/>
              </a:rPr>
              <a:t>;</a:t>
            </a:r>
            <a:endParaRPr lang="lv-LV" sz="1600" b="0" i="0" dirty="0">
              <a:effectLst/>
              <a:latin typeface="Verdana" panose="020B0604030504040204" pitchFamily="34" charset="0"/>
              <a:ea typeface="Verdana" panose="020B0604030504040204" pitchFamily="34" charset="0"/>
            </a:endParaRPr>
          </a:p>
          <a:p>
            <a:pPr marL="1028700" lvl="1" indent="-342900">
              <a:spcBef>
                <a:spcPts val="0"/>
              </a:spcBef>
              <a:buFontTx/>
              <a:buChar char="-"/>
            </a:pPr>
            <a:r>
              <a:rPr lang="lv-LV" sz="1600" b="0" i="0" dirty="0">
                <a:effectLst/>
                <a:latin typeface="Verdana" panose="020B0604030504040204" pitchFamily="34" charset="0"/>
                <a:ea typeface="Verdana" panose="020B0604030504040204" pitchFamily="34" charset="0"/>
              </a:rPr>
              <a:t>direktora rīkojuma datums un numurs</a:t>
            </a:r>
            <a:r>
              <a:rPr lang="lv-LV" sz="1600" dirty="0">
                <a:latin typeface="Verdana" panose="020B0604030504040204" pitchFamily="34" charset="0"/>
                <a:ea typeface="Verdana" panose="020B0604030504040204" pitchFamily="34" charset="0"/>
              </a:rPr>
              <a:t>;</a:t>
            </a:r>
            <a:endParaRPr lang="lv-LV" sz="1600" b="0" i="0" dirty="0">
              <a:effectLst/>
              <a:latin typeface="Verdana" panose="020B0604030504040204" pitchFamily="34" charset="0"/>
              <a:ea typeface="Verdana" panose="020B0604030504040204" pitchFamily="34" charset="0"/>
            </a:endParaRPr>
          </a:p>
          <a:p>
            <a:pPr marL="1028700" lvl="1" indent="-342900">
              <a:spcBef>
                <a:spcPts val="0"/>
              </a:spcBef>
              <a:buFontTx/>
              <a:buChar char="-"/>
            </a:pPr>
            <a:r>
              <a:rPr lang="lv-LV" sz="1600" b="0" i="0" dirty="0">
                <a:effectLst/>
                <a:latin typeface="Verdana" panose="020B0604030504040204" pitchFamily="34" charset="0"/>
                <a:ea typeface="Verdana" panose="020B0604030504040204" pitchFamily="34" charset="0"/>
              </a:rPr>
              <a:t>apliecības par vispārējo pamatizglītību vai atestāta par vispārējo vidējo izglītību sērija un numurs</a:t>
            </a:r>
            <a:r>
              <a:rPr lang="lv-LV" sz="1600" dirty="0">
                <a:latin typeface="Verdana" panose="020B0604030504040204" pitchFamily="34" charset="0"/>
                <a:ea typeface="Verdana" panose="020B0604030504040204" pitchFamily="34" charset="0"/>
              </a:rPr>
              <a:t>;</a:t>
            </a:r>
            <a:endParaRPr lang="lv-LV" sz="1600" b="0" i="0" dirty="0">
              <a:effectLst/>
              <a:latin typeface="Verdana" panose="020B0604030504040204" pitchFamily="34" charset="0"/>
              <a:ea typeface="Verdana" panose="020B0604030504040204" pitchFamily="34" charset="0"/>
            </a:endParaRPr>
          </a:p>
          <a:p>
            <a:pPr marL="1028700" lvl="1" indent="-342900">
              <a:spcBef>
                <a:spcPts val="0"/>
              </a:spcBef>
              <a:buFontTx/>
              <a:buChar char="-"/>
            </a:pPr>
            <a:r>
              <a:rPr lang="lv-LV" sz="1600" b="0" i="0" dirty="0">
                <a:effectLst/>
                <a:latin typeface="Verdana" panose="020B0604030504040204" pitchFamily="34" charset="0"/>
                <a:ea typeface="Verdana" panose="020B0604030504040204" pitchFamily="34" charset="0"/>
              </a:rPr>
              <a:t>paraksts par saņemšanu.</a:t>
            </a:r>
          </a:p>
          <a:p>
            <a:pPr marL="228600" indent="0"/>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74DDF4F9-234B-F691-A06E-36D73082A041}"/>
              </a:ext>
            </a:extLst>
          </p:cNvPr>
          <p:cNvSpPr>
            <a:spLocks noGrp="1"/>
          </p:cNvSpPr>
          <p:nvPr>
            <p:ph type="sldNum" idx="12"/>
          </p:nvPr>
        </p:nvSpPr>
        <p:spPr/>
        <p:txBody>
          <a:bodyPr/>
          <a:lstStyle/>
          <a:p>
            <a:fld id="{00000000-1234-1234-1234-123412341234}" type="slidenum">
              <a:rPr lang="lv-LV" smtClean="0">
                <a:solidFill>
                  <a:srgbClr val="FFFFFF"/>
                </a:solidFill>
              </a:rPr>
              <a:pPr/>
              <a:t>14</a:t>
            </a:fld>
            <a:endParaRPr lang="lv-LV">
              <a:solidFill>
                <a:srgbClr val="FFFFFF"/>
              </a:solidFill>
            </a:endParaRPr>
          </a:p>
        </p:txBody>
      </p:sp>
      <p:sp>
        <p:nvSpPr>
          <p:cNvPr id="5" name="TextBox 4">
            <a:extLst>
              <a:ext uri="{FF2B5EF4-FFF2-40B4-BE49-F238E27FC236}">
                <a16:creationId xmlns:a16="http://schemas.microsoft.com/office/drawing/2014/main" id="{C1B81A52-A827-0979-60C6-29E234CF28DF}"/>
              </a:ext>
            </a:extLst>
          </p:cNvPr>
          <p:cNvSpPr txBox="1"/>
          <p:nvPr/>
        </p:nvSpPr>
        <p:spPr>
          <a:xfrm>
            <a:off x="350986" y="5012563"/>
            <a:ext cx="11672909" cy="1384995"/>
          </a:xfrm>
          <a:prstGeom prst="rect">
            <a:avLst/>
          </a:prstGeom>
          <a:solidFill>
            <a:srgbClr val="FEFCF0"/>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lv-LV" i="1" dirty="0">
                <a:solidFill>
                  <a:srgbClr val="525252"/>
                </a:solidFill>
                <a:latin typeface="Verdana" panose="020B0604030504040204" pitchFamily="34" charset="0"/>
              </a:rPr>
              <a:t>I</a:t>
            </a:r>
            <a:r>
              <a:rPr lang="lv-LV" b="0" i="1" dirty="0">
                <a:solidFill>
                  <a:srgbClr val="525252"/>
                </a:solidFill>
                <a:effectLst/>
                <a:latin typeface="Verdana" panose="020B0604030504040204" pitchFamily="34" charset="0"/>
              </a:rPr>
              <a:t>zsniegto apliecību par vispārējo pamatizglītību reģistrācijas žurnālā un izsniegto atestātu par vispārējo vidējo izglītību reģistrācijas žurnālā izglītības iestādes </a:t>
            </a:r>
            <a:r>
              <a:rPr lang="lv-LV" b="1" i="1" u="sng" dirty="0">
                <a:solidFill>
                  <a:srgbClr val="525252"/>
                </a:solidFill>
                <a:effectLst/>
                <a:latin typeface="Verdana" panose="020B0604030504040204" pitchFamily="34" charset="0"/>
              </a:rPr>
              <a:t>var neveikt </a:t>
            </a:r>
            <a:r>
              <a:rPr lang="lv-LV" b="0" i="1" dirty="0">
                <a:solidFill>
                  <a:srgbClr val="525252"/>
                </a:solidFill>
                <a:effectLst/>
                <a:latin typeface="Verdana" panose="020B0604030504040204" pitchFamily="34" charset="0"/>
              </a:rPr>
              <a:t>ierakstus par attiecīgajā izglītības programmā iegūtajiem izglītojamā </a:t>
            </a:r>
            <a:r>
              <a:rPr lang="lv-LV" b="1" i="1" dirty="0">
                <a:solidFill>
                  <a:srgbClr val="525252"/>
                </a:solidFill>
                <a:effectLst/>
                <a:latin typeface="Verdana" panose="020B0604030504040204" pitchFamily="34" charset="0"/>
              </a:rPr>
              <a:t>noslēguma vērtējumiem un vērtējumiem valsts pārbaudes darbos</a:t>
            </a:r>
            <a:r>
              <a:rPr lang="lv-LV" b="0" i="1" dirty="0">
                <a:solidFill>
                  <a:srgbClr val="525252"/>
                </a:solidFill>
                <a:effectLst/>
                <a:latin typeface="Verdana" panose="020B0604030504040204" pitchFamily="34" charset="0"/>
              </a:rPr>
              <a:t>, jo šī </a:t>
            </a:r>
            <a:r>
              <a:rPr lang="lv-LV" b="1" i="1" dirty="0">
                <a:solidFill>
                  <a:srgbClr val="525252"/>
                </a:solidFill>
                <a:effectLst/>
                <a:latin typeface="Verdana" panose="020B0604030504040204" pitchFamily="34" charset="0"/>
              </a:rPr>
              <a:t>informācija</a:t>
            </a:r>
            <a:r>
              <a:rPr lang="lv-LV" b="0" i="1" dirty="0">
                <a:solidFill>
                  <a:srgbClr val="525252"/>
                </a:solidFill>
                <a:effectLst/>
                <a:latin typeface="Verdana" panose="020B0604030504040204" pitchFamily="34" charset="0"/>
              </a:rPr>
              <a:t>, sākot no 2022./2023. mācību gada, jau ir </a:t>
            </a:r>
            <a:r>
              <a:rPr lang="lv-LV" b="1" i="1" dirty="0">
                <a:solidFill>
                  <a:srgbClr val="525252"/>
                </a:solidFill>
                <a:effectLst/>
                <a:latin typeface="Verdana" panose="020B0604030504040204" pitchFamily="34" charset="0"/>
              </a:rPr>
              <a:t>pieejama elektroniski VIIS </a:t>
            </a:r>
            <a:r>
              <a:rPr lang="lv-LV" b="0" i="1" dirty="0">
                <a:solidFill>
                  <a:srgbClr val="525252"/>
                </a:solidFill>
                <a:effectLst/>
                <a:latin typeface="Verdana" panose="020B0604030504040204" pitchFamily="34" charset="0"/>
              </a:rPr>
              <a:t>(saskaņā ar Ministru kabineta 2021. gada 10. augusta noteikumos Nr. 528 “Vispārējās izglītības iestāžu un profesionālās izglītības iestāžu pedagoģiskā procesa un eksaminācijas centru profesionālās kvalifikācijas ieguves organizēšanai obligāti nepieciešamā dokumentācija”).</a:t>
            </a:r>
            <a:endParaRPr lang="lv-LV" i="1" dirty="0"/>
          </a:p>
        </p:txBody>
      </p:sp>
      <p:sp>
        <p:nvSpPr>
          <p:cNvPr id="7" name="TextBox 6">
            <a:extLst>
              <a:ext uri="{FF2B5EF4-FFF2-40B4-BE49-F238E27FC236}">
                <a16:creationId xmlns:a16="http://schemas.microsoft.com/office/drawing/2014/main" id="{3C001B0E-C098-425B-3A20-D24A16ECF43F}"/>
              </a:ext>
            </a:extLst>
          </p:cNvPr>
          <p:cNvSpPr txBox="1"/>
          <p:nvPr/>
        </p:nvSpPr>
        <p:spPr>
          <a:xfrm>
            <a:off x="168105" y="4536274"/>
            <a:ext cx="6097656" cy="338554"/>
          </a:xfrm>
          <a:prstGeom prst="rect">
            <a:avLst/>
          </a:prstGeom>
          <a:noFill/>
        </p:spPr>
        <p:txBody>
          <a:bodyPr wrap="square">
            <a:spAutoFit/>
          </a:bodyPr>
          <a:lstStyle/>
          <a:p>
            <a:pPr marL="685800" lvl="1" indent="0" fontAlgn="base">
              <a:spcBef>
                <a:spcPts val="0"/>
              </a:spcBef>
            </a:pPr>
            <a:r>
              <a:rPr lang="lv-LV" sz="1600" i="1" dirty="0">
                <a:solidFill>
                  <a:srgbClr val="664790"/>
                </a:solidFill>
                <a:latin typeface="Verdana" panose="020B0604030504040204" pitchFamily="34" charset="0"/>
                <a:ea typeface="Verdana" panose="020B0604030504040204" pitchFamily="34" charset="0"/>
                <a:sym typeface="Verdana"/>
              </a:rPr>
              <a:t>(MK noteikumu Nr. 274 21. un 22. punkti)</a:t>
            </a:r>
          </a:p>
        </p:txBody>
      </p:sp>
    </p:spTree>
    <p:extLst>
      <p:ext uri="{BB962C8B-B14F-4D97-AF65-F5344CB8AC3E}">
        <p14:creationId xmlns:p14="http://schemas.microsoft.com/office/powerpoint/2010/main" val="2752865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5151-678A-D6BA-9843-8F65C2F9683A}"/>
              </a:ext>
            </a:extLst>
          </p:cNvPr>
          <p:cNvSpPr>
            <a:spLocks noGrp="1"/>
          </p:cNvSpPr>
          <p:nvPr>
            <p:ph type="title"/>
          </p:nvPr>
        </p:nvSpPr>
        <p:spPr>
          <a:xfrm>
            <a:off x="494855" y="233000"/>
            <a:ext cx="11697145" cy="1142815"/>
          </a:xfrm>
        </p:spPr>
        <p:txBody>
          <a:bodyPr/>
          <a:lstStyle/>
          <a:p>
            <a:r>
              <a:rPr lang="lv-LV" sz="2400" dirty="0"/>
              <a:t>Kad drīkst izsniegt dokumentus? </a:t>
            </a:r>
          </a:p>
        </p:txBody>
      </p:sp>
      <p:sp>
        <p:nvSpPr>
          <p:cNvPr id="3" name="Text Placeholder 2">
            <a:extLst>
              <a:ext uri="{FF2B5EF4-FFF2-40B4-BE49-F238E27FC236}">
                <a16:creationId xmlns:a16="http://schemas.microsoft.com/office/drawing/2014/main" id="{10CBA919-7FE8-29D8-2113-13DECF64918E}"/>
              </a:ext>
            </a:extLst>
          </p:cNvPr>
          <p:cNvSpPr>
            <a:spLocks noGrp="1"/>
          </p:cNvSpPr>
          <p:nvPr>
            <p:ph type="body" idx="1"/>
          </p:nvPr>
        </p:nvSpPr>
        <p:spPr>
          <a:xfrm>
            <a:off x="0" y="2088331"/>
            <a:ext cx="11697145" cy="4363756"/>
          </a:xfrm>
        </p:spPr>
        <p:txBody>
          <a:bodyPr/>
          <a:lstStyle/>
          <a:p>
            <a:pPr marL="571500" indent="-342900">
              <a:spcBef>
                <a:spcPts val="1200"/>
              </a:spcBef>
              <a:spcAft>
                <a:spcPts val="600"/>
              </a:spcAft>
              <a:buFont typeface="Verdana" panose="020B0604030504040204" pitchFamily="34" charset="0"/>
              <a:buChar char="-"/>
            </a:pPr>
            <a:r>
              <a:rPr lang="lv-LV" sz="2000" dirty="0"/>
              <a:t>Izglītības iestādei ir tiesības izsniegt vispārējās pamatizglītības un vispārējās vidējās izglītības dokumentus </a:t>
            </a:r>
            <a:r>
              <a:rPr lang="lv-LV" sz="2000" b="1" dirty="0"/>
              <a:t>tikai pēc CE sertifikātu saņemšanas</a:t>
            </a:r>
            <a:r>
              <a:rPr lang="lv-LV" sz="2000" dirty="0"/>
              <a:t>.</a:t>
            </a:r>
          </a:p>
          <a:p>
            <a:pPr marL="571500" indent="-342900">
              <a:spcBef>
                <a:spcPts val="1200"/>
              </a:spcBef>
              <a:spcAft>
                <a:spcPts val="600"/>
              </a:spcAft>
              <a:buFont typeface="Verdana" panose="020B0604030504040204" pitchFamily="34" charset="0"/>
              <a:buChar char="-"/>
            </a:pPr>
            <a:r>
              <a:rPr lang="lv-LV" sz="2000" dirty="0"/>
              <a:t>Skolēniem, </a:t>
            </a:r>
            <a:r>
              <a:rPr lang="lv-LV" sz="2000" b="1" dirty="0"/>
              <a:t>kuri</a:t>
            </a:r>
            <a:r>
              <a:rPr lang="lv-LV" sz="2000" dirty="0"/>
              <a:t> Ministru kabineta noteiktajā kārtībā </a:t>
            </a:r>
            <a:r>
              <a:rPr lang="lv-LV" sz="2000" b="1" dirty="0"/>
              <a:t>atbrīvoti</a:t>
            </a:r>
            <a:r>
              <a:rPr lang="lv-LV" sz="2000" dirty="0"/>
              <a:t> no noteiktajiem valsts pārbaudījumiem (tostarp speciālajās izglītības iestādēs), izglītības iestāde drīkst izsniegt vispārējās pamatizglītības dokumentus </a:t>
            </a:r>
            <a:r>
              <a:rPr lang="lv-LV" sz="2000" b="1" dirty="0"/>
              <a:t>ne ātrāk kā 12.06.2026.</a:t>
            </a:r>
            <a:r>
              <a:rPr lang="lv-LV" sz="2000" dirty="0"/>
              <a:t>, vispārējās vidējās izglītības dokumentus – </a:t>
            </a:r>
            <a:r>
              <a:rPr lang="lv-LV" sz="2000" b="1" dirty="0"/>
              <a:t>ne ātrāk kā 19.06.2026.</a:t>
            </a:r>
          </a:p>
          <a:p>
            <a:pPr marL="685800" lvl="1" indent="0">
              <a:spcBef>
                <a:spcPts val="1200"/>
              </a:spcBef>
              <a:spcAft>
                <a:spcPts val="600"/>
              </a:spcAft>
            </a:pPr>
            <a:r>
              <a:rPr lang="lv-LV" sz="1400" i="1" dirty="0"/>
              <a:t>(</a:t>
            </a:r>
            <a:r>
              <a:rPr lang="lv-LV" sz="1400" b="1" i="1" dirty="0"/>
              <a:t>Pamatojums: </a:t>
            </a:r>
            <a:r>
              <a:rPr lang="lv-LV" sz="1400" i="1" dirty="0"/>
              <a:t>Ministru kabineta 2024. gada 17. decembra noteikumos Nr. 819 «Noteikumi par 2025./2026. mācību gada un mācību semestru sākuma un beigu laiku un brīvdienu laiku» 4. un 5. punktā noteiktie attiecīgie mācību gada beigu laiki: </a:t>
            </a:r>
            <a:r>
              <a:rPr lang="lv-LV" sz="1000" i="1" dirty="0">
                <a:hlinkClick r:id="rId2"/>
              </a:rPr>
              <a:t>https://likumi.lv/ta/id/357311-noteikumi-par-20252026macibu-gada-un-macibu-semestru-sakuma-un-beigu-laiku-un-brivdienu-laiku</a:t>
            </a:r>
            <a:r>
              <a:rPr lang="lv-LV" sz="1000" i="1" dirty="0"/>
              <a:t> ).</a:t>
            </a:r>
          </a:p>
        </p:txBody>
      </p:sp>
      <p:sp>
        <p:nvSpPr>
          <p:cNvPr id="4" name="Slide Number Placeholder 3">
            <a:extLst>
              <a:ext uri="{FF2B5EF4-FFF2-40B4-BE49-F238E27FC236}">
                <a16:creationId xmlns:a16="http://schemas.microsoft.com/office/drawing/2014/main" id="{EDAF8A0A-EBB4-D48D-2B1E-8D50FB00FB8F}"/>
              </a:ext>
            </a:extLst>
          </p:cNvPr>
          <p:cNvSpPr>
            <a:spLocks noGrp="1"/>
          </p:cNvSpPr>
          <p:nvPr>
            <p:ph type="sldNum" idx="12"/>
          </p:nvPr>
        </p:nvSpPr>
        <p:spPr/>
        <p:txBody>
          <a:bodyPr/>
          <a:lstStyle/>
          <a:p>
            <a:fld id="{00000000-1234-1234-1234-123412341234}" type="slidenum">
              <a:rPr lang="lv-LV" smtClean="0">
                <a:solidFill>
                  <a:srgbClr val="FFFFFF"/>
                </a:solidFill>
              </a:rPr>
              <a:pPr/>
              <a:t>15</a:t>
            </a:fld>
            <a:endParaRPr lang="lv-LV">
              <a:solidFill>
                <a:srgbClr val="FFFFFF"/>
              </a:solidFill>
            </a:endParaRPr>
          </a:p>
        </p:txBody>
      </p:sp>
    </p:spTree>
    <p:extLst>
      <p:ext uri="{BB962C8B-B14F-4D97-AF65-F5344CB8AC3E}">
        <p14:creationId xmlns:p14="http://schemas.microsoft.com/office/powerpoint/2010/main" val="3379701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5151-678A-D6BA-9843-8F65C2F9683A}"/>
              </a:ext>
            </a:extLst>
          </p:cNvPr>
          <p:cNvSpPr>
            <a:spLocks noGrp="1"/>
          </p:cNvSpPr>
          <p:nvPr>
            <p:ph type="title"/>
          </p:nvPr>
        </p:nvSpPr>
        <p:spPr>
          <a:xfrm>
            <a:off x="365760" y="229423"/>
            <a:ext cx="11612879" cy="1142815"/>
          </a:xfrm>
        </p:spPr>
        <p:txBody>
          <a:bodyPr/>
          <a:lstStyle/>
          <a:p>
            <a:r>
              <a:rPr lang="lv-LV" sz="2400" dirty="0"/>
              <a:t>Par izglītības pakāpes noslēguma pasākumu organizēšanu</a:t>
            </a:r>
          </a:p>
        </p:txBody>
      </p:sp>
      <p:sp>
        <p:nvSpPr>
          <p:cNvPr id="3" name="Text Placeholder 2">
            <a:extLst>
              <a:ext uri="{FF2B5EF4-FFF2-40B4-BE49-F238E27FC236}">
                <a16:creationId xmlns:a16="http://schemas.microsoft.com/office/drawing/2014/main" id="{10CBA919-7FE8-29D8-2113-13DECF64918E}"/>
              </a:ext>
            </a:extLst>
          </p:cNvPr>
          <p:cNvSpPr>
            <a:spLocks noGrp="1"/>
          </p:cNvSpPr>
          <p:nvPr>
            <p:ph type="body" idx="1"/>
          </p:nvPr>
        </p:nvSpPr>
        <p:spPr>
          <a:xfrm>
            <a:off x="326164" y="1882518"/>
            <a:ext cx="11249061" cy="4975065"/>
          </a:xfrm>
        </p:spPr>
        <p:txBody>
          <a:bodyPr/>
          <a:lstStyle/>
          <a:p>
            <a:pPr marL="571500" indent="-342900" algn="just">
              <a:spcAft>
                <a:spcPts val="600"/>
              </a:spcAft>
              <a:buFont typeface="Verdana" panose="020B0604030504040204" pitchFamily="34" charset="0"/>
              <a:buChar char="-"/>
            </a:pPr>
            <a:r>
              <a:rPr lang="lv-LV" sz="1800" dirty="0"/>
              <a:t>Ņemot vērā, ka </a:t>
            </a:r>
            <a:r>
              <a:rPr lang="lv-LV" sz="1800" b="1" dirty="0"/>
              <a:t>normatīvais regulējums nenosaka izglītības iestādei pienākumu organizēt izglītības pakāpes noslēguma pasākumu</a:t>
            </a:r>
            <a:r>
              <a:rPr lang="lv-LV" sz="1800" dirty="0"/>
              <a:t>, tā rīkošana vai nerīkošana un rīkošanas laiks ir izglītības iestādes, izglītojamo un vecāku izvēle.</a:t>
            </a:r>
          </a:p>
          <a:p>
            <a:pPr marL="571500" indent="-342900" algn="just">
              <a:spcAft>
                <a:spcPts val="600"/>
              </a:spcAft>
              <a:buFont typeface="Verdana" panose="020B0604030504040204" pitchFamily="34" charset="0"/>
              <a:buChar char="-"/>
            </a:pPr>
            <a:r>
              <a:rPr lang="lv-LV" sz="1800" dirty="0"/>
              <a:t>Vienlaikus vēršam uzmanību, ka, ievērojot Publisku izklaides un svētku pasākumu drošības likuma 4.panta pirmajā daļā </a:t>
            </a:r>
            <a:r>
              <a:rPr lang="lv-LV" sz="1400" i="1" dirty="0"/>
              <a:t>(</a:t>
            </a:r>
            <a:r>
              <a:rPr lang="lv-LV" sz="1400" i="1" dirty="0">
                <a:hlinkClick r:id="rId2"/>
              </a:rPr>
              <a:t>https://likumi.lv/ta/id/111963</a:t>
            </a:r>
            <a:r>
              <a:rPr lang="lv-LV" sz="1400" i="1" dirty="0"/>
              <a:t>) </a:t>
            </a:r>
            <a:r>
              <a:rPr lang="lv-LV" sz="1800" dirty="0"/>
              <a:t>ietverto tiesisko regulējumu, valsts un pašvaldību iestādēs </a:t>
            </a:r>
            <a:r>
              <a:rPr lang="lv-LV" sz="1800" b="1" dirty="0"/>
              <a:t>nav pieļaujama publisku pasākumu rīkošana 14. jūnijā </a:t>
            </a:r>
            <a:r>
              <a:rPr lang="lv-LV" sz="1800" dirty="0"/>
              <a:t>(Komunistiskā genocīda upuru piemiņas dienā) </a:t>
            </a:r>
            <a:r>
              <a:rPr lang="lv-LV" sz="1800" b="1" dirty="0"/>
              <a:t>un 4. jūlijā </a:t>
            </a:r>
            <a:r>
              <a:rPr lang="lv-LV" sz="1800" dirty="0"/>
              <a:t>(Ebreju tautas genocīda upuru piemiņas diena).</a:t>
            </a:r>
          </a:p>
          <a:p>
            <a:pPr marL="571500" indent="-342900" algn="just">
              <a:spcAft>
                <a:spcPts val="600"/>
              </a:spcAft>
              <a:buFont typeface="Verdana" panose="020B0604030504040204" pitchFamily="34" charset="0"/>
              <a:buChar char="-"/>
            </a:pPr>
            <a:r>
              <a:rPr lang="lv-LV" sz="1800" dirty="0"/>
              <a:t>Ņemot vērā </a:t>
            </a:r>
            <a:r>
              <a:rPr lang="lv-LV" sz="1800" b="1" dirty="0"/>
              <a:t>drošības situāciju</a:t>
            </a:r>
            <a:r>
              <a:rPr lang="lv-LV" sz="1800" dirty="0"/>
              <a:t>, organizējot pasākumu:</a:t>
            </a:r>
          </a:p>
          <a:p>
            <a:pPr marL="1028700" lvl="1" indent="-342900" algn="just">
              <a:spcAft>
                <a:spcPts val="600"/>
              </a:spcAft>
              <a:buFont typeface="Verdana" panose="020B0604030504040204" pitchFamily="34" charset="0"/>
              <a:buChar char="-"/>
            </a:pPr>
            <a:r>
              <a:rPr lang="lv-LV" sz="1600" dirty="0"/>
              <a:t>noteikt par drošību atbildīgo personu;</a:t>
            </a:r>
          </a:p>
          <a:p>
            <a:pPr marL="1028700" lvl="1" indent="-342900" algn="just">
              <a:spcAft>
                <a:spcPts val="600"/>
              </a:spcAft>
              <a:buFont typeface="Verdana" panose="020B0604030504040204" pitchFamily="34" charset="0"/>
              <a:buChar char="-"/>
            </a:pPr>
            <a:r>
              <a:rPr lang="lv-LV" sz="1600" dirty="0"/>
              <a:t>pirms pasākuma norises informēt dalībniekus par to, ka dzeltenā šūnu apraides brīdinājuma gadījumā pasākums tiks turpināts, oranžā – tiks pārtraukts, visiem būs jādodas uz patvēruma vietu (jānorāda – kura tā būs).</a:t>
            </a:r>
          </a:p>
          <a:p>
            <a:endParaRPr lang="lv-LV" dirty="0"/>
          </a:p>
        </p:txBody>
      </p:sp>
      <p:sp>
        <p:nvSpPr>
          <p:cNvPr id="4" name="Slide Number Placeholder 3">
            <a:extLst>
              <a:ext uri="{FF2B5EF4-FFF2-40B4-BE49-F238E27FC236}">
                <a16:creationId xmlns:a16="http://schemas.microsoft.com/office/drawing/2014/main" id="{EDAF8A0A-EBB4-D48D-2B1E-8D50FB00FB8F}"/>
              </a:ext>
            </a:extLst>
          </p:cNvPr>
          <p:cNvSpPr>
            <a:spLocks noGrp="1"/>
          </p:cNvSpPr>
          <p:nvPr>
            <p:ph type="sldNum" idx="12"/>
          </p:nvPr>
        </p:nvSpPr>
        <p:spPr/>
        <p:txBody>
          <a:bodyPr/>
          <a:lstStyle/>
          <a:p>
            <a:fld id="{00000000-1234-1234-1234-123412341234}" type="slidenum">
              <a:rPr lang="lv-LV" smtClean="0">
                <a:solidFill>
                  <a:srgbClr val="FFFFFF"/>
                </a:solidFill>
              </a:rPr>
              <a:pPr/>
              <a:t>16</a:t>
            </a:fld>
            <a:endParaRPr lang="lv-LV">
              <a:solidFill>
                <a:srgbClr val="FFFFFF"/>
              </a:solidFill>
            </a:endParaRPr>
          </a:p>
        </p:txBody>
      </p:sp>
    </p:spTree>
    <p:extLst>
      <p:ext uri="{BB962C8B-B14F-4D97-AF65-F5344CB8AC3E}">
        <p14:creationId xmlns:p14="http://schemas.microsoft.com/office/powerpoint/2010/main" val="2318001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85676" y="2795951"/>
            <a:ext cx="11394141" cy="2387600"/>
          </a:xfrm>
          <a:prstGeom prst="rect">
            <a:avLst/>
          </a:prstGeom>
          <a:noFill/>
          <a:ln>
            <a:noFill/>
          </a:ln>
        </p:spPr>
        <p:txBody>
          <a:bodyPr spcFirstLastPara="1" wrap="square" lIns="0" tIns="0" rIns="0" bIns="0" anchor="ctr" anchorCtr="0">
            <a:noAutofit/>
          </a:bodyPr>
          <a:lstStyle/>
          <a:p>
            <a:pPr algn="ctr"/>
            <a:br>
              <a:rPr lang="en-US" b="0" dirty="0">
                <a:solidFill>
                  <a:schemeClr val="lt1"/>
                </a:solidFill>
              </a:rPr>
            </a:br>
            <a:r>
              <a:rPr lang="lv-LV" sz="5400" b="0" dirty="0">
                <a:solidFill>
                  <a:schemeClr val="lt1"/>
                </a:solidFill>
              </a:rPr>
              <a:t>P</a:t>
            </a:r>
            <a:r>
              <a:rPr lang="en-US" sz="5400" b="0" dirty="0" err="1">
                <a:solidFill>
                  <a:schemeClr val="lt1"/>
                </a:solidFill>
              </a:rPr>
              <a:t>aldies</a:t>
            </a:r>
            <a:r>
              <a:rPr lang="en-US" sz="5400" b="0" dirty="0">
                <a:solidFill>
                  <a:schemeClr val="lt1"/>
                </a:solidFill>
              </a:rPr>
              <a:t>! </a:t>
            </a:r>
            <a:br>
              <a:rPr lang="en-US" b="0" dirty="0">
                <a:solidFill>
                  <a:schemeClr val="lt1"/>
                </a:solidFill>
              </a:rPr>
            </a:br>
            <a:br>
              <a:rPr lang="en-US" dirty="0">
                <a:solidFill>
                  <a:schemeClr val="lt1"/>
                </a:solidFill>
              </a:rPr>
            </a:br>
            <a:endParaRPr dirty="0">
              <a:solidFill>
                <a:schemeClr val="lt1"/>
              </a:solidFill>
            </a:endParaRPr>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1087A-7C4B-FA77-6796-3E5E8398EA1E}"/>
              </a:ext>
            </a:extLst>
          </p:cNvPr>
          <p:cNvSpPr>
            <a:spLocks noGrp="1"/>
          </p:cNvSpPr>
          <p:nvPr>
            <p:ph type="ctrTitle"/>
          </p:nvPr>
        </p:nvSpPr>
        <p:spPr>
          <a:xfrm>
            <a:off x="996280" y="2797418"/>
            <a:ext cx="10696985" cy="2387600"/>
          </a:xfrm>
        </p:spPr>
        <p:txBody>
          <a:bodyPr/>
          <a:lstStyle/>
          <a:p>
            <a:pPr algn="ctr"/>
            <a:r>
              <a:rPr kumimoji="0" lang="lv-LV" sz="3200" b="1" i="0" u="none" strike="noStrike" kern="0" cap="none" spc="0" normalizeH="0" baseline="0" noProof="0" dirty="0">
                <a:ln>
                  <a:noFill/>
                </a:ln>
                <a:solidFill>
                  <a:srgbClr val="664790"/>
                </a:solidFill>
                <a:effectLst/>
                <a:uLnTx/>
                <a:uFillTx/>
                <a:latin typeface="Verdana"/>
                <a:ea typeface="Verdana"/>
                <a:sym typeface="Verdana"/>
              </a:rPr>
              <a:t>Likumiskais regulējums valsts atzītu vispārējās izglītības dokumentu izsniegšanai</a:t>
            </a:r>
            <a:endParaRPr lang="lv-LV" dirty="0"/>
          </a:p>
        </p:txBody>
      </p:sp>
    </p:spTree>
    <p:extLst>
      <p:ext uri="{BB962C8B-B14F-4D97-AF65-F5344CB8AC3E}">
        <p14:creationId xmlns:p14="http://schemas.microsoft.com/office/powerpoint/2010/main" val="299790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9FEC4-A272-242F-C65B-06D6C92FAF62}"/>
              </a:ext>
            </a:extLst>
          </p:cNvPr>
          <p:cNvSpPr>
            <a:spLocks noGrp="1"/>
          </p:cNvSpPr>
          <p:nvPr>
            <p:ph type="title"/>
          </p:nvPr>
        </p:nvSpPr>
        <p:spPr>
          <a:xfrm>
            <a:off x="812423" y="257546"/>
            <a:ext cx="10899227" cy="1142815"/>
          </a:xfrm>
        </p:spPr>
        <p:txBody>
          <a:bodyPr/>
          <a:lstStyle/>
          <a:p>
            <a:r>
              <a:rPr lang="lv-LV" sz="2400" dirty="0"/>
              <a:t>Kas un kad izsniedz valsts atzītus vispārējās izglītības dokumentus?</a:t>
            </a:r>
          </a:p>
        </p:txBody>
      </p:sp>
      <p:sp>
        <p:nvSpPr>
          <p:cNvPr id="3" name="Text Placeholder 2">
            <a:extLst>
              <a:ext uri="{FF2B5EF4-FFF2-40B4-BE49-F238E27FC236}">
                <a16:creationId xmlns:a16="http://schemas.microsoft.com/office/drawing/2014/main" id="{FF225050-FEDB-21E8-E4CA-962B5F0A3FA4}"/>
              </a:ext>
            </a:extLst>
          </p:cNvPr>
          <p:cNvSpPr>
            <a:spLocks noGrp="1"/>
          </p:cNvSpPr>
          <p:nvPr>
            <p:ph type="body" idx="1"/>
          </p:nvPr>
        </p:nvSpPr>
        <p:spPr>
          <a:xfrm>
            <a:off x="295691" y="1911276"/>
            <a:ext cx="11600618" cy="4529959"/>
          </a:xfrm>
        </p:spPr>
        <p:txBody>
          <a:bodyPr/>
          <a:lstStyle/>
          <a:p>
            <a:pPr marL="571500" indent="-342900">
              <a:spcBef>
                <a:spcPts val="1200"/>
              </a:spcBef>
              <a:buFontTx/>
              <a:buChar char="-"/>
            </a:pPr>
            <a:r>
              <a:rPr lang="lv-LV" sz="2000" dirty="0">
                <a:latin typeface="Verdana" panose="020B0604030504040204" pitchFamily="34" charset="0"/>
                <a:ea typeface="Verdana" panose="020B0604030504040204" pitchFamily="34" charset="0"/>
              </a:rPr>
              <a:t>Atbilstoši </a:t>
            </a:r>
            <a:r>
              <a:rPr lang="lv-LV" sz="2000" u="sng" dirty="0">
                <a:latin typeface="Verdana" panose="020B0604030504040204" pitchFamily="34" charset="0"/>
                <a:ea typeface="Verdana" panose="020B0604030504040204" pitchFamily="34" charset="0"/>
              </a:rPr>
              <a:t>Izglītības likuma 11. panta otrajā daļā noteiktajam</a:t>
            </a:r>
            <a:r>
              <a:rPr lang="lv-LV" sz="20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 </a:t>
            </a:r>
            <a:r>
              <a:rPr lang="lv-LV" sz="2000" dirty="0">
                <a:latin typeface="Verdana" panose="020B0604030504040204" pitchFamily="34" charset="0"/>
                <a:ea typeface="Verdana" panose="020B0604030504040204" pitchFamily="34" charset="0"/>
              </a:rPr>
              <a:t>valsts atzītu vispārējās izglītības dokumentu izsniedz izglītojamam, kas </a:t>
            </a:r>
            <a:r>
              <a:rPr lang="lv-LV" sz="2000" b="1" u="sng" dirty="0">
                <a:latin typeface="Verdana" panose="020B0604030504040204" pitchFamily="34" charset="0"/>
                <a:ea typeface="Verdana" panose="020B0604030504040204" pitchFamily="34" charset="0"/>
              </a:rPr>
              <a:t>akreditētā </a:t>
            </a:r>
            <a:r>
              <a:rPr lang="lv-LV" sz="2000" b="1" dirty="0">
                <a:latin typeface="Verdana" panose="020B0604030504040204" pitchFamily="34" charset="0"/>
                <a:ea typeface="Verdana" panose="020B0604030504040204" pitchFamily="34" charset="0"/>
              </a:rPr>
              <a:t>izglītības iestādē ir ieguvis </a:t>
            </a:r>
            <a:r>
              <a:rPr lang="lv-LV" sz="2000" b="1" u="sng" dirty="0">
                <a:latin typeface="Verdana" panose="020B0604030504040204" pitchFamily="34" charset="0"/>
                <a:ea typeface="Verdana" panose="020B0604030504040204" pitchFamily="34" charset="0"/>
              </a:rPr>
              <a:t>licencētai</a:t>
            </a:r>
            <a:r>
              <a:rPr lang="lv-LV" sz="2000" b="1" dirty="0">
                <a:latin typeface="Verdana" panose="020B0604030504040204" pitchFamily="34" charset="0"/>
                <a:ea typeface="Verdana" panose="020B0604030504040204" pitchFamily="34" charset="0"/>
              </a:rPr>
              <a:t> izglītības programmai atbilstošu izglītību</a:t>
            </a:r>
            <a:r>
              <a:rPr lang="lv-LV" sz="2000" dirty="0">
                <a:latin typeface="Verdana" panose="020B0604030504040204" pitchFamily="34" charset="0"/>
                <a:ea typeface="Verdana" panose="020B0604030504040204" pitchFamily="34" charset="0"/>
              </a:rPr>
              <a:t>. </a:t>
            </a:r>
          </a:p>
          <a:p>
            <a:pPr marL="571500" indent="-342900">
              <a:spcBef>
                <a:spcPts val="1200"/>
              </a:spcBef>
              <a:buFontTx/>
              <a:buChar char="-"/>
            </a:pPr>
            <a:endParaRPr lang="lv-LV" sz="2000" dirty="0">
              <a:latin typeface="Verdana" panose="020B0604030504040204" pitchFamily="34" charset="0"/>
              <a:ea typeface="Verdana" panose="020B0604030504040204" pitchFamily="34" charset="0"/>
            </a:endParaRPr>
          </a:p>
          <a:p>
            <a:pPr marL="571500" indent="-342900">
              <a:spcBef>
                <a:spcPts val="1200"/>
              </a:spcBef>
              <a:buFontTx/>
              <a:buChar char="-"/>
            </a:pPr>
            <a:r>
              <a:rPr lang="lv-LV" sz="2000" dirty="0">
                <a:latin typeface="Verdana" panose="020B0604030504040204" pitchFamily="34" charset="0"/>
                <a:ea typeface="Verdana" panose="020B0604030504040204" pitchFamily="34" charset="0"/>
              </a:rPr>
              <a:t>Dokumentus </a:t>
            </a:r>
            <a:r>
              <a:rPr lang="lv-LV" sz="2000" b="1" dirty="0">
                <a:latin typeface="Verdana" panose="020B0604030504040204" pitchFamily="34" charset="0"/>
                <a:ea typeface="Verdana" panose="020B0604030504040204" pitchFamily="34" charset="0"/>
              </a:rPr>
              <a:t>par pamatizglītības programmas apguvi </a:t>
            </a:r>
            <a:r>
              <a:rPr lang="lv-LV" sz="2000" dirty="0">
                <a:latin typeface="Verdana" panose="020B0604030504040204" pitchFamily="34" charset="0"/>
                <a:ea typeface="Verdana" panose="020B0604030504040204" pitchFamily="34" charset="0"/>
              </a:rPr>
              <a:t>izglītības iestāde ir tiesīga izsniegt, ja izglītojamais ir izpildījis </a:t>
            </a:r>
            <a:r>
              <a:rPr lang="lv-LV" sz="2000" b="1" dirty="0">
                <a:latin typeface="Verdana" panose="020B0604030504040204" pitchFamily="34" charset="0"/>
                <a:ea typeface="Verdana" panose="020B0604030504040204" pitchFamily="34" charset="0"/>
              </a:rPr>
              <a:t>Vispārējās izglītības likuma 39. panta prasības</a:t>
            </a:r>
            <a:r>
              <a:rPr lang="lv-LV" sz="2000" dirty="0">
                <a:latin typeface="Verdana" panose="020B0604030504040204" pitchFamily="34" charset="0"/>
                <a:ea typeface="Verdana" panose="020B0604030504040204" pitchFamily="34" charset="0"/>
              </a:rPr>
              <a:t>.</a:t>
            </a:r>
          </a:p>
          <a:p>
            <a:pPr marL="571500" indent="-342900">
              <a:spcBef>
                <a:spcPts val="1200"/>
              </a:spcBef>
              <a:buFontTx/>
              <a:buChar char="-"/>
            </a:pPr>
            <a:r>
              <a:rPr lang="lv-LV" sz="2000" dirty="0">
                <a:latin typeface="Verdana" panose="020B0604030504040204" pitchFamily="34" charset="0"/>
                <a:ea typeface="Verdana" panose="020B0604030504040204" pitchFamily="34" charset="0"/>
              </a:rPr>
              <a:t>Dokumentus </a:t>
            </a:r>
            <a:r>
              <a:rPr lang="lv-LV" sz="2000" b="1" dirty="0">
                <a:latin typeface="Verdana" panose="020B0604030504040204" pitchFamily="34" charset="0"/>
                <a:ea typeface="Verdana" panose="020B0604030504040204" pitchFamily="34" charset="0"/>
              </a:rPr>
              <a:t>par vispārējās vidējās izglītības programmas apguvi </a:t>
            </a:r>
            <a:r>
              <a:rPr lang="lv-LV" sz="2000" dirty="0">
                <a:latin typeface="Verdana" panose="020B0604030504040204" pitchFamily="34" charset="0"/>
                <a:ea typeface="Verdana" panose="020B0604030504040204" pitchFamily="34" charset="0"/>
              </a:rPr>
              <a:t>– ja izpildītas </a:t>
            </a:r>
            <a:r>
              <a:rPr lang="lv-LV" sz="2000" b="1" dirty="0">
                <a:latin typeface="Verdana" panose="020B0604030504040204" pitchFamily="34" charset="0"/>
                <a:ea typeface="Verdana" panose="020B0604030504040204" pitchFamily="34" charset="0"/>
              </a:rPr>
              <a:t>Vispārējās izglītības likuma 48. panta prasības</a:t>
            </a:r>
            <a:r>
              <a:rPr lang="lv-LV" sz="2000" dirty="0">
                <a:latin typeface="Verdana" panose="020B0604030504040204" pitchFamily="34" charset="0"/>
                <a:ea typeface="Verdana" panose="020B0604030504040204" pitchFamily="34" charset="0"/>
              </a:rPr>
              <a:t>.</a:t>
            </a:r>
          </a:p>
        </p:txBody>
      </p:sp>
      <p:sp>
        <p:nvSpPr>
          <p:cNvPr id="4" name="Slide Number Placeholder 3">
            <a:extLst>
              <a:ext uri="{FF2B5EF4-FFF2-40B4-BE49-F238E27FC236}">
                <a16:creationId xmlns:a16="http://schemas.microsoft.com/office/drawing/2014/main" id="{42DA2159-E8E1-0BD7-8C09-FE7437792B66}"/>
              </a:ext>
            </a:extLst>
          </p:cNvPr>
          <p:cNvSpPr>
            <a:spLocks noGrp="1"/>
          </p:cNvSpPr>
          <p:nvPr>
            <p:ph type="sldNum" idx="12"/>
          </p:nvPr>
        </p:nvSpPr>
        <p:spPr/>
        <p:txBody>
          <a:bodyPr/>
          <a:lstStyle/>
          <a:p>
            <a:fld id="{00000000-1234-1234-1234-123412341234}" type="slidenum">
              <a:rPr lang="lv-LV" smtClean="0">
                <a:solidFill>
                  <a:srgbClr val="FFFFFF"/>
                </a:solidFill>
              </a:rPr>
              <a:pPr/>
              <a:t>3</a:t>
            </a:fld>
            <a:endParaRPr lang="lv-LV">
              <a:solidFill>
                <a:srgbClr val="FFFFFF"/>
              </a:solidFill>
            </a:endParaRPr>
          </a:p>
        </p:txBody>
      </p:sp>
    </p:spTree>
    <p:extLst>
      <p:ext uri="{BB962C8B-B14F-4D97-AF65-F5344CB8AC3E}">
        <p14:creationId xmlns:p14="http://schemas.microsoft.com/office/powerpoint/2010/main" val="1910687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6025-2A67-1319-9EC1-0C9876101F71}"/>
              </a:ext>
            </a:extLst>
          </p:cNvPr>
          <p:cNvSpPr>
            <a:spLocks noGrp="1"/>
          </p:cNvSpPr>
          <p:nvPr>
            <p:ph type="title"/>
          </p:nvPr>
        </p:nvSpPr>
        <p:spPr>
          <a:xfrm>
            <a:off x="551164" y="383110"/>
            <a:ext cx="11089671" cy="1142815"/>
          </a:xfrm>
        </p:spPr>
        <p:txBody>
          <a:bodyPr/>
          <a:lstStyle/>
          <a:p>
            <a:r>
              <a:rPr lang="lv-LV" dirty="0"/>
              <a:t>VIL 39. pants</a:t>
            </a:r>
            <a:br>
              <a:rPr lang="lv-LV" dirty="0"/>
            </a:br>
            <a:r>
              <a:rPr lang="lv-LV" dirty="0"/>
              <a:t>Dokumenti par </a:t>
            </a:r>
            <a:r>
              <a:rPr lang="lv-LV" u="sng" dirty="0"/>
              <a:t>pamatizglītības</a:t>
            </a:r>
            <a:r>
              <a:rPr lang="lv-LV" dirty="0"/>
              <a:t> programmas apguvi</a:t>
            </a:r>
            <a:br>
              <a:rPr lang="lv-LV" dirty="0"/>
            </a:br>
            <a:endParaRPr lang="lv-LV" dirty="0"/>
          </a:p>
        </p:txBody>
      </p:sp>
      <p:sp>
        <p:nvSpPr>
          <p:cNvPr id="3" name="Text Placeholder 2">
            <a:extLst>
              <a:ext uri="{FF2B5EF4-FFF2-40B4-BE49-F238E27FC236}">
                <a16:creationId xmlns:a16="http://schemas.microsoft.com/office/drawing/2014/main" id="{700015C4-DB89-B0A9-E831-825AC617F1C0}"/>
              </a:ext>
            </a:extLst>
          </p:cNvPr>
          <p:cNvSpPr>
            <a:spLocks noGrp="1"/>
          </p:cNvSpPr>
          <p:nvPr>
            <p:ph type="body" idx="1"/>
          </p:nvPr>
        </p:nvSpPr>
        <p:spPr>
          <a:xfrm>
            <a:off x="179023" y="2042445"/>
            <a:ext cx="11833951" cy="4669381"/>
          </a:xfrm>
        </p:spPr>
        <p:txBody>
          <a:bodyPr/>
          <a:lstStyle/>
          <a:p>
            <a:pPr marL="514350" indent="-285750">
              <a:spcBef>
                <a:spcPts val="0"/>
              </a:spcBef>
              <a:buFontTx/>
              <a:buChar char="-"/>
            </a:pPr>
            <a:r>
              <a:rPr lang="lv-LV" sz="1600" dirty="0"/>
              <a:t>Par vispārējās pamatizglītības programmas apguvi izglītojamie saņem </a:t>
            </a:r>
            <a:r>
              <a:rPr lang="lv-LV" sz="1600" b="1" dirty="0"/>
              <a:t>apliecību</a:t>
            </a:r>
            <a:r>
              <a:rPr lang="lv-LV" sz="1600" dirty="0"/>
              <a:t> par vispārējo pamatizglītību, </a:t>
            </a:r>
            <a:r>
              <a:rPr lang="lv-LV" sz="1600" b="1" dirty="0"/>
              <a:t>sekmju izrakstu </a:t>
            </a:r>
            <a:r>
              <a:rPr lang="lv-LV" sz="1600" dirty="0"/>
              <a:t>un attiecīgu pamatizglītības </a:t>
            </a:r>
            <a:r>
              <a:rPr lang="lv-LV" sz="1600" b="1" dirty="0"/>
              <a:t>sertifikātu</a:t>
            </a:r>
            <a:r>
              <a:rPr lang="lv-LV" sz="1600" dirty="0"/>
              <a:t>.</a:t>
            </a:r>
          </a:p>
          <a:p>
            <a:pPr marL="514350" indent="-285750">
              <a:spcBef>
                <a:spcPts val="0"/>
              </a:spcBef>
              <a:buFontTx/>
              <a:buChar char="-"/>
            </a:pPr>
            <a:endParaRPr lang="lv-LV" sz="1600" dirty="0"/>
          </a:p>
          <a:p>
            <a:pPr marL="514350" indent="-285750">
              <a:spcBef>
                <a:spcPts val="0"/>
              </a:spcBef>
              <a:buFontTx/>
              <a:buChar char="-"/>
            </a:pPr>
            <a:r>
              <a:rPr lang="lv-LV" sz="1600" dirty="0"/>
              <a:t>Pamatizglītības </a:t>
            </a:r>
            <a:r>
              <a:rPr lang="lv-LV" sz="1600" b="1" dirty="0"/>
              <a:t>sertifikāts</a:t>
            </a:r>
            <a:r>
              <a:rPr lang="lv-LV" sz="1600" dirty="0"/>
              <a:t> apliecina vērtējumu mācību priekšmetā, kurā ir organizēts centralizētais eksāmens (CE). Pamatizglītības sertifikātā norādītais mācību sasniegumu </a:t>
            </a:r>
            <a:r>
              <a:rPr lang="lv-LV" sz="1600" b="1" dirty="0"/>
              <a:t>vērtējums </a:t>
            </a:r>
            <a:r>
              <a:rPr lang="lv-LV" sz="1600" dirty="0"/>
              <a:t>attiecīgajā mācību priekšmetā </a:t>
            </a:r>
            <a:r>
              <a:rPr lang="lv-LV" sz="1600" b="1" dirty="0"/>
              <a:t>kalpo kā konkursa atlases kritērijs izglītojamo uzņemšanai vidējās pakāpes izglītības programmās</a:t>
            </a:r>
            <a:r>
              <a:rPr lang="lv-LV" sz="1600" dirty="0"/>
              <a:t>.</a:t>
            </a:r>
          </a:p>
          <a:p>
            <a:pPr marL="514350" indent="-285750">
              <a:spcBef>
                <a:spcPts val="0"/>
              </a:spcBef>
              <a:buFontTx/>
              <a:buChar char="-"/>
            </a:pPr>
            <a:endParaRPr lang="lv-LV" sz="1600" dirty="0"/>
          </a:p>
          <a:p>
            <a:pPr marL="514350" indent="-285750">
              <a:spcBef>
                <a:spcPts val="0"/>
              </a:spcBef>
              <a:buFontTx/>
              <a:buChar char="-"/>
            </a:pPr>
            <a:r>
              <a:rPr lang="lv-LV" sz="1600" dirty="0"/>
              <a:t>Par vispārējās pamatizglītības programmas apguvi izglītojamam </a:t>
            </a:r>
            <a:r>
              <a:rPr lang="lv-LV" sz="1600" b="1" dirty="0"/>
              <a:t>izsniedz liecību, ja</a:t>
            </a:r>
            <a:r>
              <a:rPr lang="lv-LV" sz="1600" dirty="0"/>
              <a:t>:</a:t>
            </a:r>
          </a:p>
          <a:p>
            <a:pPr lvl="1">
              <a:spcBef>
                <a:spcPts val="0"/>
              </a:spcBef>
            </a:pPr>
            <a:r>
              <a:rPr lang="lv-LV" sz="1600" dirty="0"/>
              <a:t>1) nav iegūts vērtējums (n/v) gadā kādā no mācību priekšmetiem;</a:t>
            </a:r>
          </a:p>
          <a:p>
            <a:pPr lvl="1">
              <a:spcBef>
                <a:spcPts val="0"/>
              </a:spcBef>
            </a:pPr>
            <a:r>
              <a:rPr lang="lv-LV" sz="1600" dirty="0"/>
              <a:t>2) vērtējums divos vai vairākos mācību priekšmetos gadā ir zemāks par četrām ballēm;</a:t>
            </a:r>
          </a:p>
          <a:p>
            <a:pPr lvl="1">
              <a:spcBef>
                <a:spcPts val="0"/>
              </a:spcBef>
            </a:pPr>
            <a:r>
              <a:rPr lang="lv-LV" sz="1600" dirty="0"/>
              <a:t>3) nav iegūts vērtējums kādā no valsts pārbaudījumiem (VPD), izņemot gadījumu, kad izglītojamais ir no tiem atbrīvots.</a:t>
            </a:r>
          </a:p>
        </p:txBody>
      </p:sp>
      <p:sp>
        <p:nvSpPr>
          <p:cNvPr id="4" name="Slide Number Placeholder 3">
            <a:extLst>
              <a:ext uri="{FF2B5EF4-FFF2-40B4-BE49-F238E27FC236}">
                <a16:creationId xmlns:a16="http://schemas.microsoft.com/office/drawing/2014/main" id="{04186A6B-1E2D-B14F-9E8F-595F66FE7B50}"/>
              </a:ext>
            </a:extLst>
          </p:cNvPr>
          <p:cNvSpPr>
            <a:spLocks noGrp="1"/>
          </p:cNvSpPr>
          <p:nvPr>
            <p:ph type="sldNum" idx="12"/>
          </p:nvPr>
        </p:nvSpPr>
        <p:spPr/>
        <p:txBody>
          <a:bodyPr/>
          <a:lstStyle/>
          <a:p>
            <a:fld id="{00000000-1234-1234-1234-123412341234}" type="slidenum">
              <a:rPr lang="lv-LV" smtClean="0">
                <a:solidFill>
                  <a:srgbClr val="FFFFFF"/>
                </a:solidFill>
              </a:rPr>
              <a:pPr/>
              <a:t>4</a:t>
            </a:fld>
            <a:endParaRPr lang="lv-LV">
              <a:solidFill>
                <a:srgbClr val="FFFFFF"/>
              </a:solidFill>
            </a:endParaRPr>
          </a:p>
        </p:txBody>
      </p:sp>
    </p:spTree>
    <p:extLst>
      <p:ext uri="{BB962C8B-B14F-4D97-AF65-F5344CB8AC3E}">
        <p14:creationId xmlns:p14="http://schemas.microsoft.com/office/powerpoint/2010/main" val="6958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6025-2A67-1319-9EC1-0C9876101F71}"/>
              </a:ext>
            </a:extLst>
          </p:cNvPr>
          <p:cNvSpPr>
            <a:spLocks noGrp="1"/>
          </p:cNvSpPr>
          <p:nvPr>
            <p:ph type="title"/>
          </p:nvPr>
        </p:nvSpPr>
        <p:spPr>
          <a:xfrm>
            <a:off x="404123" y="383390"/>
            <a:ext cx="11089671" cy="1142815"/>
          </a:xfrm>
        </p:spPr>
        <p:txBody>
          <a:bodyPr/>
          <a:lstStyle/>
          <a:p>
            <a:r>
              <a:rPr lang="lv-LV" dirty="0"/>
              <a:t>VIL 48. pants. </a:t>
            </a:r>
            <a:br>
              <a:rPr lang="lv-LV" dirty="0"/>
            </a:br>
            <a:r>
              <a:rPr lang="lv-LV" dirty="0"/>
              <a:t>Dokumenti par </a:t>
            </a:r>
            <a:r>
              <a:rPr lang="lv-LV" u="sng" dirty="0"/>
              <a:t>vispārējās vidējās izglītības</a:t>
            </a:r>
            <a:r>
              <a:rPr lang="lv-LV" dirty="0"/>
              <a:t> programmas apguvi</a:t>
            </a:r>
            <a:br>
              <a:rPr lang="lv-LV" dirty="0"/>
            </a:br>
            <a:endParaRPr lang="lv-LV" dirty="0"/>
          </a:p>
        </p:txBody>
      </p:sp>
      <p:sp>
        <p:nvSpPr>
          <p:cNvPr id="3" name="Text Placeholder 2">
            <a:extLst>
              <a:ext uri="{FF2B5EF4-FFF2-40B4-BE49-F238E27FC236}">
                <a16:creationId xmlns:a16="http://schemas.microsoft.com/office/drawing/2014/main" id="{700015C4-DB89-B0A9-E831-825AC617F1C0}"/>
              </a:ext>
            </a:extLst>
          </p:cNvPr>
          <p:cNvSpPr>
            <a:spLocks noGrp="1"/>
          </p:cNvSpPr>
          <p:nvPr>
            <p:ph type="body" idx="1"/>
          </p:nvPr>
        </p:nvSpPr>
        <p:spPr>
          <a:xfrm>
            <a:off x="179024" y="1845892"/>
            <a:ext cx="11833951" cy="4720178"/>
          </a:xfrm>
        </p:spPr>
        <p:txBody>
          <a:bodyPr/>
          <a:lstStyle/>
          <a:p>
            <a:pPr marL="514350" indent="-285750" algn="just">
              <a:buFontTx/>
              <a:buChar char="-"/>
            </a:pPr>
            <a:r>
              <a:rPr lang="lv-LV" sz="1500" b="0" i="0" dirty="0">
                <a:effectLst/>
                <a:latin typeface="Verdana" panose="020B0604030504040204" pitchFamily="34" charset="0"/>
                <a:ea typeface="Verdana" panose="020B0604030504040204" pitchFamily="34" charset="0"/>
              </a:rPr>
              <a:t>Par vispārējās vidējās izglītības programmas apguvi izglītojamie saņem </a:t>
            </a:r>
            <a:r>
              <a:rPr lang="lv-LV" sz="1500" b="1" i="0" dirty="0">
                <a:effectLst/>
                <a:latin typeface="Verdana" panose="020B0604030504040204" pitchFamily="34" charset="0"/>
                <a:ea typeface="Verdana" panose="020B0604030504040204" pitchFamily="34" charset="0"/>
              </a:rPr>
              <a:t>atestātu</a:t>
            </a:r>
            <a:r>
              <a:rPr lang="lv-LV" sz="1500" b="0" i="0" dirty="0">
                <a:effectLst/>
                <a:latin typeface="Verdana" panose="020B0604030504040204" pitchFamily="34" charset="0"/>
                <a:ea typeface="Verdana" panose="020B0604030504040204" pitchFamily="34" charset="0"/>
              </a:rPr>
              <a:t> par vispārējo vidējo izglītību, </a:t>
            </a:r>
            <a:r>
              <a:rPr lang="lv-LV" sz="1500" b="1" i="0" dirty="0">
                <a:effectLst/>
                <a:latin typeface="Verdana" panose="020B0604030504040204" pitchFamily="34" charset="0"/>
                <a:ea typeface="Verdana" panose="020B0604030504040204" pitchFamily="34" charset="0"/>
              </a:rPr>
              <a:t>sekmju izrakstu</a:t>
            </a:r>
            <a:r>
              <a:rPr lang="lv-LV" sz="1500" b="0" i="0" dirty="0">
                <a:effectLst/>
                <a:latin typeface="Verdana" panose="020B0604030504040204" pitchFamily="34" charset="0"/>
                <a:ea typeface="Verdana" panose="020B0604030504040204" pitchFamily="34" charset="0"/>
              </a:rPr>
              <a:t>, attiecīgu vispārējās vidējās izglītības </a:t>
            </a:r>
            <a:r>
              <a:rPr lang="lv-LV" sz="1500" b="1" i="0" dirty="0">
                <a:effectLst/>
                <a:latin typeface="Verdana" panose="020B0604030504040204" pitchFamily="34" charset="0"/>
                <a:ea typeface="Verdana" panose="020B0604030504040204" pitchFamily="34" charset="0"/>
              </a:rPr>
              <a:t>sertifikātu</a:t>
            </a:r>
            <a:r>
              <a:rPr lang="lv-LV" sz="1500" b="0" i="0" dirty="0">
                <a:effectLst/>
                <a:latin typeface="Verdana" panose="020B0604030504040204" pitchFamily="34" charset="0"/>
                <a:ea typeface="Verdana" panose="020B0604030504040204" pitchFamily="34" charset="0"/>
              </a:rPr>
              <a:t> un </a:t>
            </a:r>
            <a:r>
              <a:rPr lang="lv-LV" sz="1500" b="1" i="0" dirty="0">
                <a:effectLst/>
                <a:latin typeface="Verdana" panose="020B0604030504040204" pitchFamily="34" charset="0"/>
                <a:ea typeface="Verdana" panose="020B0604030504040204" pitchFamily="34" charset="0"/>
              </a:rPr>
              <a:t>starptautiskas testēšanas institūcijas izsniegtu dokumentu </a:t>
            </a:r>
            <a:r>
              <a:rPr lang="lv-LV" sz="1500" b="0" i="0" dirty="0">
                <a:effectLst/>
                <a:latin typeface="Verdana" panose="020B0604030504040204" pitchFamily="34" charset="0"/>
                <a:ea typeface="Verdana" panose="020B0604030504040204" pitchFamily="34" charset="0"/>
              </a:rPr>
              <a:t>par vērtējumu svešvalodas pārbaudījumā, ja centralizētais eksāmens svešvalodā aizstāts ar šīs institūcijas pārbaudījumu.</a:t>
            </a:r>
            <a:endParaRPr lang="lv-LV" sz="1500" dirty="0">
              <a:latin typeface="Verdana" panose="020B0604030504040204" pitchFamily="34" charset="0"/>
              <a:ea typeface="Verdana" panose="020B0604030504040204" pitchFamily="34" charset="0"/>
            </a:endParaRPr>
          </a:p>
          <a:p>
            <a:pPr marL="514350" indent="-285750" algn="just">
              <a:buFontTx/>
              <a:buChar char="-"/>
            </a:pPr>
            <a:r>
              <a:rPr lang="lv-LV" sz="1500" b="0" i="0" dirty="0">
                <a:effectLst/>
                <a:latin typeface="Verdana" panose="020B0604030504040204" pitchFamily="34" charset="0"/>
                <a:ea typeface="Verdana" panose="020B0604030504040204" pitchFamily="34" charset="0"/>
              </a:rPr>
              <a:t>Vispārējās vidējās izglītības </a:t>
            </a:r>
            <a:r>
              <a:rPr lang="lv-LV" sz="1500" b="1" i="0" dirty="0">
                <a:effectLst/>
                <a:latin typeface="Verdana" panose="020B0604030504040204" pitchFamily="34" charset="0"/>
                <a:ea typeface="Verdana" panose="020B0604030504040204" pitchFamily="34" charset="0"/>
              </a:rPr>
              <a:t>sertifikāts </a:t>
            </a:r>
            <a:r>
              <a:rPr lang="lv-LV" sz="1500" b="0" i="0" dirty="0">
                <a:effectLst/>
                <a:latin typeface="Verdana" panose="020B0604030504040204" pitchFamily="34" charset="0"/>
                <a:ea typeface="Verdana" panose="020B0604030504040204" pitchFamily="34" charset="0"/>
              </a:rPr>
              <a:t>apliecina vērtējumu mācību priekšmetā, kurā ir organizēts CE. Ja CE svešvalodā aizstāts ar starptautiskas testēšanas institūcijas pārbaudījumu, šīs institūcijas izsniegtajā dokumentā norādītais pārbaudījuma vērtējums aizstāj vērtējumu CE svešvalodā un šim dokumentam nav derīguma termiņa ierobežojuma</a:t>
            </a:r>
            <a:r>
              <a:rPr lang="lv-LV" sz="1500" dirty="0">
                <a:latin typeface="Verdana" panose="020B0604030504040204" pitchFamily="34" charset="0"/>
                <a:ea typeface="Verdana" panose="020B0604030504040204" pitchFamily="34" charset="0"/>
              </a:rPr>
              <a:t>. Tie </a:t>
            </a:r>
            <a:r>
              <a:rPr lang="lv-LV" sz="1500" b="1" i="0" dirty="0">
                <a:effectLst/>
                <a:latin typeface="Verdana" panose="020B0604030504040204" pitchFamily="34" charset="0"/>
                <a:ea typeface="Verdana" panose="020B0604030504040204" pitchFamily="34" charset="0"/>
              </a:rPr>
              <a:t>kalpo par konkursa atlases kritēriju izglītojamā uzņemšanai augstākas pakāpes izglītības programmās</a:t>
            </a:r>
            <a:r>
              <a:rPr lang="lv-LV" sz="1500" b="0" i="0" dirty="0">
                <a:effectLst/>
                <a:latin typeface="Verdana" panose="020B0604030504040204" pitchFamily="34" charset="0"/>
                <a:ea typeface="Verdana" panose="020B0604030504040204" pitchFamily="34" charset="0"/>
              </a:rPr>
              <a:t>.</a:t>
            </a:r>
          </a:p>
          <a:p>
            <a:pPr marL="514350" indent="-285750" algn="just">
              <a:buFontTx/>
              <a:buChar char="-"/>
            </a:pPr>
            <a:r>
              <a:rPr lang="lv-LV" sz="1500" b="0" i="0" dirty="0">
                <a:effectLst/>
                <a:latin typeface="Verdana" panose="020B0604030504040204" pitchFamily="34" charset="0"/>
                <a:ea typeface="Verdana" panose="020B0604030504040204" pitchFamily="34" charset="0"/>
              </a:rPr>
              <a:t>Par vispārējās vidējās izglītības programmas apguvi izglītojamam </a:t>
            </a:r>
            <a:r>
              <a:rPr lang="lv-LV" sz="1500" b="1" i="0" dirty="0">
                <a:effectLst/>
                <a:latin typeface="Verdana" panose="020B0604030504040204" pitchFamily="34" charset="0"/>
                <a:ea typeface="Verdana" panose="020B0604030504040204" pitchFamily="34" charset="0"/>
              </a:rPr>
              <a:t>izsniedz liecību, ja</a:t>
            </a:r>
            <a:r>
              <a:rPr lang="lv-LV" sz="1500" b="0" i="0" dirty="0">
                <a:effectLst/>
                <a:latin typeface="Verdana" panose="020B0604030504040204" pitchFamily="34" charset="0"/>
                <a:ea typeface="Verdana" panose="020B0604030504040204" pitchFamily="34" charset="0"/>
              </a:rPr>
              <a:t>:</a:t>
            </a:r>
          </a:p>
          <a:p>
            <a:pPr lvl="1" algn="just">
              <a:spcBef>
                <a:spcPts val="0"/>
              </a:spcBef>
            </a:pPr>
            <a:r>
              <a:rPr lang="lv-LV" sz="1500" b="0" i="0" dirty="0">
                <a:effectLst/>
                <a:latin typeface="Verdana" panose="020B0604030504040204" pitchFamily="34" charset="0"/>
                <a:ea typeface="Verdana" panose="020B0604030504040204" pitchFamily="34" charset="0"/>
              </a:rPr>
              <a:t>1) nav iegūts vērtējums (n/v) kādā no mācību priekšmetiem (kursiem);</a:t>
            </a:r>
          </a:p>
          <a:p>
            <a:pPr lvl="1" algn="just">
              <a:spcBef>
                <a:spcPts val="0"/>
              </a:spcBef>
            </a:pPr>
            <a:r>
              <a:rPr lang="lv-LV" sz="1500" b="0" i="0" dirty="0">
                <a:effectLst/>
                <a:latin typeface="Verdana" panose="020B0604030504040204" pitchFamily="34" charset="0"/>
                <a:ea typeface="Verdana" panose="020B0604030504040204" pitchFamily="34" charset="0"/>
              </a:rPr>
              <a:t>2) vērtējums mācību priekšmetā (kursā) ir zemāks par četrām ballēm;</a:t>
            </a:r>
          </a:p>
          <a:p>
            <a:pPr lvl="1" algn="just">
              <a:spcBef>
                <a:spcPts val="0"/>
              </a:spcBef>
            </a:pPr>
            <a:r>
              <a:rPr lang="lv-LV" sz="1500" b="0" i="0" dirty="0">
                <a:effectLst/>
                <a:latin typeface="Verdana" panose="020B0604030504040204" pitchFamily="34" charset="0"/>
                <a:ea typeface="Verdana" panose="020B0604030504040204" pitchFamily="34" charset="0"/>
              </a:rPr>
              <a:t>3) nav iegūts vērtējums kādā no VPD, izņemot gadījumu, kad izglītojamais no tiem atbrīvots.</a:t>
            </a:r>
            <a:endParaRPr lang="lv-LV" sz="1800" dirty="0"/>
          </a:p>
        </p:txBody>
      </p:sp>
      <p:sp>
        <p:nvSpPr>
          <p:cNvPr id="4" name="Slide Number Placeholder 3">
            <a:extLst>
              <a:ext uri="{FF2B5EF4-FFF2-40B4-BE49-F238E27FC236}">
                <a16:creationId xmlns:a16="http://schemas.microsoft.com/office/drawing/2014/main" id="{04186A6B-1E2D-B14F-9E8F-595F66FE7B50}"/>
              </a:ext>
            </a:extLst>
          </p:cNvPr>
          <p:cNvSpPr>
            <a:spLocks noGrp="1"/>
          </p:cNvSpPr>
          <p:nvPr>
            <p:ph type="sldNum" idx="12"/>
          </p:nvPr>
        </p:nvSpPr>
        <p:spPr/>
        <p:txBody>
          <a:bodyPr/>
          <a:lstStyle/>
          <a:p>
            <a:fld id="{00000000-1234-1234-1234-123412341234}" type="slidenum">
              <a:rPr lang="lv-LV" smtClean="0">
                <a:solidFill>
                  <a:srgbClr val="FFFFFF"/>
                </a:solidFill>
              </a:rPr>
              <a:pPr/>
              <a:t>5</a:t>
            </a:fld>
            <a:endParaRPr lang="lv-LV">
              <a:solidFill>
                <a:srgbClr val="FFFFFF"/>
              </a:solidFill>
            </a:endParaRPr>
          </a:p>
        </p:txBody>
      </p:sp>
    </p:spTree>
    <p:extLst>
      <p:ext uri="{BB962C8B-B14F-4D97-AF65-F5344CB8AC3E}">
        <p14:creationId xmlns:p14="http://schemas.microsoft.com/office/powerpoint/2010/main" val="1745742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51F51-ACD8-7264-CFD0-9BC486A2BE2B}"/>
              </a:ext>
            </a:extLst>
          </p:cNvPr>
          <p:cNvSpPr>
            <a:spLocks noGrp="1"/>
          </p:cNvSpPr>
          <p:nvPr>
            <p:ph type="ctrTitle"/>
          </p:nvPr>
        </p:nvSpPr>
        <p:spPr>
          <a:xfrm>
            <a:off x="921267" y="612734"/>
            <a:ext cx="10756751" cy="2387600"/>
          </a:xfrm>
        </p:spPr>
        <p:txBody>
          <a:bodyPr/>
          <a:lstStyle/>
          <a:p>
            <a:pPr algn="ctr">
              <a:lnSpc>
                <a:spcPct val="100000"/>
              </a:lnSpc>
            </a:pPr>
            <a:r>
              <a:rPr kumimoji="0" lang="lv-LV" sz="2600" b="1"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Ministru kabineta 2023. gada 6. jūnija  noteikumi Nr. 274</a:t>
            </a:r>
            <a:r>
              <a:rPr kumimoji="0" lang="lv-LV" sz="2600" b="0"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 </a:t>
            </a:r>
            <a:br>
              <a:rPr kumimoji="0" lang="lv-LV" sz="2600" b="0"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br>
            <a:r>
              <a:rPr kumimoji="0" lang="lv-LV" sz="2600" b="0"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a:t>
            </a:r>
            <a:r>
              <a:rPr kumimoji="0" lang="lv-LV" sz="2600" b="1" i="0" u="none" strike="noStrike" kern="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Arial"/>
                <a:sym typeface="Arial"/>
              </a:rPr>
              <a:t>Kārtība</a:t>
            </a:r>
            <a:r>
              <a:rPr kumimoji="0" lang="lv-LV" sz="2600" b="1"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 kādā izsniedzami valsts atzīti </a:t>
            </a:r>
            <a:br>
              <a:rPr kumimoji="0" lang="lv-LV" sz="2600" b="1"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br>
            <a:r>
              <a:rPr kumimoji="0" lang="lv-LV" sz="2600" b="1"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vispārējās izglītības dokumenti» </a:t>
            </a:r>
            <a:br>
              <a:rPr kumimoji="0" lang="lv-LV" sz="2800" b="1" i="0"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br>
            <a:r>
              <a:rPr kumimoji="0" lang="lv-LV" sz="2400" b="0" i="1"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t>(turpmāk – MK noteikumi Nr. 274)</a:t>
            </a:r>
            <a:br>
              <a:rPr kumimoji="0" lang="lv-LV" sz="2400" b="0" i="1"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br>
            <a:br>
              <a:rPr kumimoji="0" lang="lv-LV" sz="2400" b="0" i="1" u="none" strike="noStrike" kern="0" cap="none" spc="0" normalizeH="0" baseline="0" noProof="0" dirty="0">
                <a:ln>
                  <a:noFill/>
                </a:ln>
                <a:solidFill>
                  <a:srgbClr val="664790"/>
                </a:solidFill>
                <a:effectLst/>
                <a:uLnTx/>
                <a:uFillTx/>
                <a:latin typeface="Verdana" panose="020B0604030504040204" pitchFamily="34" charset="0"/>
                <a:ea typeface="Verdana" panose="020B0604030504040204" pitchFamily="34" charset="0"/>
                <a:cs typeface="Arial"/>
                <a:sym typeface="Arial"/>
              </a:rPr>
            </a:br>
            <a:r>
              <a:rPr kumimoji="0" lang="lv-LV" sz="1400" b="0" i="1" u="none" strike="noStrike" kern="0" cap="none" spc="0" normalizeH="0" baseline="0" noProof="0" dirty="0">
                <a:ln>
                  <a:noFill/>
                </a:ln>
                <a:solidFill>
                  <a:srgbClr val="A391BC">
                    <a:lumMod val="50000"/>
                  </a:srgbClr>
                </a:solidFill>
                <a:effectLst/>
                <a:uLnTx/>
                <a:uFillTx/>
                <a:latin typeface="Verdana" panose="020B0604030504040204" pitchFamily="34" charset="0"/>
                <a:ea typeface="Verdana" panose="020B0604030504040204" pitchFamily="34" charset="0"/>
                <a:cs typeface="Arial"/>
                <a:sym typeface="Arial"/>
              </a:rPr>
              <a:t>(</a:t>
            </a:r>
            <a:r>
              <a:rPr kumimoji="0" lang="lv-LV" sz="1400" b="0" i="1" u="none" strike="noStrike" kern="0" cap="none" spc="0" normalizeH="0" baseline="0" noProof="0" dirty="0">
                <a:ln>
                  <a:noFill/>
                </a:ln>
                <a:solidFill>
                  <a:srgbClr val="A391BC">
                    <a:lumMod val="50000"/>
                  </a:srgbClr>
                </a:solidFill>
                <a:effectLst/>
                <a:uLnTx/>
                <a:uFillTx/>
                <a:latin typeface="Verdana" panose="020B0604030504040204" pitchFamily="34" charset="0"/>
                <a:ea typeface="Verdana" panose="020B0604030504040204" pitchFamily="34" charset="0"/>
                <a:cs typeface="Arial"/>
                <a:sym typeface="Arial"/>
                <a:hlinkClick r:id="rId2"/>
              </a:rPr>
              <a:t>https://likumi.lv/ta/id/342454-kartiba-kada-izsniedzami-valsts-atziti-visparejas-izglitibas-dokumenti</a:t>
            </a:r>
            <a:r>
              <a:rPr kumimoji="0" lang="lv-LV" sz="1400" b="0" i="1" u="none" strike="noStrike" kern="0" cap="none" spc="0" normalizeH="0" baseline="0" noProof="0" dirty="0">
                <a:ln>
                  <a:noFill/>
                </a:ln>
                <a:solidFill>
                  <a:srgbClr val="A391BC">
                    <a:lumMod val="50000"/>
                  </a:srgbClr>
                </a:solidFill>
                <a:effectLst/>
                <a:uLnTx/>
                <a:uFillTx/>
                <a:latin typeface="Verdana" panose="020B0604030504040204" pitchFamily="34" charset="0"/>
                <a:ea typeface="Verdana" panose="020B0604030504040204" pitchFamily="34" charset="0"/>
                <a:cs typeface="Arial"/>
                <a:sym typeface="Arial"/>
              </a:rPr>
              <a:t>)</a:t>
            </a:r>
            <a:endParaRPr lang="lv-LV" dirty="0"/>
          </a:p>
        </p:txBody>
      </p:sp>
      <p:sp>
        <p:nvSpPr>
          <p:cNvPr id="4" name="TextBox 3">
            <a:extLst>
              <a:ext uri="{FF2B5EF4-FFF2-40B4-BE49-F238E27FC236}">
                <a16:creationId xmlns:a16="http://schemas.microsoft.com/office/drawing/2014/main" id="{9EE12864-5009-EBA8-0F49-6DC6A5A73130}"/>
              </a:ext>
            </a:extLst>
          </p:cNvPr>
          <p:cNvSpPr txBox="1"/>
          <p:nvPr/>
        </p:nvSpPr>
        <p:spPr>
          <a:xfrm>
            <a:off x="1010184" y="3689021"/>
            <a:ext cx="10171632" cy="2677656"/>
          </a:xfrm>
          <a:prstGeom prst="rect">
            <a:avLst/>
          </a:prstGeom>
          <a:noFill/>
        </p:spPr>
        <p:txBody>
          <a:bodyPr wrap="square">
            <a:spAutoFit/>
          </a:bodyPr>
          <a:lstStyle/>
          <a:p>
            <a:pPr algn="just"/>
            <a:r>
              <a:rPr lang="lv-LV" i="1" dirty="0">
                <a:solidFill>
                  <a:srgbClr val="664790"/>
                </a:solidFill>
                <a:latin typeface="Verdana" panose="020B0604030504040204" pitchFamily="34" charset="0"/>
                <a:ea typeface="Verdana" panose="020B0604030504040204" pitchFamily="34" charset="0"/>
                <a:sym typeface="Verdana"/>
              </a:rPr>
              <a:t>Zaudējuši spēku ar 2026. gada 19. maija Ministru kabineta noteikumiem Nr. 273 </a:t>
            </a:r>
          </a:p>
          <a:p>
            <a:pPr algn="just"/>
            <a:r>
              <a:rPr lang="lv-LV" i="1" dirty="0">
                <a:solidFill>
                  <a:srgbClr val="664790"/>
                </a:solidFill>
                <a:latin typeface="Verdana" panose="020B0604030504040204" pitchFamily="34" charset="0"/>
                <a:ea typeface="Verdana" panose="020B0604030504040204" pitchFamily="34" charset="0"/>
                <a:sym typeface="Verdana"/>
              </a:rPr>
              <a:t>«Kārtība, kādā izsniedzami valsts atzīti vispārējās izglītības dokumenti»</a:t>
            </a:r>
          </a:p>
          <a:p>
            <a:pPr algn="just"/>
            <a:r>
              <a:rPr lang="lv-LV" sz="1200" i="1" dirty="0">
                <a:solidFill>
                  <a:srgbClr val="664790"/>
                </a:solidFill>
                <a:latin typeface="Verdana" panose="020B0604030504040204" pitchFamily="34" charset="0"/>
                <a:ea typeface="Verdana" panose="020B0604030504040204" pitchFamily="34" charset="0"/>
                <a:sym typeface="Verdana"/>
                <a:hlinkClick r:id="rId3">
                  <a:extLst>
                    <a:ext uri="{A12FA001-AC4F-418D-AE19-62706E023703}">
                      <ahyp:hlinkClr xmlns:ahyp="http://schemas.microsoft.com/office/drawing/2018/hyperlinkcolor" val="tx"/>
                    </a:ext>
                  </a:extLst>
                </a:hlinkClick>
              </a:rPr>
              <a:t>(https://likumi.lv/ta/id/368512-kartiba-kada-izsniedzami-valsts-atziti-visparejas-izglitibas-dokumenti</a:t>
            </a:r>
            <a:r>
              <a:rPr lang="lv-LV" sz="1200" i="1" dirty="0">
                <a:solidFill>
                  <a:srgbClr val="664790"/>
                </a:solidFill>
                <a:latin typeface="Verdana" panose="020B0604030504040204" pitchFamily="34" charset="0"/>
                <a:ea typeface="Verdana" panose="020B0604030504040204" pitchFamily="34" charset="0"/>
                <a:sym typeface="Verdana"/>
              </a:rPr>
              <a:t>)</a:t>
            </a:r>
          </a:p>
          <a:p>
            <a:pPr algn="just"/>
            <a:endParaRPr lang="lv-LV" i="1" dirty="0">
              <a:solidFill>
                <a:srgbClr val="664790"/>
              </a:solidFill>
              <a:latin typeface="Verdana" panose="020B0604030504040204" pitchFamily="34" charset="0"/>
              <a:ea typeface="Verdana" panose="020B0604030504040204" pitchFamily="34" charset="0"/>
              <a:sym typeface="Verdana"/>
            </a:endParaRPr>
          </a:p>
          <a:p>
            <a:pPr algn="just"/>
            <a:r>
              <a:rPr lang="lv-LV" b="1" i="1" dirty="0">
                <a:solidFill>
                  <a:srgbClr val="664790"/>
                </a:solidFill>
                <a:latin typeface="Verdana" panose="020B0604030504040204" pitchFamily="34" charset="0"/>
                <a:ea typeface="Verdana" panose="020B0604030504040204" pitchFamily="34" charset="0"/>
                <a:sym typeface="Verdana"/>
              </a:rPr>
              <a:t>Vienlaikus – MK noteikumi Nr. 273 30. punkts:</a:t>
            </a:r>
          </a:p>
          <a:p>
            <a:pPr algn="just"/>
            <a:r>
              <a:rPr lang="lv-LV" i="1" dirty="0">
                <a:solidFill>
                  <a:srgbClr val="664790"/>
                </a:solidFill>
                <a:latin typeface="Verdana" panose="020B0604030504040204" pitchFamily="34" charset="0"/>
                <a:ea typeface="Verdana" panose="020B0604030504040204" pitchFamily="34" charset="0"/>
                <a:sym typeface="Verdana"/>
              </a:rPr>
              <a:t>2025./2026. mācību gada noslēgumā izglītības iestāde ir tiesīga izsniegt apliecību par vispārējo pamatizglītību un tās pielikumu (sekmju izrakstu un sekmju izraksta papildinājumu), kā arī atestātu par vispārējo vidējo izglītību un tā pielikumu (sekmju izrakstu un sekmju izraksta papildinājumu) </a:t>
            </a:r>
            <a:r>
              <a:rPr lang="lv-LV" b="1" i="1" dirty="0">
                <a:solidFill>
                  <a:srgbClr val="664790"/>
                </a:solidFill>
                <a:latin typeface="Verdana" panose="020B0604030504040204" pitchFamily="34" charset="0"/>
                <a:ea typeface="Verdana" panose="020B0604030504040204" pitchFamily="34" charset="0"/>
                <a:sym typeface="Verdana"/>
              </a:rPr>
              <a:t>vienā no šādiem veidiem</a:t>
            </a:r>
            <a:r>
              <a:rPr lang="lv-LV" i="1" dirty="0">
                <a:solidFill>
                  <a:srgbClr val="664790"/>
                </a:solidFill>
                <a:latin typeface="Verdana" panose="020B0604030504040204" pitchFamily="34" charset="0"/>
                <a:ea typeface="Verdana" panose="020B0604030504040204" pitchFamily="34" charset="0"/>
                <a:sym typeface="Verdana"/>
              </a:rPr>
              <a:t>:</a:t>
            </a:r>
          </a:p>
          <a:p>
            <a:pPr algn="just"/>
            <a:endParaRPr lang="lv-LV" i="1" dirty="0">
              <a:solidFill>
                <a:srgbClr val="664790"/>
              </a:solidFill>
              <a:latin typeface="Verdana" panose="020B0604030504040204" pitchFamily="34" charset="0"/>
              <a:ea typeface="Verdana" panose="020B0604030504040204" pitchFamily="34" charset="0"/>
              <a:sym typeface="Verdana"/>
            </a:endParaRPr>
          </a:p>
          <a:p>
            <a:pPr marL="171450" indent="-171450" algn="just">
              <a:buFontTx/>
              <a:buChar char="-"/>
            </a:pPr>
            <a:r>
              <a:rPr lang="lv-LV" i="1" dirty="0">
                <a:solidFill>
                  <a:srgbClr val="664790"/>
                </a:solidFill>
                <a:latin typeface="Verdana" panose="020B0604030504040204" pitchFamily="34" charset="0"/>
                <a:ea typeface="Verdana" panose="020B0604030504040204" pitchFamily="34" charset="0"/>
                <a:sym typeface="Verdana"/>
              </a:rPr>
              <a:t>elektroniskā formā atbilstoši šajos noteikumos noteiktajiem paraugiem un izsniegšanas kārtībai;</a:t>
            </a:r>
          </a:p>
          <a:p>
            <a:pPr marL="171450" lvl="2" indent="-171450" algn="just">
              <a:buFontTx/>
              <a:buChar char="-"/>
            </a:pPr>
            <a:r>
              <a:rPr lang="lv-LV" i="1" dirty="0">
                <a:solidFill>
                  <a:srgbClr val="664790"/>
                </a:solidFill>
                <a:latin typeface="Verdana" panose="020B0604030504040204" pitchFamily="34" charset="0"/>
                <a:ea typeface="Verdana" panose="020B0604030504040204" pitchFamily="34" charset="0"/>
                <a:sym typeface="Verdana"/>
              </a:rPr>
              <a:t>papīra formā atbilstoši Ministru kabineta 2023. gada 6. jūnija noteikumos Nr. 274 [..].</a:t>
            </a:r>
          </a:p>
          <a:p>
            <a:pPr algn="just"/>
            <a:endParaRPr lang="lv-LV" dirty="0">
              <a:solidFill>
                <a:schemeClr val="accent1"/>
              </a:solidFill>
            </a:endParaRPr>
          </a:p>
        </p:txBody>
      </p:sp>
    </p:spTree>
    <p:extLst>
      <p:ext uri="{BB962C8B-B14F-4D97-AF65-F5344CB8AC3E}">
        <p14:creationId xmlns:p14="http://schemas.microsoft.com/office/powerpoint/2010/main" val="387035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E6D2-A99F-0A0E-F3C0-C6AD4F68CD26}"/>
              </a:ext>
            </a:extLst>
          </p:cNvPr>
          <p:cNvSpPr>
            <a:spLocks noGrp="1"/>
          </p:cNvSpPr>
          <p:nvPr>
            <p:ph type="title"/>
          </p:nvPr>
        </p:nvSpPr>
        <p:spPr>
          <a:xfrm>
            <a:off x="464375" y="183366"/>
            <a:ext cx="10335004" cy="1142815"/>
          </a:xfrm>
        </p:spPr>
        <p:txBody>
          <a:bodyPr/>
          <a:lstStyle/>
          <a:p>
            <a:r>
              <a:rPr lang="lv-LV" sz="2400" dirty="0"/>
              <a:t>Par ierakstiem sekmju izrakstos (I)</a:t>
            </a:r>
          </a:p>
        </p:txBody>
      </p:sp>
      <p:sp>
        <p:nvSpPr>
          <p:cNvPr id="3" name="Text Placeholder 2">
            <a:extLst>
              <a:ext uri="{FF2B5EF4-FFF2-40B4-BE49-F238E27FC236}">
                <a16:creationId xmlns:a16="http://schemas.microsoft.com/office/drawing/2014/main" id="{9976980E-1EF0-F97C-4C98-1E49A6F42432}"/>
              </a:ext>
            </a:extLst>
          </p:cNvPr>
          <p:cNvSpPr>
            <a:spLocks noGrp="1"/>
          </p:cNvSpPr>
          <p:nvPr>
            <p:ph type="body" idx="1"/>
          </p:nvPr>
        </p:nvSpPr>
        <p:spPr>
          <a:xfrm>
            <a:off x="86360" y="2301227"/>
            <a:ext cx="12019280" cy="3571356"/>
          </a:xfrm>
        </p:spPr>
        <p:txBody>
          <a:bodyPr/>
          <a:lstStyle/>
          <a:p>
            <a:pPr marL="571500" indent="-342900">
              <a:spcAft>
                <a:spcPts val="1200"/>
              </a:spcAft>
              <a:buFontTx/>
              <a:buChar char="-"/>
            </a:pPr>
            <a:r>
              <a:rPr lang="lv-LV" sz="1600" b="0" i="0" dirty="0">
                <a:effectLst/>
                <a:latin typeface="Verdana" panose="020B0604030504040204" pitchFamily="34" charset="0"/>
                <a:ea typeface="Verdana" panose="020B0604030504040204" pitchFamily="34" charset="0"/>
              </a:rPr>
              <a:t>Sekmju izrakstā ieraksta </a:t>
            </a:r>
            <a:r>
              <a:rPr lang="lv-LV" sz="1600" b="1" i="0" u="sng" dirty="0">
                <a:effectLst/>
                <a:latin typeface="Verdana" panose="020B0604030504040204" pitchFamily="34" charset="0"/>
                <a:ea typeface="Verdana" panose="020B0604030504040204" pitchFamily="34" charset="0"/>
              </a:rPr>
              <a:t>izglītības programmā ietverto mācību </a:t>
            </a:r>
            <a:r>
              <a:rPr lang="lv-LV" sz="1600" b="1" i="0" dirty="0">
                <a:effectLst/>
                <a:latin typeface="Verdana" panose="020B0604030504040204" pitchFamily="34" charset="0"/>
                <a:ea typeface="Verdana" panose="020B0604030504040204" pitchFamily="34" charset="0"/>
              </a:rPr>
              <a:t>priekšmetu (kursu) nosaukumus un </a:t>
            </a:r>
            <a:r>
              <a:rPr lang="lv-LV" sz="1600" b="1" i="0" u="sng" dirty="0">
                <a:effectLst/>
                <a:latin typeface="Verdana" panose="020B0604030504040204" pitchFamily="34" charset="0"/>
                <a:ea typeface="Verdana" panose="020B0604030504040204" pitchFamily="34" charset="0"/>
              </a:rPr>
              <a:t>to apguves noslēgumā iegūtos vērtējumus </a:t>
            </a:r>
            <a:r>
              <a:rPr lang="lv-LV" sz="1600" i="1" dirty="0">
                <a:effectLst/>
                <a:latin typeface="Verdana" panose="020B0604030504040204" pitchFamily="34" charset="0"/>
                <a:ea typeface="Verdana" panose="020B0604030504040204" pitchFamily="34" charset="0"/>
              </a:rPr>
              <a:t>(MK noteikumi Nr. 274 18.4. apakšpunkts).</a:t>
            </a:r>
          </a:p>
          <a:p>
            <a:pPr marL="571500" indent="-342900">
              <a:spcAft>
                <a:spcPts val="1200"/>
              </a:spcAft>
              <a:buFontTx/>
              <a:buChar char="-"/>
            </a:pPr>
            <a:r>
              <a:rPr lang="lv-LV" sz="1600" dirty="0">
                <a:latin typeface="Verdana" panose="020B0604030504040204" pitchFamily="34" charset="0"/>
                <a:ea typeface="Verdana" panose="020B0604030504040204" pitchFamily="34" charset="0"/>
              </a:rPr>
              <a:t>Ieraksts </a:t>
            </a:r>
            <a:r>
              <a:rPr lang="lv-LV" sz="1600" b="1" dirty="0">
                <a:latin typeface="Verdana" panose="020B0604030504040204" pitchFamily="34" charset="0"/>
                <a:ea typeface="Verdana" panose="020B0604030504040204" pitchFamily="34" charset="0"/>
              </a:rPr>
              <a:t>«atbrīvots» </a:t>
            </a:r>
            <a:r>
              <a:rPr lang="lv-LV" sz="1600" dirty="0">
                <a:latin typeface="Verdana" panose="020B0604030504040204" pitchFamily="34" charset="0"/>
                <a:ea typeface="Verdana" panose="020B0604030504040204" pitchFamily="34" charset="0"/>
              </a:rPr>
              <a:t>vai</a:t>
            </a:r>
            <a:r>
              <a:rPr lang="lv-LV" sz="1600" b="1" dirty="0">
                <a:latin typeface="Verdana" panose="020B0604030504040204" pitchFamily="34" charset="0"/>
                <a:ea typeface="Verdana" panose="020B0604030504040204" pitchFamily="34" charset="0"/>
              </a:rPr>
              <a:t> «atbrīvota» </a:t>
            </a:r>
            <a:r>
              <a:rPr lang="lv-LV" sz="1600" dirty="0">
                <a:latin typeface="Verdana" panose="020B0604030504040204" pitchFamily="34" charset="0"/>
                <a:ea typeface="Verdana" panose="020B0604030504040204" pitchFamily="34" charset="0"/>
              </a:rPr>
              <a:t>veicams </a:t>
            </a:r>
            <a:r>
              <a:rPr lang="lv-LV" sz="1600" b="1" dirty="0">
                <a:latin typeface="Verdana" panose="020B0604030504040204" pitchFamily="34" charset="0"/>
                <a:ea typeface="Verdana" panose="020B0604030504040204" pitchFamily="34" charset="0"/>
              </a:rPr>
              <a:t>tikai</a:t>
            </a:r>
            <a:r>
              <a:rPr lang="lv-LV" sz="1600" dirty="0">
                <a:latin typeface="Verdana" panose="020B0604030504040204" pitchFamily="34" charset="0"/>
                <a:ea typeface="Verdana" panose="020B0604030504040204" pitchFamily="34" charset="0"/>
              </a:rPr>
              <a:t>, ja izglītojamais Ministru kabineta noteiktajā kārtībā ir atbrīvots </a:t>
            </a:r>
            <a:r>
              <a:rPr lang="lv-LV" sz="1600" b="1" u="sng" dirty="0">
                <a:latin typeface="Verdana" panose="020B0604030504040204" pitchFamily="34" charset="0"/>
                <a:ea typeface="Verdana" panose="020B0604030504040204" pitchFamily="34" charset="0"/>
              </a:rPr>
              <a:t>no valsts pārbaudes darbiem</a:t>
            </a:r>
            <a:r>
              <a:rPr lang="lv-LV" sz="1600" dirty="0">
                <a:latin typeface="Verdana" panose="020B0604030504040204" pitchFamily="34" charset="0"/>
                <a:ea typeface="Verdana" panose="020B0604030504040204" pitchFamily="34" charset="0"/>
              </a:rPr>
              <a:t>; sekmju izrakstā </a:t>
            </a:r>
            <a:r>
              <a:rPr lang="lv-LV" sz="1600" b="1" dirty="0">
                <a:latin typeface="Verdana" panose="020B0604030504040204" pitchFamily="34" charset="0"/>
                <a:ea typeface="Verdana" panose="020B0604030504040204" pitchFamily="34" charset="0"/>
              </a:rPr>
              <a:t>nav</a:t>
            </a:r>
            <a:r>
              <a:rPr lang="lv-LV" sz="1600" dirty="0">
                <a:latin typeface="Verdana" panose="020B0604030504040204" pitchFamily="34" charset="0"/>
                <a:ea typeface="Verdana" panose="020B0604030504040204" pitchFamily="34" charset="0"/>
              </a:rPr>
              <a:t> paredzēts ieraksts </a:t>
            </a:r>
            <a:r>
              <a:rPr lang="lv-LV" sz="1600" b="1" dirty="0">
                <a:latin typeface="Verdana" panose="020B0604030504040204" pitchFamily="34" charset="0"/>
                <a:ea typeface="Verdana" panose="020B0604030504040204" pitchFamily="34" charset="0"/>
              </a:rPr>
              <a:t>«atbrīvots» </a:t>
            </a:r>
            <a:r>
              <a:rPr lang="lv-LV" sz="1600" dirty="0">
                <a:latin typeface="Verdana" panose="020B0604030504040204" pitchFamily="34" charset="0"/>
                <a:ea typeface="Verdana" panose="020B0604030504040204" pitchFamily="34" charset="0"/>
              </a:rPr>
              <a:t>vai</a:t>
            </a:r>
            <a:r>
              <a:rPr lang="lv-LV" sz="1600" b="1" dirty="0">
                <a:latin typeface="Verdana" panose="020B0604030504040204" pitchFamily="34" charset="0"/>
                <a:ea typeface="Verdana" panose="020B0604030504040204" pitchFamily="34" charset="0"/>
              </a:rPr>
              <a:t> «atbrīvota» gadā</a:t>
            </a:r>
            <a:r>
              <a:rPr lang="lv-LV" sz="1600" dirty="0">
                <a:latin typeface="Verdana" panose="020B0604030504040204" pitchFamily="34" charset="0"/>
                <a:ea typeface="Verdana" panose="020B0604030504040204" pitchFamily="34" charset="0"/>
              </a:rPr>
              <a:t>.</a:t>
            </a:r>
          </a:p>
          <a:p>
            <a:pPr marL="571500" indent="-342900">
              <a:spcAft>
                <a:spcPts val="1200"/>
              </a:spcAft>
              <a:buFontTx/>
              <a:buChar char="-"/>
            </a:pPr>
            <a:r>
              <a:rPr lang="lv-LV" sz="1600" dirty="0">
                <a:latin typeface="Verdana" panose="020B0604030504040204" pitchFamily="34" charset="0"/>
                <a:ea typeface="Verdana" panose="020B0604030504040204" pitchFamily="34" charset="0"/>
              </a:rPr>
              <a:t>Par atbrīvojumiem no valsts pārbaudes darbiem sekmju izrakstā jāieraksta šāds teksts: “Ministru kabineta noteiktajā kārtībā atbrīvots (vai: “atbrīvota”) no valsts pārbaudes darbiem.” Informācija par rīkojumu nav jānorāda.</a:t>
            </a:r>
          </a:p>
          <a:p>
            <a:pPr marL="571500" indent="-342900">
              <a:spcAft>
                <a:spcPts val="1200"/>
              </a:spcAft>
              <a:buFontTx/>
              <a:buChar char="-"/>
            </a:pPr>
            <a:endParaRPr lang="lv-LV" b="0" i="0" dirty="0">
              <a:effectLst/>
              <a:latin typeface="Verdana" panose="020B0604030504040204" pitchFamily="34" charset="0"/>
              <a:ea typeface="Verdana" panose="020B0604030504040204" pitchFamily="34" charset="0"/>
            </a:endParaRPr>
          </a:p>
          <a:p>
            <a:pPr marL="228600" indent="0"/>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74DDF4F9-234B-F691-A06E-36D73082A041}"/>
              </a:ext>
            </a:extLst>
          </p:cNvPr>
          <p:cNvSpPr>
            <a:spLocks noGrp="1"/>
          </p:cNvSpPr>
          <p:nvPr>
            <p:ph type="sldNum" idx="12"/>
          </p:nvPr>
        </p:nvSpPr>
        <p:spPr/>
        <p:txBody>
          <a:bodyPr/>
          <a:lstStyle/>
          <a:p>
            <a:fld id="{00000000-1234-1234-1234-123412341234}" type="slidenum">
              <a:rPr lang="lv-LV" smtClean="0">
                <a:solidFill>
                  <a:srgbClr val="FFFFFF"/>
                </a:solidFill>
              </a:rPr>
              <a:pPr/>
              <a:t>7</a:t>
            </a:fld>
            <a:endParaRPr lang="lv-LV">
              <a:solidFill>
                <a:srgbClr val="FFFFFF"/>
              </a:solidFill>
            </a:endParaRPr>
          </a:p>
        </p:txBody>
      </p:sp>
    </p:spTree>
    <p:extLst>
      <p:ext uri="{BB962C8B-B14F-4D97-AF65-F5344CB8AC3E}">
        <p14:creationId xmlns:p14="http://schemas.microsoft.com/office/powerpoint/2010/main" val="2838709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658E9-D4CC-816C-C373-D838BCFADA34}"/>
              </a:ext>
            </a:extLst>
          </p:cNvPr>
          <p:cNvSpPr>
            <a:spLocks noGrp="1"/>
          </p:cNvSpPr>
          <p:nvPr>
            <p:ph type="title"/>
          </p:nvPr>
        </p:nvSpPr>
        <p:spPr>
          <a:xfrm>
            <a:off x="616775" y="187298"/>
            <a:ext cx="11531516" cy="1142815"/>
          </a:xfrm>
        </p:spPr>
        <p:txBody>
          <a:bodyPr/>
          <a:lstStyle/>
          <a:p>
            <a:r>
              <a:rPr kumimoji="0" lang="lv-LV" sz="2400" b="1" i="0" u="none" strike="noStrike" kern="0" cap="none" spc="0" normalizeH="0" baseline="0" noProof="0" dirty="0">
                <a:ln>
                  <a:noFill/>
                </a:ln>
                <a:solidFill>
                  <a:srgbClr val="664790"/>
                </a:solidFill>
                <a:effectLst/>
                <a:uLnTx/>
                <a:uFillTx/>
                <a:latin typeface="Verdana"/>
                <a:ea typeface="Verdana"/>
                <a:sym typeface="Verdana"/>
              </a:rPr>
              <a:t>Par ierakstiem sekmju izrakstos: m</a:t>
            </a:r>
            <a:r>
              <a:rPr lang="lv-LV" sz="2400" dirty="0" err="1"/>
              <a:t>ācību</a:t>
            </a:r>
            <a:r>
              <a:rPr lang="lv-LV" sz="2400" dirty="0"/>
              <a:t> priekšmeti </a:t>
            </a:r>
            <a:br>
              <a:rPr lang="lv-LV" sz="2400" dirty="0"/>
            </a:br>
            <a:r>
              <a:rPr lang="lv-LV" sz="2400" dirty="0"/>
              <a:t>(</a:t>
            </a:r>
            <a:r>
              <a:rPr lang="lv-LV" sz="2400" i="1" dirty="0"/>
              <a:t>vispārējā pamatizglītība</a:t>
            </a:r>
            <a:r>
              <a:rPr lang="lv-LV" sz="2400" dirty="0"/>
              <a:t>) (II)</a:t>
            </a:r>
          </a:p>
        </p:txBody>
      </p:sp>
      <p:sp>
        <p:nvSpPr>
          <p:cNvPr id="3" name="Text Placeholder 2">
            <a:extLst>
              <a:ext uri="{FF2B5EF4-FFF2-40B4-BE49-F238E27FC236}">
                <a16:creationId xmlns:a16="http://schemas.microsoft.com/office/drawing/2014/main" id="{864D4C0F-B5F9-2759-F608-1B86A5B97BE3}"/>
              </a:ext>
            </a:extLst>
          </p:cNvPr>
          <p:cNvSpPr>
            <a:spLocks noGrp="1"/>
          </p:cNvSpPr>
          <p:nvPr>
            <p:ph type="body" idx="1"/>
          </p:nvPr>
        </p:nvSpPr>
        <p:spPr>
          <a:xfrm>
            <a:off x="344339" y="1860383"/>
            <a:ext cx="11503322" cy="1815928"/>
          </a:xfrm>
        </p:spPr>
        <p:txBody>
          <a:bodyPr/>
          <a:lstStyle/>
          <a:p>
            <a:pPr marL="285750" marR="0" indent="-285750">
              <a:spcAft>
                <a:spcPts val="600"/>
              </a:spcAft>
              <a:buFontTx/>
              <a:buChar char="-"/>
            </a:pPr>
            <a:r>
              <a:rPr lang="lv-LV" sz="1600" b="1" dirty="0">
                <a:latin typeface="Verdana" panose="020B0604030504040204" pitchFamily="34" charset="0"/>
                <a:ea typeface="Verdana" panose="020B0604030504040204" pitchFamily="34" charset="0"/>
              </a:rPr>
              <a:t>M</a:t>
            </a:r>
            <a:r>
              <a:rPr lang="lv-LV" sz="1600" b="1" dirty="0">
                <a:effectLst/>
                <a:latin typeface="Verdana" panose="020B0604030504040204" pitchFamily="34" charset="0"/>
                <a:ea typeface="Verdana" panose="020B0604030504040204" pitchFamily="34" charset="0"/>
              </a:rPr>
              <a:t>ācību priekšmetu nosaukumi</a:t>
            </a:r>
            <a:r>
              <a:rPr lang="lv-LV" sz="1600" dirty="0">
                <a:effectLst/>
                <a:latin typeface="Verdana" panose="020B0604030504040204" pitchFamily="34" charset="0"/>
                <a:ea typeface="Verdana" panose="020B0604030504040204" pitchFamily="34" charset="0"/>
              </a:rPr>
              <a:t> pamatizglītības pakāpē </a:t>
            </a:r>
            <a:r>
              <a:rPr lang="lv-LV" sz="1600" dirty="0">
                <a:latin typeface="Verdana" panose="020B0604030504040204" pitchFamily="34" charset="0"/>
                <a:ea typeface="Verdana" panose="020B0604030504040204" pitchFamily="34" charset="0"/>
              </a:rPr>
              <a:t>noteikti</a:t>
            </a:r>
            <a:r>
              <a:rPr lang="lv-LV" sz="1600" dirty="0">
                <a:effectLst/>
                <a:latin typeface="Verdana" panose="020B0604030504040204" pitchFamily="34" charset="0"/>
                <a:ea typeface="Verdana" panose="020B0604030504040204" pitchFamily="34" charset="0"/>
              </a:rPr>
              <a:t> </a:t>
            </a:r>
            <a:r>
              <a:rPr lang="lv-LV" sz="1600" b="0" dirty="0">
                <a:effectLst/>
                <a:latin typeface="Verdana" panose="020B0604030504040204" pitchFamily="34" charset="0"/>
                <a:ea typeface="Verdana" panose="020B0604030504040204" pitchFamily="34" charset="0"/>
              </a:rPr>
              <a:t>Ministru kabineta 2018. gada 27. novembra noteikumu </a:t>
            </a:r>
            <a:r>
              <a:rPr lang="lv-LV" sz="1600" b="1" dirty="0">
                <a:effectLst/>
                <a:latin typeface="Verdana" panose="020B0604030504040204" pitchFamily="34" charset="0"/>
                <a:ea typeface="Verdana" panose="020B0604030504040204" pitchFamily="34" charset="0"/>
              </a:rPr>
              <a:t>Nr. 747 </a:t>
            </a:r>
            <a:r>
              <a:rPr lang="lv-LV" sz="1600" b="0" dirty="0">
                <a:effectLst/>
                <a:latin typeface="Verdana" panose="020B0604030504040204" pitchFamily="34" charset="0"/>
                <a:ea typeface="Verdana" panose="020B0604030504040204" pitchFamily="34" charset="0"/>
              </a:rPr>
              <a:t>“Noteikumi par valsts pamatizglītības standartu un pamatizglītības programmu paraugiem» </a:t>
            </a:r>
            <a:r>
              <a:rPr lang="lv-LV" sz="1050" b="0" dirty="0">
                <a:effectLst/>
                <a:latin typeface="Verdana" panose="020B0604030504040204" pitchFamily="34" charset="0"/>
                <a:ea typeface="Verdana" panose="020B0604030504040204" pitchFamily="34" charset="0"/>
              </a:rPr>
              <a:t>(</a:t>
            </a:r>
            <a:r>
              <a:rPr lang="lv-LV" sz="1050" b="0" dirty="0">
                <a:effectLst/>
                <a:latin typeface="Verdana" panose="020B0604030504040204" pitchFamily="34" charset="0"/>
                <a:ea typeface="Verdana" panose="020B0604030504040204" pitchFamily="34" charset="0"/>
                <a:hlinkClick r:id="rId2"/>
              </a:rPr>
              <a:t>https://likumi.lv/ta/id/303768-noteikumi-par-valsts-pamatizglitibas-standartu-un-pamatizglitibas-programmu-paraugiem</a:t>
            </a:r>
            <a:r>
              <a:rPr lang="lv-LV" sz="1050" b="0" dirty="0">
                <a:effectLst/>
                <a:latin typeface="Verdana" panose="020B0604030504040204" pitchFamily="34" charset="0"/>
                <a:ea typeface="Verdana" panose="020B0604030504040204" pitchFamily="34" charset="0"/>
              </a:rPr>
              <a:t>) </a:t>
            </a:r>
            <a:r>
              <a:rPr lang="lv-LV" sz="1600" b="0" dirty="0">
                <a:effectLst/>
                <a:latin typeface="Verdana" panose="020B0604030504040204" pitchFamily="34" charset="0"/>
                <a:ea typeface="Verdana" panose="020B0604030504040204" pitchFamily="34" charset="0"/>
              </a:rPr>
              <a:t>11.-16. pielikumā.</a:t>
            </a:r>
          </a:p>
          <a:p>
            <a:pPr marL="285750" marR="0" indent="-285750">
              <a:spcAft>
                <a:spcPts val="600"/>
              </a:spcAft>
              <a:buFontTx/>
              <a:buChar char="-"/>
            </a:pPr>
            <a:r>
              <a:rPr lang="lv-LV" sz="1600" i="1" dirty="0">
                <a:latin typeface="Verdana" panose="020B0604030504040204" pitchFamily="34" charset="0"/>
                <a:ea typeface="Verdana" panose="020B0604030504040204" pitchFamily="34" charset="0"/>
              </a:rPr>
              <a:t>Gada vērtējums drīkst būt zemāks par 4 ballēm vienā mācību priekšmetā, kas iekļauts sekmju izrakstā.</a:t>
            </a:r>
          </a:p>
          <a:p>
            <a:pPr marL="285750" marR="0" indent="-285750">
              <a:spcAft>
                <a:spcPts val="1200"/>
              </a:spcAft>
              <a:buFontTx/>
              <a:buChar char="-"/>
            </a:pPr>
            <a:endParaRPr lang="lv-LV" sz="1400" b="0" dirty="0">
              <a:effectLst/>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32D31584-504E-DC15-7628-B54F03C906DC}"/>
              </a:ext>
            </a:extLst>
          </p:cNvPr>
          <p:cNvSpPr>
            <a:spLocks noGrp="1"/>
          </p:cNvSpPr>
          <p:nvPr>
            <p:ph type="sldNum" idx="12"/>
          </p:nvPr>
        </p:nvSpPr>
        <p:spPr/>
        <p:txBody>
          <a:bodyPr/>
          <a:lstStyle/>
          <a:p>
            <a:fld id="{00000000-1234-1234-1234-123412341234}" type="slidenum">
              <a:rPr lang="lv-LV" smtClean="0">
                <a:solidFill>
                  <a:srgbClr val="FFFFFF"/>
                </a:solidFill>
              </a:rPr>
              <a:pPr/>
              <a:t>8</a:t>
            </a:fld>
            <a:endParaRPr lang="lv-LV">
              <a:solidFill>
                <a:srgbClr val="FFFFFF"/>
              </a:solidFill>
            </a:endParaRPr>
          </a:p>
        </p:txBody>
      </p:sp>
      <p:sp>
        <p:nvSpPr>
          <p:cNvPr id="5" name="TextBox 4">
            <a:extLst>
              <a:ext uri="{FF2B5EF4-FFF2-40B4-BE49-F238E27FC236}">
                <a16:creationId xmlns:a16="http://schemas.microsoft.com/office/drawing/2014/main" id="{C6D7DF0C-3417-8595-9E99-409C7C79D92F}"/>
              </a:ext>
            </a:extLst>
          </p:cNvPr>
          <p:cNvSpPr txBox="1"/>
          <p:nvPr/>
        </p:nvSpPr>
        <p:spPr>
          <a:xfrm>
            <a:off x="344339" y="3755823"/>
            <a:ext cx="11503322" cy="2492990"/>
          </a:xfrm>
          <a:prstGeom prst="rect">
            <a:avLst/>
          </a:prstGeom>
          <a:solidFill>
            <a:srgbClr val="FEFCF0"/>
          </a:solidFill>
          <a:ln>
            <a:solidFill>
              <a:schemeClr val="tx1">
                <a:lumMod val="20000"/>
                <a:lumOff val="80000"/>
              </a:schemeClr>
            </a:solidFill>
          </a:ln>
        </p:spPr>
        <p:txBody>
          <a:bodyPr wrap="square" rtlCol="0">
            <a:spAutoFit/>
          </a:bodyPr>
          <a:lstStyle/>
          <a:p>
            <a:pPr algn="ctr"/>
            <a:r>
              <a:rPr lang="lv-LV" sz="1300" i="1" dirty="0">
                <a:latin typeface="Verdana" panose="020B0604030504040204" pitchFamily="34" charset="0"/>
                <a:ea typeface="Verdana" panose="020B0604030504040204" pitchFamily="34" charset="0"/>
              </a:rPr>
              <a:t>Šī gada 9.klases absolventiem licencētās pamatizglītības programmas mācību priekšmetu un stundu plānu veido mācību priekšmeti saskaņā ar 2014. gada 12. augusta noteikumu Nr. 468 “Noteikumi par valsts pamatizglītības standartu, pamatizglītības mācību priekšmetu standartiem un pamatizglītības programmu paraugiem” 24. pielikuma 7. punktu (līdz 3.klasei ieskaitot) un Ministru kabineta 2018. gada 27. novembra  noteikumu Nr. 747 “Noteikumi par valsts pamatizglītības standartu un pamatizglītības programmu paraugiem” 11.pielikuma 5.punktu (sākot ar 4.klasi). </a:t>
            </a:r>
          </a:p>
          <a:p>
            <a:pPr algn="ctr"/>
            <a:r>
              <a:rPr lang="lv-LV" sz="1300" i="1" dirty="0">
                <a:latin typeface="Verdana" panose="020B0604030504040204" pitchFamily="34" charset="0"/>
                <a:ea typeface="Verdana" panose="020B0604030504040204" pitchFamily="34" charset="0"/>
              </a:rPr>
              <a:t>Sekmju izrakstā ierakstāmi visi attiecīgās izglītības programmas mācību priekšmetu un stundu plānā paredzētie mācību priekšmeti.</a:t>
            </a:r>
          </a:p>
          <a:p>
            <a:pPr algn="ctr"/>
            <a:endParaRPr lang="lv-LV" sz="1300" i="1" dirty="0">
              <a:latin typeface="Verdana" panose="020B0604030504040204" pitchFamily="34" charset="0"/>
              <a:ea typeface="Verdana" panose="020B0604030504040204" pitchFamily="34" charset="0"/>
            </a:endParaRPr>
          </a:p>
          <a:p>
            <a:pPr algn="ctr"/>
            <a:r>
              <a:rPr lang="lv-LV" sz="1300" b="1" i="1" dirty="0">
                <a:latin typeface="Verdana" panose="020B0604030504040204" pitchFamily="34" charset="0"/>
                <a:ea typeface="Verdana" panose="020B0604030504040204" pitchFamily="34" charset="0"/>
              </a:rPr>
              <a:t>Par atsevišķiem mācību priekšmetiem uzskatāmi arī: </a:t>
            </a:r>
          </a:p>
          <a:p>
            <a:pPr algn="ctr"/>
            <a:r>
              <a:rPr lang="lv-LV" sz="1300" i="1" dirty="0" err="1">
                <a:latin typeface="Verdana" panose="020B0604030504040204" pitchFamily="34" charset="0"/>
                <a:ea typeface="Verdana" panose="020B0604030504040204" pitchFamily="34" charset="0"/>
              </a:rPr>
              <a:t>dabaszinības</a:t>
            </a:r>
            <a:r>
              <a:rPr lang="lv-LV" sz="1300" i="1" dirty="0">
                <a:latin typeface="Verdana" panose="020B0604030504040204" pitchFamily="34" charset="0"/>
                <a:ea typeface="Verdana" panose="020B0604030504040204" pitchFamily="34" charset="0"/>
              </a:rPr>
              <a:t> (ballēs), sociālās zinības un vēsture (ballēs), ētika / kristīgā mācība (apguvis / apguvusi).</a:t>
            </a:r>
          </a:p>
          <a:p>
            <a:pPr algn="ctr"/>
            <a:endParaRPr lang="lv-LV" sz="1300" i="1" dirty="0">
              <a:latin typeface="Verdana" panose="020B0604030504040204" pitchFamily="34" charset="0"/>
              <a:ea typeface="Verdana" panose="020B0604030504040204" pitchFamily="34" charset="0"/>
            </a:endParaRPr>
          </a:p>
          <a:p>
            <a:pPr algn="ctr"/>
            <a:r>
              <a:rPr lang="lv-LV" sz="1300" i="1" dirty="0">
                <a:latin typeface="Verdana" panose="020B0604030504040204" pitchFamily="34" charset="0"/>
                <a:ea typeface="Verdana" panose="020B0604030504040204" pitchFamily="34" charset="0"/>
              </a:rPr>
              <a:t>Ja mācību priekšmets mācīts </a:t>
            </a:r>
            <a:r>
              <a:rPr lang="lv-LV" sz="1300" b="1" i="1" dirty="0">
                <a:latin typeface="Verdana" panose="020B0604030504040204" pitchFamily="34" charset="0"/>
                <a:ea typeface="Verdana" panose="020B0604030504040204" pitchFamily="34" charset="0"/>
              </a:rPr>
              <a:t>integrēti</a:t>
            </a:r>
            <a:r>
              <a:rPr lang="lv-LV" sz="1300" i="1" dirty="0">
                <a:latin typeface="Verdana" panose="020B0604030504040204" pitchFamily="34" charset="0"/>
                <a:ea typeface="Verdana" panose="020B0604030504040204" pitchFamily="34" charset="0"/>
              </a:rPr>
              <a:t>, vienā ierakstā (rindā) raksta abu priekšmetu nosaukumus, norāda, ka apgūts integrēti, un ieraksta vērtējumu gadā (ja priekšmets apgūts līdz 9.klasei, tad 9. klases gada atzīme).</a:t>
            </a:r>
          </a:p>
        </p:txBody>
      </p:sp>
    </p:spTree>
    <p:extLst>
      <p:ext uri="{BB962C8B-B14F-4D97-AF65-F5344CB8AC3E}">
        <p14:creationId xmlns:p14="http://schemas.microsoft.com/office/powerpoint/2010/main" val="575076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4E01A-ABBB-47CB-6DDA-4A1FE0A73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05159B-D215-12A7-A5D2-09EAE2A79BFC}"/>
              </a:ext>
            </a:extLst>
          </p:cNvPr>
          <p:cNvSpPr>
            <a:spLocks noGrp="1"/>
          </p:cNvSpPr>
          <p:nvPr>
            <p:ph type="title"/>
          </p:nvPr>
        </p:nvSpPr>
        <p:spPr>
          <a:xfrm>
            <a:off x="616775" y="187298"/>
            <a:ext cx="11531516" cy="1142815"/>
          </a:xfrm>
        </p:spPr>
        <p:txBody>
          <a:bodyPr/>
          <a:lstStyle/>
          <a:p>
            <a:r>
              <a:rPr kumimoji="0" lang="lv-LV" sz="2400" b="1" i="0" u="none" strike="noStrike" kern="0" cap="none" spc="0" normalizeH="0" baseline="0" noProof="0" dirty="0">
                <a:ln>
                  <a:noFill/>
                </a:ln>
                <a:solidFill>
                  <a:srgbClr val="664790"/>
                </a:solidFill>
                <a:effectLst/>
                <a:uLnTx/>
                <a:uFillTx/>
                <a:latin typeface="Verdana"/>
                <a:ea typeface="Verdana"/>
                <a:sym typeface="Verdana"/>
              </a:rPr>
              <a:t>Par ierakstiem sekmju izrakstos: valsts pārbaudes darbi</a:t>
            </a:r>
            <a:r>
              <a:rPr lang="lv-LV" sz="2400" dirty="0"/>
              <a:t> (</a:t>
            </a:r>
            <a:r>
              <a:rPr lang="lv-LV" sz="2400" i="1" dirty="0"/>
              <a:t>vispārējā pamatizglītība</a:t>
            </a:r>
            <a:r>
              <a:rPr lang="lv-LV" sz="2400" dirty="0"/>
              <a:t>) (III)</a:t>
            </a:r>
          </a:p>
        </p:txBody>
      </p:sp>
      <p:sp>
        <p:nvSpPr>
          <p:cNvPr id="3" name="Text Placeholder 2">
            <a:extLst>
              <a:ext uri="{FF2B5EF4-FFF2-40B4-BE49-F238E27FC236}">
                <a16:creationId xmlns:a16="http://schemas.microsoft.com/office/drawing/2014/main" id="{49083CD7-6F28-217B-3C46-FE2BBBEDBEB9}"/>
              </a:ext>
            </a:extLst>
          </p:cNvPr>
          <p:cNvSpPr>
            <a:spLocks noGrp="1"/>
          </p:cNvSpPr>
          <p:nvPr>
            <p:ph type="body" idx="1"/>
          </p:nvPr>
        </p:nvSpPr>
        <p:spPr>
          <a:xfrm>
            <a:off x="389493" y="1842973"/>
            <a:ext cx="11413013" cy="4647911"/>
          </a:xfrm>
        </p:spPr>
        <p:txBody>
          <a:bodyPr/>
          <a:lstStyle/>
          <a:p>
            <a:pPr marL="285750" indent="-285750" algn="just">
              <a:spcAft>
                <a:spcPts val="1200"/>
              </a:spcAft>
              <a:buFontTx/>
              <a:buChar char="-"/>
            </a:pPr>
            <a:r>
              <a:rPr lang="lv-LV" sz="1800" b="1" dirty="0">
                <a:effectLst/>
                <a:latin typeface="Verdana" panose="020B0604030504040204" pitchFamily="34" charset="0"/>
                <a:ea typeface="Verdana" panose="020B0604030504040204" pitchFamily="34" charset="0"/>
              </a:rPr>
              <a:t>Valsts pārbaudes darbu nosaukumi noteikti </a:t>
            </a:r>
            <a:r>
              <a:rPr lang="lv-LV" sz="1800" b="0" dirty="0">
                <a:effectLst/>
                <a:latin typeface="Verdana" panose="020B0604030504040204" pitchFamily="34" charset="0"/>
                <a:ea typeface="Verdana" panose="020B0604030504040204" pitchFamily="34" charset="0"/>
              </a:rPr>
              <a:t>Ministru kabineta </a:t>
            </a:r>
            <a:r>
              <a:rPr lang="lv-LV" sz="1800" dirty="0">
                <a:latin typeface="Verdana" panose="020B0604030504040204" pitchFamily="34" charset="0"/>
                <a:ea typeface="Verdana" panose="020B0604030504040204" pitchFamily="34" charset="0"/>
              </a:rPr>
              <a:t>2025. gada 4. novembr</a:t>
            </a:r>
            <a:r>
              <a:rPr lang="lv-LV" sz="1800" b="0" dirty="0">
                <a:effectLst/>
                <a:latin typeface="Verdana" panose="020B0604030504040204" pitchFamily="34" charset="0"/>
                <a:ea typeface="Verdana" panose="020B0604030504040204" pitchFamily="34" charset="0"/>
              </a:rPr>
              <a:t>a noteikumu </a:t>
            </a:r>
            <a:r>
              <a:rPr lang="lv-LV" sz="1800" b="1" dirty="0">
                <a:effectLst/>
                <a:latin typeface="Verdana" panose="020B0604030504040204" pitchFamily="34" charset="0"/>
                <a:ea typeface="Verdana" panose="020B0604030504040204" pitchFamily="34" charset="0"/>
              </a:rPr>
              <a:t>Nr.</a:t>
            </a:r>
            <a:r>
              <a:rPr lang="lv-LV" sz="1800" b="1" dirty="0">
                <a:latin typeface="Verdana" panose="020B0604030504040204" pitchFamily="34" charset="0"/>
                <a:ea typeface="Verdana" panose="020B0604030504040204" pitchFamily="34" charset="0"/>
              </a:rPr>
              <a:t>656</a:t>
            </a:r>
            <a:r>
              <a:rPr lang="lv-LV" sz="1800" b="1" dirty="0">
                <a:effectLst/>
                <a:latin typeface="Verdana" panose="020B0604030504040204" pitchFamily="34" charset="0"/>
                <a:ea typeface="Verdana" panose="020B0604030504040204" pitchFamily="34" charset="0"/>
              </a:rPr>
              <a:t> </a:t>
            </a:r>
            <a:r>
              <a:rPr lang="lv-LV" sz="1800" b="0" dirty="0">
                <a:effectLst/>
                <a:latin typeface="Verdana" panose="020B0604030504040204" pitchFamily="34" charset="0"/>
                <a:ea typeface="Verdana" panose="020B0604030504040204" pitchFamily="34" charset="0"/>
              </a:rPr>
              <a:t>“Noteikumi par valsts pārbaudes darbu norises laiku </a:t>
            </a:r>
            <a:r>
              <a:rPr lang="lv-LV" sz="1800" dirty="0">
                <a:latin typeface="Verdana" panose="020B0604030504040204" pitchFamily="34" charset="0"/>
                <a:ea typeface="Verdana" panose="020B0604030504040204" pitchFamily="34" charset="0"/>
              </a:rPr>
              <a:t>2025./2026. mācību gadā</a:t>
            </a:r>
            <a:r>
              <a:rPr lang="lv-LV" sz="1800" b="0" dirty="0">
                <a:effectLst/>
                <a:latin typeface="Verdana" panose="020B0604030504040204" pitchFamily="34" charset="0"/>
                <a:ea typeface="Verdana" panose="020B0604030504040204" pitchFamily="34" charset="0"/>
              </a:rPr>
              <a:t>” </a:t>
            </a:r>
            <a:r>
              <a:rPr lang="lv-LV" sz="1800" b="1" dirty="0">
                <a:latin typeface="Verdana" panose="020B0604030504040204" pitchFamily="34" charset="0"/>
                <a:ea typeface="Verdana" panose="020B0604030504040204" pitchFamily="34" charset="0"/>
              </a:rPr>
              <a:t>4</a:t>
            </a:r>
            <a:r>
              <a:rPr lang="lv-LV" sz="1800" b="1" dirty="0">
                <a:effectLst/>
                <a:latin typeface="Verdana" panose="020B0604030504040204" pitchFamily="34" charset="0"/>
                <a:ea typeface="Verdana" panose="020B0604030504040204" pitchFamily="34" charset="0"/>
              </a:rPr>
              <a:t>.-5. punktā </a:t>
            </a:r>
            <a:r>
              <a:rPr lang="lv-LV" sz="1200" b="0" dirty="0">
                <a:effectLst/>
                <a:latin typeface="Verdana" panose="020B0604030504040204" pitchFamily="34" charset="0"/>
                <a:ea typeface="Verdana" panose="020B0604030504040204" pitchFamily="34" charset="0"/>
              </a:rPr>
              <a:t>(</a:t>
            </a:r>
            <a:r>
              <a:rPr lang="lv-LV" sz="1200" u="sng" dirty="0">
                <a:latin typeface="Verdana" panose="020B0604030504040204" pitchFamily="34" charset="0"/>
                <a:ea typeface="Verdana" panose="020B0604030504040204" pitchFamily="34" charset="0"/>
                <a:hlinkClick r:id="rId2"/>
              </a:rPr>
              <a:t>https://likumi.lv/ta/id/364262-noteikumi-par-valsts-parbaudes-darbu-norises-laiku-20252026macibu-gada</a:t>
            </a:r>
            <a:r>
              <a:rPr lang="lv-LV" sz="1200" b="0" dirty="0">
                <a:effectLst/>
                <a:latin typeface="Verdana" panose="020B0604030504040204" pitchFamily="34" charset="0"/>
                <a:ea typeface="Verdana" panose="020B0604030504040204" pitchFamily="34" charset="0"/>
              </a:rPr>
              <a:t>).</a:t>
            </a:r>
          </a:p>
          <a:p>
            <a:pPr marL="742950" lvl="1" indent="-285750" algn="just">
              <a:spcAft>
                <a:spcPts val="1200"/>
              </a:spcAft>
              <a:buFontTx/>
              <a:buChar char="-"/>
            </a:pPr>
            <a:r>
              <a:rPr lang="lv-LV" sz="1600" i="1" dirty="0">
                <a:latin typeface="Verdana" panose="020B0604030504040204" pitchFamily="34" charset="0"/>
                <a:ea typeface="Verdana" panose="020B0604030504040204" pitchFamily="34" charset="0"/>
              </a:rPr>
              <a:t>Latviešu valoda, matemātika – CE (15%), svešvaloda – monitoringa darbs (vai iepriekš iegūts CE sertifikāts).</a:t>
            </a:r>
          </a:p>
          <a:p>
            <a:pPr marL="742950" lvl="1" indent="-285750" algn="just">
              <a:spcAft>
                <a:spcPts val="1200"/>
              </a:spcAft>
              <a:buFontTx/>
              <a:buChar char="-"/>
            </a:pPr>
            <a:r>
              <a:rPr lang="lv-LV" sz="1600" i="1" dirty="0">
                <a:latin typeface="Verdana" panose="020B0604030504040204" pitchFamily="34" charset="0"/>
                <a:ea typeface="Verdana" panose="020B0604030504040204" pitchFamily="34" charset="0"/>
              </a:rPr>
              <a:t>T.s. «izlīdzinošais gads» - pagājušajā gadā iegūtie 2 sertifikāti + šajā </a:t>
            </a:r>
            <a:r>
              <a:rPr lang="lv-LV" sz="1600" i="1" dirty="0" err="1">
                <a:latin typeface="Verdana" panose="020B0604030504040204" pitchFamily="34" charset="0"/>
                <a:ea typeface="Verdana" panose="020B0604030504040204" pitchFamily="34" charset="0"/>
              </a:rPr>
              <a:t>m.g</a:t>
            </a:r>
            <a:r>
              <a:rPr lang="lv-LV" sz="1600" i="1" dirty="0">
                <a:latin typeface="Verdana" panose="020B0604030504040204" pitchFamily="34" charset="0"/>
                <a:ea typeface="Verdana" panose="020B0604030504040204" pitchFamily="34" charset="0"/>
              </a:rPr>
              <a:t>. nokārtotais VPD.</a:t>
            </a:r>
          </a:p>
          <a:p>
            <a:pPr marL="285750" indent="-285750" algn="just">
              <a:spcAft>
                <a:spcPts val="1200"/>
              </a:spcAft>
              <a:buFontTx/>
              <a:buChar char="-"/>
            </a:pPr>
            <a:r>
              <a:rPr lang="lv-LV" sz="1800" dirty="0">
                <a:latin typeface="Verdana" panose="020B0604030504040204" pitchFamily="34" charset="0"/>
                <a:ea typeface="Verdana" panose="020B0604030504040204" pitchFamily="34" charset="0"/>
              </a:rPr>
              <a:t>Apliecības par vispārējo pamatizglītību sekmju izrakstā ieraksta </a:t>
            </a:r>
            <a:r>
              <a:rPr lang="lv-LV" sz="1800" b="1" dirty="0">
                <a:latin typeface="Verdana" panose="020B0604030504040204" pitchFamily="34" charset="0"/>
                <a:ea typeface="Verdana" panose="020B0604030504040204" pitchFamily="34" charset="0"/>
              </a:rPr>
              <a:t>nokārtotos CE un sertifikātu numurus</a:t>
            </a:r>
            <a:r>
              <a:rPr lang="lv-LV" sz="1800" dirty="0">
                <a:latin typeface="Verdana" panose="020B0604030504040204" pitchFamily="34" charset="0"/>
                <a:ea typeface="Verdana" panose="020B0604030504040204" pitchFamily="34" charset="0"/>
              </a:rPr>
              <a:t>; ja izglītojamais ir </a:t>
            </a:r>
            <a:r>
              <a:rPr lang="lv-LV" sz="1800" b="1" dirty="0">
                <a:latin typeface="Verdana" panose="020B0604030504040204" pitchFamily="34" charset="0"/>
                <a:ea typeface="Verdana" panose="020B0604030504040204" pitchFamily="34" charset="0"/>
              </a:rPr>
              <a:t>atbrīvots</a:t>
            </a:r>
            <a:r>
              <a:rPr lang="lv-LV" sz="1800" dirty="0">
                <a:latin typeface="Verdana" panose="020B0604030504040204" pitchFamily="34" charset="0"/>
                <a:ea typeface="Verdana" panose="020B0604030504040204" pitchFamily="34" charset="0"/>
              </a:rPr>
              <a:t> no VPD, raksta: «Ministru kabineta noteiktajā kārtībā atbrīvots (vai: “atbrīvota”) no valsts pārbaudes darbiem».</a:t>
            </a:r>
          </a:p>
          <a:p>
            <a:pPr marL="285750" indent="-285750" algn="just">
              <a:spcAft>
                <a:spcPts val="1200"/>
              </a:spcAft>
              <a:buFontTx/>
              <a:buChar char="-"/>
            </a:pPr>
            <a:r>
              <a:rPr lang="lv-LV" sz="1800" b="1" dirty="0">
                <a:latin typeface="Verdana" panose="020B0604030504040204" pitchFamily="34" charset="0"/>
                <a:ea typeface="Verdana" panose="020B0604030504040204" pitchFamily="34" charset="0"/>
              </a:rPr>
              <a:t>Dalību monitoringa darbā </a:t>
            </a:r>
            <a:r>
              <a:rPr lang="lv-LV" sz="1800" dirty="0">
                <a:latin typeface="Verdana" panose="020B0604030504040204" pitchFamily="34" charset="0"/>
                <a:ea typeface="Verdana" panose="020B0604030504040204" pitchFamily="34" charset="0"/>
              </a:rPr>
              <a:t>ievada sekmju izrakstā: «Nokārtoja monitoringa darbu – &lt;</a:t>
            </a:r>
            <a:r>
              <a:rPr lang="lv-LV" sz="1800" i="1" dirty="0">
                <a:latin typeface="Verdana" panose="020B0604030504040204" pitchFamily="34" charset="0"/>
                <a:ea typeface="Verdana" panose="020B0604030504040204" pitchFamily="34" charset="0"/>
              </a:rPr>
              <a:t>monitoringa darba nosaukums&gt;</a:t>
            </a:r>
            <a:r>
              <a:rPr lang="lv-LV" sz="1800" dirty="0">
                <a:latin typeface="Verdana" panose="020B0604030504040204" pitchFamily="34" charset="0"/>
                <a:ea typeface="Verdana" panose="020B0604030504040204" pitchFamily="34" charset="0"/>
              </a:rPr>
              <a:t>» </a:t>
            </a:r>
            <a:r>
              <a:rPr lang="lv-LV" sz="1800" b="1" dirty="0">
                <a:latin typeface="Verdana" panose="020B0604030504040204" pitchFamily="34" charset="0"/>
                <a:ea typeface="Verdana" panose="020B0604030504040204" pitchFamily="34" charset="0"/>
              </a:rPr>
              <a:t>(% neraksta)</a:t>
            </a:r>
          </a:p>
          <a:p>
            <a:pPr marL="0" indent="0">
              <a:spcAft>
                <a:spcPts val="1200"/>
              </a:spcAft>
            </a:pPr>
            <a:endParaRPr lang="lv-LV" sz="2000" b="0" dirty="0">
              <a:effectLst/>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296B54E5-4DD1-9CB0-C8D3-52EE66E499BA}"/>
              </a:ext>
            </a:extLst>
          </p:cNvPr>
          <p:cNvSpPr>
            <a:spLocks noGrp="1"/>
          </p:cNvSpPr>
          <p:nvPr>
            <p:ph type="sldNum" idx="12"/>
          </p:nvPr>
        </p:nvSpPr>
        <p:spPr/>
        <p:txBody>
          <a:bodyPr/>
          <a:lstStyle/>
          <a:p>
            <a:fld id="{00000000-1234-1234-1234-123412341234}" type="slidenum">
              <a:rPr lang="lv-LV" smtClean="0">
                <a:solidFill>
                  <a:srgbClr val="FFFFFF"/>
                </a:solidFill>
              </a:rPr>
              <a:pPr/>
              <a:t>9</a:t>
            </a:fld>
            <a:endParaRPr lang="lv-LV">
              <a:solidFill>
                <a:srgbClr val="FFFFFF"/>
              </a:solidFill>
            </a:endParaRPr>
          </a:p>
        </p:txBody>
      </p:sp>
    </p:spTree>
    <p:extLst>
      <p:ext uri="{BB962C8B-B14F-4D97-AF65-F5344CB8AC3E}">
        <p14:creationId xmlns:p14="http://schemas.microsoft.com/office/powerpoint/2010/main" val="2788972582"/>
      </p:ext>
    </p:extLst>
  </p:cSld>
  <p:clrMapOvr>
    <a:masterClrMapping/>
  </p:clrMapOvr>
</p:sld>
</file>

<file path=ppt/theme/theme1.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3_Meaningful Template">
  <a:themeElements>
    <a:clrScheme name="Meaningful Template">
      <a:dk1>
        <a:srgbClr val="000000"/>
      </a:dk1>
      <a:lt1>
        <a:srgbClr val="FFFFFF"/>
      </a:lt1>
      <a:dk2>
        <a:srgbClr val="5E6970"/>
      </a:dk2>
      <a:lt2>
        <a:srgbClr val="FFFFFF"/>
      </a:lt2>
      <a:accent1>
        <a:srgbClr val="264653"/>
      </a:accent1>
      <a:accent2>
        <a:srgbClr val="2A9D8F"/>
      </a:accent2>
      <a:accent3>
        <a:srgbClr val="E9C46A"/>
      </a:accent3>
      <a:accent4>
        <a:srgbClr val="F4A261"/>
      </a:accent4>
      <a:accent5>
        <a:srgbClr val="E76F51"/>
      </a:accent5>
      <a:accent6>
        <a:srgbClr val="8D248D"/>
      </a:accent6>
      <a:hlink>
        <a:srgbClr val="2A9D8F"/>
      </a:hlink>
      <a:folHlink>
        <a:srgbClr val="000000"/>
      </a:folHlink>
    </a:clrScheme>
    <a:fontScheme name="Custom 88">
      <a:majorFont>
        <a:latin typeface="Montserrat SemiBold"/>
        <a:ea typeface=""/>
        <a:cs typeface=""/>
      </a:majorFont>
      <a:minorFont>
        <a:latin typeface="Montserrat Light"/>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2326</Words>
  <Application>Microsoft Office PowerPoint</Application>
  <PresentationFormat>Widescreen</PresentationFormat>
  <Paragraphs>121</Paragraphs>
  <Slides>17</Slides>
  <Notes>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17</vt:i4>
      </vt:variant>
    </vt:vector>
  </HeadingPairs>
  <TitlesOfParts>
    <vt:vector size="27" baseType="lpstr">
      <vt:lpstr>Arial</vt:lpstr>
      <vt:lpstr>Calibri</vt:lpstr>
      <vt:lpstr>Montserrat SemiBold</vt:lpstr>
      <vt:lpstr>Source Sans Pro</vt:lpstr>
      <vt:lpstr>Times New Roman</vt:lpstr>
      <vt:lpstr>Trebuchet MS</vt:lpstr>
      <vt:lpstr>Verdana</vt:lpstr>
      <vt:lpstr>Office Theme</vt:lpstr>
      <vt:lpstr>5_Office Theme</vt:lpstr>
      <vt:lpstr>13_Meaningful Template</vt:lpstr>
      <vt:lpstr>Valsts atzītu vispārējās izglītības dokumentu noformēšanas un izsniegšanas kārtība</vt:lpstr>
      <vt:lpstr>Likumiskais regulējums valsts atzītu vispārējās izglītības dokumentu izsniegšanai</vt:lpstr>
      <vt:lpstr>Kas un kad izsniedz valsts atzītus vispārējās izglītības dokumentus?</vt:lpstr>
      <vt:lpstr>VIL 39. pants Dokumenti par pamatizglītības programmas apguvi </vt:lpstr>
      <vt:lpstr>VIL 48. pants.  Dokumenti par vispārējās vidējās izglītības programmas apguvi </vt:lpstr>
      <vt:lpstr>Ministru kabineta 2023. gada 6. jūnija  noteikumi Nr. 274  «Kārtība, kādā izsniedzami valsts atzīti  vispārējās izglītības dokumenti»  (turpmāk – MK noteikumi Nr. 274)  (https://likumi.lv/ta/id/342454-kartiba-kada-izsniedzami-valsts-atziti-visparejas-izglitibas-dokumenti)</vt:lpstr>
      <vt:lpstr>Par ierakstiem sekmju izrakstos (I)</vt:lpstr>
      <vt:lpstr>Par ierakstiem sekmju izrakstos: mācību priekšmeti  (vispārējā pamatizglītība) (II)</vt:lpstr>
      <vt:lpstr>Par ierakstiem sekmju izrakstos: valsts pārbaudes darbi (vispārējā pamatizglītība) (III)</vt:lpstr>
      <vt:lpstr>Par ierakstiem sekmju izrakstos: mācību priekšmeti (kursi) (vispārējā vidējā izglītība) (IV)</vt:lpstr>
      <vt:lpstr>Par ierakstiem sekmju izrakstos: valsts pārbaudes darbi (vispārējā vidējā izglītība) (V)</vt:lpstr>
      <vt:lpstr>Par ierakstiem sekmju izrakstos (VI)</vt:lpstr>
      <vt:lpstr>Vispārējās izglītības dokumentu uzskaite</vt:lpstr>
      <vt:lpstr>Vispārējās izglītības dokumentu izsniegšana</vt:lpstr>
      <vt:lpstr>Kad drīkst izsniegt dokumentus? </vt:lpstr>
      <vt:lpstr>Par izglītības pakāpes noslēguma pasākumu organizēšanu</vt:lpstr>
      <vt:lpstr> Paldies!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lastModifiedBy>Inga Upatniece</cp:lastModifiedBy>
  <cp:revision>607</cp:revision>
  <cp:lastPrinted>2020-10-15T05:39:51Z</cp:lastPrinted>
  <dcterms:modified xsi:type="dcterms:W3CDTF">2026-06-04T09:22:59Z</dcterms:modified>
</cp:coreProperties>
</file>