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4"/>
  </p:sldMasterIdLst>
  <p:notesMasterIdLst>
    <p:notesMasterId r:id="rId54"/>
  </p:notesMasterIdLst>
  <p:sldIdLst>
    <p:sldId id="256" r:id="rId5"/>
    <p:sldId id="303" r:id="rId6"/>
    <p:sldId id="5426" r:id="rId7"/>
    <p:sldId id="5427" r:id="rId8"/>
    <p:sldId id="5428" r:id="rId9"/>
    <p:sldId id="307" r:id="rId10"/>
    <p:sldId id="5386" r:id="rId11"/>
    <p:sldId id="5450" r:id="rId12"/>
    <p:sldId id="5451" r:id="rId13"/>
    <p:sldId id="5452" r:id="rId14"/>
    <p:sldId id="5453" r:id="rId15"/>
    <p:sldId id="5454" r:id="rId16"/>
    <p:sldId id="5455" r:id="rId17"/>
    <p:sldId id="5456" r:id="rId18"/>
    <p:sldId id="5457" r:id="rId19"/>
    <p:sldId id="5458" r:id="rId20"/>
    <p:sldId id="5392" r:id="rId21"/>
    <p:sldId id="5390" r:id="rId22"/>
    <p:sldId id="5393" r:id="rId23"/>
    <p:sldId id="263" r:id="rId24"/>
    <p:sldId id="5388" r:id="rId25"/>
    <p:sldId id="5396" r:id="rId26"/>
    <p:sldId id="5395" r:id="rId27"/>
    <p:sldId id="5403" r:id="rId28"/>
    <p:sldId id="5373" r:id="rId29"/>
    <p:sldId id="304" r:id="rId30"/>
    <p:sldId id="5385" r:id="rId31"/>
    <p:sldId id="305" r:id="rId32"/>
    <p:sldId id="5429" r:id="rId33"/>
    <p:sldId id="5430" r:id="rId34"/>
    <p:sldId id="5431" r:id="rId35"/>
    <p:sldId id="5432" r:id="rId36"/>
    <p:sldId id="5433" r:id="rId37"/>
    <p:sldId id="5434" r:id="rId38"/>
    <p:sldId id="5435" r:id="rId39"/>
    <p:sldId id="5436" r:id="rId40"/>
    <p:sldId id="5437" r:id="rId41"/>
    <p:sldId id="5438" r:id="rId42"/>
    <p:sldId id="5439" r:id="rId43"/>
    <p:sldId id="5440" r:id="rId44"/>
    <p:sldId id="5441" r:id="rId45"/>
    <p:sldId id="5442" r:id="rId46"/>
    <p:sldId id="5443" r:id="rId47"/>
    <p:sldId id="5444" r:id="rId48"/>
    <p:sldId id="5445" r:id="rId49"/>
    <p:sldId id="5446" r:id="rId50"/>
    <p:sldId id="5447" r:id="rId51"/>
    <p:sldId id="5448" r:id="rId52"/>
    <p:sldId id="5449" r:id="rId5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CEF63CC1-3604-4A77-AD34-98BC6B7EE991}">
          <p14:sldIdLst>
            <p14:sldId id="256"/>
            <p14:sldId id="303"/>
            <p14:sldId id="5426"/>
            <p14:sldId id="5427"/>
            <p14:sldId id="5428"/>
            <p14:sldId id="307"/>
            <p14:sldId id="5386"/>
            <p14:sldId id="5450"/>
            <p14:sldId id="5451"/>
            <p14:sldId id="5452"/>
            <p14:sldId id="5453"/>
            <p14:sldId id="5454"/>
            <p14:sldId id="5455"/>
            <p14:sldId id="5456"/>
            <p14:sldId id="5457"/>
            <p14:sldId id="5458"/>
            <p14:sldId id="5392"/>
            <p14:sldId id="5390"/>
            <p14:sldId id="5393"/>
            <p14:sldId id="263"/>
            <p14:sldId id="5388"/>
            <p14:sldId id="5396"/>
            <p14:sldId id="5395"/>
            <p14:sldId id="5403"/>
            <p14:sldId id="5373"/>
            <p14:sldId id="304"/>
            <p14:sldId id="5385"/>
            <p14:sldId id="305"/>
            <p14:sldId id="5429"/>
            <p14:sldId id="5430"/>
            <p14:sldId id="5431"/>
            <p14:sldId id="5432"/>
            <p14:sldId id="5433"/>
            <p14:sldId id="5434"/>
            <p14:sldId id="5435"/>
            <p14:sldId id="5436"/>
            <p14:sldId id="5437"/>
            <p14:sldId id="5438"/>
            <p14:sldId id="5439"/>
            <p14:sldId id="5440"/>
            <p14:sldId id="5441"/>
            <p14:sldId id="5442"/>
            <p14:sldId id="5443"/>
            <p14:sldId id="5444"/>
            <p14:sldId id="5445"/>
            <p14:sldId id="5446"/>
            <p14:sldId id="5447"/>
            <p14:sldId id="5448"/>
            <p14:sldId id="5449"/>
          </p14:sldIdLst>
        </p14:section>
        <p14:section name="Paldies" id="{C925E6DB-E2CE-4922-9900-3E70ACD713F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DA474CC-AB8E-1B30-FB9F-8F1AED9DE64D}" name="Inta Ozola" initials="IO" userId="S::inta.ozola@viaa.gov.lv::f9bd3aea-e60b-446b-acf5-de1cadd9bf8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4790"/>
    <a:srgbClr val="CBC7D8"/>
    <a:srgbClr val="F1ED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253" dt="2026-09-29T11:40:16.252"/>
    <p1510:client id="{1136D3B0-CF77-BD6C-1EE1-DE8106B59402}" v="104" dt="2026-09-28T09:17:45.591"/>
    <p1510:client id="{2ACFFD64-A56E-384E-C02B-AC9EB6E3F03A}" v="518" dt="2026-09-29T06:27:54.940"/>
    <p1510:client id="{4BE28141-22DC-8A60-2E53-45F4064F8C0B}" v="2" dt="2026-09-28T10:09:46.142"/>
    <p1510:client id="{563B7DFF-9191-08FB-1F03-08804B93507A}" v="406" dt="2026-09-29T11:35:19.388"/>
    <p1510:client id="{60A86DE7-C6B6-9EA0-C43A-193E9BFA94C8}" v="1" dt="2026-09-28T11:17:04.972"/>
    <p1510:client id="{7BFB05BD-883C-16EB-75E7-441843096BA1}" v="29" dt="2026-09-29T11:25:23.896"/>
    <p1510:client id="{7EBA5E35-F787-1D33-CB4B-217DF0101AD3}" v="137" dt="2026-09-29T07:13:27.695"/>
    <p1510:client id="{8F848935-C580-9B90-06BF-340EBA2F5174}" v="87" dt="2026-09-29T08:51:06.882"/>
    <p1510:client id="{9655C3BC-BA8D-3795-0459-E63317071E75}" v="76" dt="2026-09-29T08:41:04.612"/>
    <p1510:client id="{C4D10CFA-39C8-5630-3C80-21AD3BC44D60}" v="214" dt="2026-09-29T06:59:13.354"/>
    <p1510:client id="{D017CB98-7CD8-5E07-09D7-ECA40E49DECB}" v="2" dt="2026-09-29T07:46:47.784"/>
    <p1510:client id="{DCA1F9C7-15F9-E099-57D6-9E71D8D4C5BE}" v="21" dt="2026-09-29T08:57:59.033"/>
    <p1510:client id="{DDB1E5A3-5147-ADD3-47F6-48484EBF362D}" v="119" dt="2026-09-29T11:28:31.864"/>
    <p1510:client id="{E2BA3458-54E9-3580-C8B5-1E606D9637CD}" v="746" dt="2026-09-27T15:04:04.786"/>
    <p1510:client id="{E665F33F-578F-C2EF-2CBF-74D04674F4D8}" v="49" dt="2026-09-27T14:05:35.9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_153E_B2615A7C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Iepriekšējā redakcija</c:v>
                </c:pt>
              </c:strCache>
            </c:strRef>
          </c:tx>
          <c:spPr>
            <a:solidFill>
              <a:srgbClr val="A05D7C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A05D7C"/>
                    </a:solidFill>
                    <a:latin typeface="Verdana Bold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4. klase</c:v>
                </c:pt>
                <c:pt idx="1">
                  <c:v>5.klase</c:v>
                </c:pt>
                <c:pt idx="2">
                  <c:v>6. klase</c:v>
                </c:pt>
                <c:pt idx="3">
                  <c:v>7. klase</c:v>
                </c:pt>
                <c:pt idx="4">
                  <c:v>8. klase</c:v>
                </c:pt>
                <c:pt idx="5">
                  <c:v>9. klase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</c:v>
                </c:pt>
                <c:pt idx="1">
                  <c:v>7</c:v>
                </c:pt>
                <c:pt idx="2">
                  <c:v>9</c:v>
                </c:pt>
                <c:pt idx="3">
                  <c:v>8</c:v>
                </c:pt>
                <c:pt idx="4">
                  <c:v>7</c:v>
                </c:pt>
                <c:pt idx="5">
                  <c:v>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168F-48AE-9E57-017B33A4DC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Aktualizētā redakcija</c:v>
                </c:pt>
              </c:strCache>
            </c:strRef>
          </c:tx>
          <c:spPr>
            <a:solidFill>
              <a:srgbClr val="502F70"/>
            </a:solidFill>
            <a:ln>
              <a:noFill/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502F70"/>
                    </a:solidFill>
                    <a:latin typeface="Verdana Bold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4. klase</c:v>
                </c:pt>
                <c:pt idx="1">
                  <c:v>5.klase</c:v>
                </c:pt>
                <c:pt idx="2">
                  <c:v>6. klase</c:v>
                </c:pt>
                <c:pt idx="3">
                  <c:v>7. klase</c:v>
                </c:pt>
                <c:pt idx="4">
                  <c:v>8. klase</c:v>
                </c:pt>
                <c:pt idx="5">
                  <c:v>9. klase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7</c:v>
                </c:pt>
                <c:pt idx="2">
                  <c:v>6</c:v>
                </c:pt>
                <c:pt idx="3">
                  <c:v>5</c:v>
                </c:pt>
                <c:pt idx="4">
                  <c:v>6</c:v>
                </c:pt>
                <c:pt idx="5">
                  <c:v>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168F-48AE-9E57-017B33A4D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2068027336"/>
        <c:axId val="2113994440"/>
      </c:barChart>
      <c:catAx>
        <c:axId val="2068027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lang="en-US" sz="1050">
                    <a:solidFill>
                      <a:srgbClr val="766E84"/>
                    </a:solidFill>
                    <a:latin typeface="Verdana"/>
                  </a:rPr>
                  <a:t>Klase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9525">
            <a:solidFill>
              <a:srgbClr val="CBC7D8"/>
            </a:solidFill>
          </a:ln>
        </c:spPr>
        <c:txPr>
          <a:bodyPr/>
          <a:lstStyle/>
          <a:p>
            <a:pPr>
              <a:defRPr sz="1000">
                <a:solidFill>
                  <a:srgbClr val="664790"/>
                </a:solidFill>
                <a:latin typeface="Verdana"/>
              </a:defRPr>
            </a:pPr>
            <a:endParaRPr lang="lv-LV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0"/>
          <c:min val="0"/>
        </c:scaling>
        <c:delete val="0"/>
        <c:axPos val="l"/>
        <c:majorGridlines>
          <c:spPr>
            <a:ln w="9525">
              <a:solidFill>
                <a:srgbClr val="E4E1E9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-US" sz="1050">
                    <a:solidFill>
                      <a:srgbClr val="766E84"/>
                    </a:solidFill>
                    <a:latin typeface="Verdana"/>
                  </a:rPr>
                  <a:t>Tematu skaits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766E84"/>
                </a:solidFill>
                <a:latin typeface="Verdana"/>
              </a:defRPr>
            </a:pPr>
            <a:endParaRPr lang="lv-LV"/>
          </a:p>
        </c:txPr>
        <c:crossAx val="2068027336"/>
        <c:crosses val="autoZero"/>
        <c:crossBetween val="between"/>
        <c:majorUnit val="2"/>
      </c:valAx>
    </c:plotArea>
    <c:legend>
      <c:legendPos val="b"/>
      <c:overlay val="0"/>
      <c:txPr>
        <a:bodyPr/>
        <a:lstStyle/>
        <a:p>
          <a:pPr>
            <a:defRPr sz="1050">
              <a:solidFill>
                <a:srgbClr val="766E84"/>
              </a:solidFill>
              <a:latin typeface="Verdana"/>
            </a:defRPr>
          </a:pPr>
          <a:endParaRPr lang="lv-LV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30366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594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74C7207E-A035-5999-84D2-6E26101BE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:notes">
            <a:extLst>
              <a:ext uri="{FF2B5EF4-FFF2-40B4-BE49-F238E27FC236}">
                <a16:creationId xmlns:a16="http://schemas.microsoft.com/office/drawing/2014/main" id="{533EC6D9-3627-3ECC-BF42-2605BC77B7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p2:notes">
            <a:extLst>
              <a:ext uri="{FF2B5EF4-FFF2-40B4-BE49-F238E27FC236}">
                <a16:creationId xmlns:a16="http://schemas.microsoft.com/office/drawing/2014/main" id="{D1744D2B-DF8B-55D0-5418-5796869536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60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21401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5F60D206-8C75-349D-C831-87D4E517B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8:notes">
            <a:extLst>
              <a:ext uri="{FF2B5EF4-FFF2-40B4-BE49-F238E27FC236}">
                <a16:creationId xmlns:a16="http://schemas.microsoft.com/office/drawing/2014/main" id="{8F75D209-11C3-A69E-22E8-1CDEE8DCE9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8:notes">
            <a:extLst>
              <a:ext uri="{FF2B5EF4-FFF2-40B4-BE49-F238E27FC236}">
                <a16:creationId xmlns:a16="http://schemas.microsoft.com/office/drawing/2014/main" id="{0FA96C1F-9C2F-FA2E-80FF-98064C052C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5732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E28E3B60-DAC0-84C7-703A-2D5E56257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8:notes">
            <a:extLst>
              <a:ext uri="{FF2B5EF4-FFF2-40B4-BE49-F238E27FC236}">
                <a16:creationId xmlns:a16="http://schemas.microsoft.com/office/drawing/2014/main" id="{878D1B9F-57C8-E301-504F-0D0C179A42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8:notes">
            <a:extLst>
              <a:ext uri="{FF2B5EF4-FFF2-40B4-BE49-F238E27FC236}">
                <a16:creationId xmlns:a16="http://schemas.microsoft.com/office/drawing/2014/main" id="{F0C6CC78-2888-44D1-C8B0-5ADD3FF067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0486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8107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D0B17-EE76-5D47-713B-F0944C94D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227D64-683E-DE91-F146-E979414DCA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EF4165-7D3B-F010-EF78-2B66DD304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DDD8C-C6F1-B91B-CDBF-C8A0F1E708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lv-LV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8068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E2A3C-A3D5-6F3F-BA38-A381D75F6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2DBC66-3C46-0303-4046-B389DC428B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BE1598-F822-82C8-80D2-4CB583D185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6B3F8D-E08D-4EBD-2A45-A6BE78EBB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lv-LV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5288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>
          <a:extLst>
            <a:ext uri="{FF2B5EF4-FFF2-40B4-BE49-F238E27FC236}">
              <a16:creationId xmlns:a16="http://schemas.microsoft.com/office/drawing/2014/main" id="{D46D2C2B-4163-0AFA-4258-1E127E374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8:notes">
            <a:extLst>
              <a:ext uri="{FF2B5EF4-FFF2-40B4-BE49-F238E27FC236}">
                <a16:creationId xmlns:a16="http://schemas.microsoft.com/office/drawing/2014/main" id="{700FA912-87FD-5EFC-8716-03A169E854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8:notes">
            <a:extLst>
              <a:ext uri="{FF2B5EF4-FFF2-40B4-BE49-F238E27FC236}">
                <a16:creationId xmlns:a16="http://schemas.microsoft.com/office/drawing/2014/main" id="{C7D0D744-02AB-9C53-3C86-73959D324D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6694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A2ADF-7B75-CE97-0273-441BDB8AD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C727EA-C399-AC74-ED73-37A20CA3B0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891774" cy="277490"/>
          </a:xfrm>
          <a:prstGeom prst="rect">
            <a:avLst/>
          </a:prstGeom>
        </p:spPr>
        <p:txBody>
          <a:bodyPr vert="horz" lIns="79690" tIns="39845" rIns="79690" bIns="39845" rtlCol="0"/>
          <a:lstStyle>
            <a:lvl1pPr algn="l">
              <a:defRPr sz="10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D9A1EB-F838-488D-32CF-F6005A8A602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087685" y="0"/>
            <a:ext cx="3891774" cy="277490"/>
          </a:xfrm>
          <a:prstGeom prst="rect">
            <a:avLst/>
          </a:prstGeom>
        </p:spPr>
        <p:txBody>
          <a:bodyPr vert="horz" lIns="79690" tIns="39845" rIns="79690" bIns="39845" rtlCol="0"/>
          <a:lstStyle>
            <a:lvl1pPr algn="r">
              <a:defRPr sz="10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C9FBC2A-1607-D9D2-C055-5AA2A4849D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643188" y="414338"/>
            <a:ext cx="3694112" cy="207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9690" tIns="39845" rIns="79690" bIns="39845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C22B3D7-C89E-D319-F32A-625D4722CC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8102" y="2631017"/>
            <a:ext cx="7184814" cy="2493557"/>
          </a:xfrm>
          <a:prstGeom prst="rect">
            <a:avLst/>
          </a:prstGeom>
        </p:spPr>
        <p:txBody>
          <a:bodyPr vert="horz" lIns="79690" tIns="39845" rIns="79690" bIns="39845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63C6E3-3B12-9A57-88A1-C7DA77A7007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5262034"/>
            <a:ext cx="3891774" cy="276206"/>
          </a:xfrm>
          <a:prstGeom prst="rect">
            <a:avLst/>
          </a:prstGeom>
        </p:spPr>
        <p:txBody>
          <a:bodyPr vert="horz" lIns="79690" tIns="39845" rIns="79690" bIns="39845" rtlCol="0" anchor="b"/>
          <a:lstStyle>
            <a:lvl1pPr algn="l">
              <a:defRPr sz="10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8769D-C6EC-D2BA-6034-D05F3A74F4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087685" y="5262034"/>
            <a:ext cx="3891774" cy="276206"/>
          </a:xfrm>
          <a:prstGeom prst="rect">
            <a:avLst/>
          </a:prstGeom>
        </p:spPr>
        <p:txBody>
          <a:bodyPr vert="horz" lIns="79690" tIns="39845" rIns="79690" bIns="39845" rtlCol="0" anchor="b"/>
          <a:lstStyle>
            <a:lvl1pPr algn="r">
              <a:defRPr sz="10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08637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8BCF3-FB3C-219C-42FF-AAC9BE012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135B5B-871E-DE86-A8E0-8C8B17AEB6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DC10FF-2649-C94B-2CF3-C73BF408C0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C982C-1BED-E980-3B79-4A136106D4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0395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A1E5A-BECC-30F6-17D8-CC55CEF02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4A6BC3-F8FF-F658-491B-80FE0FD30A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CE99F5-3DD1-8683-4E39-1CFC1741D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085E3-3EA6-1836-5215-B22460E771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061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508BC-5715-78B1-CDFF-FAC7CF4CE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5D01E2-1FBF-D121-26CA-CCE82BAF4C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5A350-3EAA-DB7E-4963-46D3DFA0DA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3D167-225E-C6A8-269D-0782BBE68F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546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209C7-BF2F-4CBD-AAAC-B367F6BE7B36}" type="slidenum">
              <a:rPr lang="lv-LV" smtClean="0"/>
              <a:t>43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5966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2097742"/>
            <a:ext cx="12192000" cy="4760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1202554" y="2880220"/>
            <a:ext cx="7821917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Verdana"/>
              <a:buNone/>
              <a:defRPr sz="4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1202554" y="5823631"/>
            <a:ext cx="6879772" cy="47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5705" y="0"/>
            <a:ext cx="2393859" cy="181087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 rot="5400000">
            <a:off x="10671036" y="3683760"/>
            <a:ext cx="2062163" cy="455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">
  <p:cSld name="tex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0" y="1"/>
            <a:ext cx="12192000" cy="1658471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616775" y="257547"/>
            <a:ext cx="5723068" cy="1142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200"/>
              <a:buFont typeface="Verdana"/>
              <a:buNone/>
              <a:defRPr sz="2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616775" y="2243979"/>
            <a:ext cx="10929767" cy="3932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None/>
              <a:defRPr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 type="title">
  <p:cSld name="TITLE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895575" y="2235200"/>
            <a:ext cx="8470751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Verdana"/>
              <a:buNone/>
              <a:defRPr sz="54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1039009" y="5518673"/>
            <a:ext cx="7296539" cy="892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>
                <a:solidFill>
                  <a:srgbClr val="664790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2235200"/>
            <a:ext cx="645459" cy="2142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image 5">
  <p:cSld name="text image 5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>
            <a:spLocks noGrp="1"/>
          </p:cNvSpPr>
          <p:nvPr>
            <p:ph type="pic" idx="2"/>
          </p:nvPr>
        </p:nvSpPr>
        <p:spPr>
          <a:xfrm>
            <a:off x="1" y="1658472"/>
            <a:ext cx="3708400" cy="51991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" name="Google Shape;33;p5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35" name="Google Shape;35;p5"/>
          <p:cNvSpPr/>
          <p:nvPr/>
        </p:nvSpPr>
        <p:spPr>
          <a:xfrm>
            <a:off x="0" y="1"/>
            <a:ext cx="12192000" cy="1658471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616775" y="257547"/>
            <a:ext cx="5723068" cy="1142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200"/>
              <a:buFont typeface="Verdana"/>
              <a:buNone/>
              <a:defRPr sz="2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">
  <p:cSld name="2 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903644" y="2398955"/>
            <a:ext cx="4575585" cy="3778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 sz="1200"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000"/>
              <a:buNone/>
              <a:defRPr sz="1000"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2"/>
          </p:nvPr>
        </p:nvSpPr>
        <p:spPr>
          <a:xfrm>
            <a:off x="6712773" y="2398955"/>
            <a:ext cx="4575585" cy="3778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 sz="1200"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000"/>
              <a:buNone/>
              <a:defRPr sz="1000"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/>
          <p:nvPr/>
        </p:nvSpPr>
        <p:spPr>
          <a:xfrm>
            <a:off x="0" y="1"/>
            <a:ext cx="12192000" cy="1658471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616775" y="257547"/>
            <a:ext cx="5723068" cy="1142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200"/>
              <a:buFont typeface="Verdana"/>
              <a:buNone/>
              <a:defRPr sz="2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2">
  <p:cSld name="text 2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0" y="-1"/>
            <a:ext cx="6096000" cy="6857579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616775" y="645459"/>
            <a:ext cx="4403463" cy="1957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Verdana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6641056" y="645459"/>
            <a:ext cx="5005891" cy="5531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 sz="1200"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000"/>
              <a:buNone/>
              <a:defRPr sz="1000"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graphics">
  <p:cSld name="text graphic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1008071" y="839096"/>
            <a:ext cx="3338019" cy="5355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 sz="1200"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>
                <a:solidFill>
                  <a:srgbClr val="664790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Char char="•"/>
              <a:defRPr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graphics 2">
  <p:cSld name="text graphics 2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1008071" y="514721"/>
            <a:ext cx="6880871" cy="2153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None/>
              <a:defRPr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32" userDrawn="1">
          <p15:clr>
            <a:srgbClr val="FBAE40"/>
          </p15:clr>
        </p15:guide>
        <p15:guide id="4" pos="731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image">
  <p:cSld name="text imag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/>
          <p:nvPr/>
        </p:nvSpPr>
        <p:spPr>
          <a:xfrm>
            <a:off x="0" y="422"/>
            <a:ext cx="12192000" cy="3428579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1008072" y="744071"/>
            <a:ext cx="3581859" cy="200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Verdana"/>
              <a:buNone/>
              <a:defRPr sz="18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1"/>
          </p:nvPr>
        </p:nvSpPr>
        <p:spPr>
          <a:xfrm>
            <a:off x="1008071" y="3823026"/>
            <a:ext cx="4224168" cy="210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 sz="1200"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000"/>
              <a:buNone/>
              <a:defRPr sz="1000"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" name="Google Shape;81;p12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83" name="Google Shape;83;p12"/>
          <p:cNvSpPr>
            <a:spLocks noGrp="1"/>
          </p:cNvSpPr>
          <p:nvPr>
            <p:ph type="pic" idx="2"/>
          </p:nvPr>
        </p:nvSpPr>
        <p:spPr>
          <a:xfrm>
            <a:off x="5849012" y="744072"/>
            <a:ext cx="5362848" cy="543289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image 3">
  <p:cSld name="full image 3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6096000" y="421"/>
            <a:ext cx="6096000" cy="6857579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" name="Google Shape;94;p14"/>
          <p:cNvSpPr>
            <a:spLocks noGrp="1"/>
          </p:cNvSpPr>
          <p:nvPr>
            <p:ph type="pic" idx="2"/>
          </p:nvPr>
        </p:nvSpPr>
        <p:spPr>
          <a:xfrm>
            <a:off x="1008071" y="744072"/>
            <a:ext cx="10203789" cy="543289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8200085" y="4231341"/>
            <a:ext cx="2545611" cy="1246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1600"/>
              <a:buFont typeface="Verdana"/>
              <a:buNone/>
              <a:defRPr sz="16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" name="Google Shape;97;p14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image 2">
  <p:cSld name="full image 2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>
            <a:off x="0" y="-1"/>
            <a:ext cx="6096000" cy="6857579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8" name="Google Shape;118;p17"/>
          <p:cNvSpPr txBox="1">
            <a:spLocks noGrp="1"/>
          </p:cNvSpPr>
          <p:nvPr>
            <p:ph type="title"/>
          </p:nvPr>
        </p:nvSpPr>
        <p:spPr>
          <a:xfrm>
            <a:off x="616775" y="582705"/>
            <a:ext cx="4506096" cy="74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  <a:defRPr sz="20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7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0" name="Google Shape;120;p17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22" name="Google Shape;122;p17"/>
          <p:cNvSpPr>
            <a:spLocks noGrp="1"/>
          </p:cNvSpPr>
          <p:nvPr>
            <p:ph type="pic" idx="2"/>
          </p:nvPr>
        </p:nvSpPr>
        <p:spPr>
          <a:xfrm>
            <a:off x="2478841" y="1745700"/>
            <a:ext cx="8957081" cy="446681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topic image">
  <p:cSld name="new topic image"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ctrTitle"/>
          </p:nvPr>
        </p:nvSpPr>
        <p:spPr>
          <a:xfrm>
            <a:off x="895574" y="2235200"/>
            <a:ext cx="4698401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Verdana"/>
              <a:buNone/>
              <a:defRPr sz="36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2"/>
          <p:cNvSpPr txBox="1">
            <a:spLocks noGrp="1"/>
          </p:cNvSpPr>
          <p:nvPr>
            <p:ph type="subTitle" idx="1"/>
          </p:nvPr>
        </p:nvSpPr>
        <p:spPr>
          <a:xfrm>
            <a:off x="1039009" y="5518673"/>
            <a:ext cx="4405827" cy="892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 sz="1400">
                <a:solidFill>
                  <a:srgbClr val="664790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" name="Google Shape;165;p22"/>
          <p:cNvSpPr/>
          <p:nvPr/>
        </p:nvSpPr>
        <p:spPr>
          <a:xfrm>
            <a:off x="0" y="2235200"/>
            <a:ext cx="645459" cy="2142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6" name="Google Shape;166;p22"/>
          <p:cNvSpPr>
            <a:spLocks noGrp="1"/>
          </p:cNvSpPr>
          <p:nvPr>
            <p:ph type="pic" idx="2"/>
          </p:nvPr>
        </p:nvSpPr>
        <p:spPr>
          <a:xfrm>
            <a:off x="6096001" y="0"/>
            <a:ext cx="6096001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">
  <p:cSld name="header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/>
          <p:nvPr/>
        </p:nvSpPr>
        <p:spPr>
          <a:xfrm>
            <a:off x="616775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9" name="Google Shape;179;p24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4"/>
          <p:cNvSpPr txBox="1">
            <a:spLocks noGrp="1"/>
          </p:cNvSpPr>
          <p:nvPr>
            <p:ph type="sldNum" idx="12"/>
          </p:nvPr>
        </p:nvSpPr>
        <p:spPr>
          <a:xfrm>
            <a:off x="616775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81" name="Google Shape;181;p24"/>
          <p:cNvSpPr/>
          <p:nvPr/>
        </p:nvSpPr>
        <p:spPr>
          <a:xfrm>
            <a:off x="0" y="1"/>
            <a:ext cx="12192000" cy="1658471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2" name="Google Shape;182;p24"/>
          <p:cNvSpPr txBox="1">
            <a:spLocks noGrp="1"/>
          </p:cNvSpPr>
          <p:nvPr>
            <p:ph type="title"/>
          </p:nvPr>
        </p:nvSpPr>
        <p:spPr>
          <a:xfrm>
            <a:off x="616775" y="257547"/>
            <a:ext cx="5723068" cy="1142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200"/>
              <a:buFont typeface="Verdana"/>
              <a:buNone/>
              <a:defRPr sz="2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3">
  <p:cSld name="text 3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>
            <a:spLocks noGrp="1"/>
          </p:cNvSpPr>
          <p:nvPr>
            <p:ph type="title"/>
          </p:nvPr>
        </p:nvSpPr>
        <p:spPr>
          <a:xfrm>
            <a:off x="616774" y="681038"/>
            <a:ext cx="5938219" cy="75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400"/>
              <a:buFont typeface="Verdana"/>
              <a:buNone/>
              <a:defRPr sz="24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5"/>
          <p:cNvSpPr/>
          <p:nvPr/>
        </p:nvSpPr>
        <p:spPr>
          <a:xfrm>
            <a:off x="631117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25"/>
          <p:cNvSpPr txBox="1">
            <a:spLocks noGrp="1"/>
          </p:cNvSpPr>
          <p:nvPr>
            <p:ph type="ftr" idx="11"/>
          </p:nvPr>
        </p:nvSpPr>
        <p:spPr>
          <a:xfrm>
            <a:off x="1022413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5"/>
          <p:cNvSpPr txBox="1">
            <a:spLocks noGrp="1"/>
          </p:cNvSpPr>
          <p:nvPr>
            <p:ph type="sldNum" idx="12"/>
          </p:nvPr>
        </p:nvSpPr>
        <p:spPr>
          <a:xfrm>
            <a:off x="631117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>
            <a:off x="616775" y="1845946"/>
            <a:ext cx="10929767" cy="4199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None/>
              <a:defRPr>
                <a:solidFill>
                  <a:srgbClr val="664790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>
                <a:solidFill>
                  <a:srgbClr val="66479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>
                <a:solidFill>
                  <a:srgbClr val="66479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None/>
              <a:defRPr>
                <a:solidFill>
                  <a:srgbClr val="664790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None/>
              <a:defRPr>
                <a:solidFill>
                  <a:srgbClr val="66479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/>
          <p:nvPr/>
        </p:nvSpPr>
        <p:spPr>
          <a:xfrm>
            <a:off x="631117" y="6566070"/>
            <a:ext cx="391296" cy="29153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1" name="Google Shape;191;p26"/>
          <p:cNvSpPr txBox="1">
            <a:spLocks noGrp="1"/>
          </p:cNvSpPr>
          <p:nvPr>
            <p:ph type="ftr" idx="11"/>
          </p:nvPr>
        </p:nvSpPr>
        <p:spPr>
          <a:xfrm>
            <a:off x="1022413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36000" rIns="36000" bIns="360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66479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6"/>
          <p:cNvSpPr txBox="1">
            <a:spLocks noGrp="1"/>
          </p:cNvSpPr>
          <p:nvPr>
            <p:ph type="sldNum" idx="12"/>
          </p:nvPr>
        </p:nvSpPr>
        <p:spPr>
          <a:xfrm>
            <a:off x="631117" y="6566070"/>
            <a:ext cx="391296" cy="291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andom 1">
  <p:cSld name="random 1">
    <p:bg>
      <p:bgPr>
        <a:solidFill>
          <a:schemeClr val="lt1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>
            <a:spLocks noGrp="1"/>
          </p:cNvSpPr>
          <p:nvPr>
            <p:ph type="ctrTitle"/>
          </p:nvPr>
        </p:nvSpPr>
        <p:spPr>
          <a:xfrm>
            <a:off x="914400" y="2235200"/>
            <a:ext cx="8337176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5400"/>
              <a:buFont typeface="Verdana"/>
              <a:buNone/>
              <a:defRPr sz="5400" b="1">
                <a:solidFill>
                  <a:srgbClr val="66479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subTitle" idx="1"/>
          </p:nvPr>
        </p:nvSpPr>
        <p:spPr>
          <a:xfrm>
            <a:off x="838200" y="4861249"/>
            <a:ext cx="7296539" cy="117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None/>
              <a:defRPr sz="2400">
                <a:solidFill>
                  <a:srgbClr val="664790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6" name="Google Shape;196;p27"/>
          <p:cNvSpPr/>
          <p:nvPr/>
        </p:nvSpPr>
        <p:spPr>
          <a:xfrm>
            <a:off x="0" y="2235200"/>
            <a:ext cx="645459" cy="2142864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andom 2">
  <p:cSld name="random 2">
    <p:bg>
      <p:bgPr>
        <a:solidFill>
          <a:srgbClr val="CBC7D8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>
            <a:spLocks noGrp="1"/>
          </p:cNvSpPr>
          <p:nvPr>
            <p:ph type="ctrTitle"/>
          </p:nvPr>
        </p:nvSpPr>
        <p:spPr>
          <a:xfrm>
            <a:off x="914400" y="2235200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5400"/>
              <a:buFont typeface="Verdana"/>
              <a:buNone/>
              <a:defRPr sz="5400" b="1">
                <a:solidFill>
                  <a:srgbClr val="66479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8"/>
          <p:cNvSpPr txBox="1">
            <a:spLocks noGrp="1"/>
          </p:cNvSpPr>
          <p:nvPr>
            <p:ph type="subTitle" idx="1"/>
          </p:nvPr>
        </p:nvSpPr>
        <p:spPr>
          <a:xfrm>
            <a:off x="838200" y="4861249"/>
            <a:ext cx="7296539" cy="1170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None/>
              <a:defRPr sz="2400">
                <a:solidFill>
                  <a:srgbClr val="664790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0" name="Google Shape;200;p28"/>
          <p:cNvSpPr/>
          <p:nvPr/>
        </p:nvSpPr>
        <p:spPr>
          <a:xfrm>
            <a:off x="0" y="2235200"/>
            <a:ext cx="645459" cy="2142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 2">
    <p:bg>
      <p:bgPr>
        <a:solidFill>
          <a:srgbClr val="CBC7D8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9303F6-64B0-ECD6-1C65-1C23EA424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F02D6-E151-4C82-AEAB-B0D8ED222336}" type="datetimeFigureOut">
              <a:rPr lang="lv-LV" smtClean="0"/>
              <a:t>30.09.2026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959E81-C68D-AFFA-3C11-3C12E2C98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A79342-B2AF-7A71-AE03-5D88E2296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9F4BF-3192-481D-AF11-625A5A70319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40959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567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social icons">
  <p:cSld name="Title Slide with social icons"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/>
          <p:nvPr/>
        </p:nvSpPr>
        <p:spPr>
          <a:xfrm>
            <a:off x="0" y="2097742"/>
            <a:ext cx="12192000" cy="47602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Google Shape;169;p23"/>
          <p:cNvSpPr txBox="1">
            <a:spLocks noGrp="1"/>
          </p:cNvSpPr>
          <p:nvPr>
            <p:ph type="ctrTitle"/>
          </p:nvPr>
        </p:nvSpPr>
        <p:spPr>
          <a:xfrm>
            <a:off x="1202554" y="2880220"/>
            <a:ext cx="7821917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Verdana"/>
              <a:buNone/>
              <a:defRPr sz="4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3"/>
          <p:cNvSpPr txBox="1">
            <a:spLocks noGrp="1"/>
          </p:cNvSpPr>
          <p:nvPr>
            <p:ph type="subTitle" idx="1"/>
          </p:nvPr>
        </p:nvSpPr>
        <p:spPr>
          <a:xfrm>
            <a:off x="1202554" y="5823631"/>
            <a:ext cx="6879772" cy="47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71" name="Google Shape;171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5705" y="0"/>
            <a:ext cx="2393859" cy="181087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3"/>
          <p:cNvSpPr txBox="1">
            <a:spLocks noGrp="1"/>
          </p:cNvSpPr>
          <p:nvPr>
            <p:ph type="body" idx="2"/>
          </p:nvPr>
        </p:nvSpPr>
        <p:spPr>
          <a:xfrm rot="5400000">
            <a:off x="10671036" y="3683760"/>
            <a:ext cx="2062163" cy="455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23"/>
          <p:cNvSpPr txBox="1"/>
          <p:nvPr/>
        </p:nvSpPr>
        <p:spPr>
          <a:xfrm>
            <a:off x="1730716" y="5309366"/>
            <a:ext cx="12104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IZM_gov_lv</a:t>
            </a:r>
            <a:endParaRPr sz="1200">
              <a:solidFill>
                <a:srgbClr val="66469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4" name="Google Shape;174;p23"/>
          <p:cNvSpPr txBox="1"/>
          <p:nvPr/>
        </p:nvSpPr>
        <p:spPr>
          <a:xfrm>
            <a:off x="4063573" y="5309366"/>
            <a:ext cx="19676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20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Izglitibas.ministrija</a:t>
            </a:r>
            <a:endParaRPr sz="1200">
              <a:solidFill>
                <a:srgbClr val="66469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6" name="Google Shape;17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4278" y="5289626"/>
            <a:ext cx="257991" cy="2650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74;p23">
            <a:extLst>
              <a:ext uri="{FF2B5EF4-FFF2-40B4-BE49-F238E27FC236}">
                <a16:creationId xmlns:a16="http://schemas.microsoft.com/office/drawing/2014/main" id="{0FCD24AB-8C9C-3991-7F68-40BFB92684F5}"/>
              </a:ext>
            </a:extLst>
          </p:cNvPr>
          <p:cNvSpPr txBox="1"/>
          <p:nvPr userDrawn="1"/>
        </p:nvSpPr>
        <p:spPr>
          <a:xfrm>
            <a:off x="6875694" y="5309366"/>
            <a:ext cx="19676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120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izglitibasministrija</a:t>
            </a:r>
            <a:endParaRPr sz="1200">
              <a:solidFill>
                <a:srgbClr val="66469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" name="Picture 8" descr="A purple letter f in a white circle&#10;&#10;Description automatically generated">
            <a:extLst>
              <a:ext uri="{FF2B5EF4-FFF2-40B4-BE49-F238E27FC236}">
                <a16:creationId xmlns:a16="http://schemas.microsoft.com/office/drawing/2014/main" id="{1DC4884A-72F5-BE6B-2487-47E72C0A7AC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725318" y="5293210"/>
            <a:ext cx="257991" cy="257991"/>
          </a:xfrm>
          <a:prstGeom prst="rect">
            <a:avLst/>
          </a:prstGeom>
        </p:spPr>
      </p:pic>
      <p:pic>
        <p:nvPicPr>
          <p:cNvPr id="11" name="Picture 10" descr="A purple camera logo in a white circle&#10;&#10;Description automatically generated">
            <a:extLst>
              <a:ext uri="{FF2B5EF4-FFF2-40B4-BE49-F238E27FC236}">
                <a16:creationId xmlns:a16="http://schemas.microsoft.com/office/drawing/2014/main" id="{8A6D663D-3E94-F22B-427F-211937581ED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531086" y="5290844"/>
            <a:ext cx="265064" cy="26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305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45461" y="320302"/>
            <a:ext cx="655499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4790"/>
              </a:buClr>
              <a:buSzPts val="2400"/>
              <a:buFont typeface="Verdana"/>
              <a:buNone/>
              <a:defRPr sz="2400" b="1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45462" y="1825625"/>
            <a:ext cx="1084370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1008071" y="6566069"/>
            <a:ext cx="4114800" cy="29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3600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6" r:id="rId7"/>
    <p:sldLayoutId id="2147483657" r:id="rId8"/>
    <p:sldLayoutId id="2147483658" r:id="rId9"/>
    <p:sldLayoutId id="2147483660" r:id="rId10"/>
    <p:sldLayoutId id="2147483663" r:id="rId11"/>
    <p:sldLayoutId id="2147483668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7" r:id="rId19"/>
    <p:sldLayoutId id="2147483678" r:id="rId20"/>
    <p:sldLayoutId id="2147483679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zm.gov.lv/lv/media/34526/download?attachme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zm.gov.lv/lv/media/34492/download?attachment" TargetMode="External"/><Relationship Id="rId2" Type="http://schemas.openxmlformats.org/officeDocument/2006/relationships/hyperlink" Target="https://www.izm.gov.lv/lv/media/34520/download?attachmen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be.com/live/fh0gI7y1uuQ?feature=shar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estnesis.lv/op/2026/157.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estnesis.lv/op/2026/157.2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estnesis.lv/op/2026/177.3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stnesis.lv/op/2026/179A.1" TargetMode="External"/><Relationship Id="rId2" Type="http://schemas.openxmlformats.org/officeDocument/2006/relationships/hyperlink" Target="https://www.vestnesis.lv/op/2026/177.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live/_2R8OoCm330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estnesis.lv/op/2026/78.6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zm.gov.lv/lv/media/34952/download?attachment" TargetMode="External"/><Relationship Id="rId2" Type="http://schemas.openxmlformats.org/officeDocument/2006/relationships/hyperlink" Target="https://www.youtube.com/live/QdniuminAW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m.gov.lv/lv/media/17733/download?attachme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vm.gov.lv/lv/media/17727/download?attachment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live/_2R8OoCm330" TargetMode="External"/><Relationship Id="rId2" Type="http://schemas.openxmlformats.org/officeDocument/2006/relationships/hyperlink" Target="https://www.vestnesis.lv/op/2026/179A.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stnesis.lv/op/2026/177.6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teams.microsoft.com/dl/launcher/launcher.html?url=%2F_%23%2Fl%2Fmeetup-join%2F19%3Ameeting_MzRmNTM3NjItMzg1Ny00MDg2LWE0OGYtMWY3MWJiN2NhNzY1%40thread.v2%2F0%3Fcontext%3D%257b%2522Tid%2522%253a%25225734ccd4-f93c-4e3e-b7c2-8bb53522ecc8%2522%252c%2522Oid%2522%253a%2522dfec7a62-755c-4de5-b448-a0e8f7b68ca2%2522%257d%26anon%3Dtrue&amp;type=meetup-join&amp;deeplinkId=ddfd13ed-896b-45ef-bbfd-480f3a739634&amp;directDl=true&amp;msLaunch=true&amp;enableMobilePage=true&amp;suppressPrompt=true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mape.gov.lv/catalog/materials/06A94B10-4570-4106-9471-861416ED0496/view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mape.gov.lv/catalog/materials/5863DF55-3003-4919-97A3-EEED79F82B77/view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mape.gov.lv/catalog/materials/A134E83F-08AD-4251-9C56-B4E31F8D0AA8/view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/>
          <p:cNvSpPr txBox="1">
            <a:spLocks noGrp="1"/>
          </p:cNvSpPr>
          <p:nvPr>
            <p:ph type="ctrTitle"/>
          </p:nvPr>
        </p:nvSpPr>
        <p:spPr>
          <a:xfrm>
            <a:off x="1202554" y="2880220"/>
            <a:ext cx="9788700" cy="2387600"/>
          </a:xfr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lv-LV" sz="2800" b="0">
                <a:solidFill>
                  <a:srgbClr val="FFFFFF"/>
                </a:solidFill>
              </a:rPr>
              <a:t>Tiešsaistes seminārs izglītības iestāžu vadības pārstāvjiem </a:t>
            </a:r>
            <a:br>
              <a:rPr lang="lv-LV" sz="2800" b="0"/>
            </a:br>
            <a:br>
              <a:rPr lang="lv-LV" sz="2800" b="0"/>
            </a:br>
            <a:r>
              <a:rPr lang="lv-LV" sz="2800">
                <a:solidFill>
                  <a:srgbClr val="FFFFFF"/>
                </a:solidFill>
              </a:rPr>
              <a:t>Izmaiņas valsts pamatizglītības un vispārējās vidējās izglītības standartā un aktuāli izglītības satura jautājumi  </a:t>
            </a:r>
            <a:endParaRPr lang="lv-LV" sz="2800" b="0"/>
          </a:p>
        </p:txBody>
      </p:sp>
      <p:sp>
        <p:nvSpPr>
          <p:cNvPr id="207" name="Google Shape;207;p30"/>
          <p:cNvSpPr txBox="1">
            <a:spLocks noGrp="1"/>
          </p:cNvSpPr>
          <p:nvPr>
            <p:ph type="subTitle" idx="1"/>
          </p:nvPr>
        </p:nvSpPr>
        <p:spPr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r>
              <a:rPr lang="pt-BR"/>
              <a:t>29.09.2026.</a:t>
            </a:r>
            <a:endParaRPr lang="en-US"/>
          </a:p>
        </p:txBody>
      </p:sp>
      <p:pic>
        <p:nvPicPr>
          <p:cNvPr id="4" name="Picture 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13488"/>
          <a:stretch/>
        </p:blipFill>
        <p:spPr>
          <a:xfrm>
            <a:off x="836343" y="0"/>
            <a:ext cx="2211072" cy="19128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5F531-B205-FBDF-F0F2-28C8627FB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81" y="358188"/>
            <a:ext cx="6989635" cy="1142815"/>
          </a:xfrm>
        </p:spPr>
        <p:txBody>
          <a:bodyPr/>
          <a:lstStyle/>
          <a:p>
            <a:r>
              <a:rPr lang="en-US" sz="2800" err="1"/>
              <a:t>Vebināra</a:t>
            </a:r>
            <a:r>
              <a:rPr lang="en-US" sz="2800"/>
              <a:t> </a:t>
            </a:r>
            <a:r>
              <a:rPr lang="en-US" sz="2800" err="1"/>
              <a:t>darba</a:t>
            </a:r>
            <a:r>
              <a:rPr lang="en-US" sz="2800"/>
              <a:t> </a:t>
            </a:r>
            <a:r>
              <a:rPr lang="en-US" sz="2800" err="1"/>
              <a:t>kārtība</a:t>
            </a:r>
            <a:endParaRPr 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B058B-30A3-E83B-3190-B23016B22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204" y="1814639"/>
            <a:ext cx="11279016" cy="3932984"/>
          </a:xfrm>
        </p:spPr>
        <p:txBody>
          <a:bodyPr/>
          <a:lstStyle/>
          <a:p>
            <a:pPr marL="685800" indent="-457200">
              <a:buAutoNum type="arabicPeriod"/>
            </a:pPr>
            <a:r>
              <a:rPr lang="en-US" sz="1800"/>
              <a:t>Izglītības </a:t>
            </a:r>
            <a:r>
              <a:rPr lang="en-US" sz="1800" err="1"/>
              <a:t>sistēmas</a:t>
            </a:r>
            <a:r>
              <a:rPr lang="en-US" sz="1800"/>
              <a:t> </a:t>
            </a:r>
            <a:r>
              <a:rPr lang="en-US" sz="1800" err="1"/>
              <a:t>noturība</a:t>
            </a:r>
            <a:r>
              <a:rPr lang="en-US" sz="1800"/>
              <a:t> un </a:t>
            </a:r>
            <a:r>
              <a:rPr lang="en-US" sz="1800" err="1"/>
              <a:t>nepārtrauktība</a:t>
            </a:r>
            <a:endParaRPr lang="en-US" sz="1800"/>
          </a:p>
          <a:p>
            <a:pPr marL="685800" indent="-457200">
              <a:buAutoNum type="arabicPeriod"/>
            </a:pPr>
            <a:r>
              <a:rPr lang="en-US" sz="1800" err="1"/>
              <a:t>Grozījumi</a:t>
            </a:r>
            <a:r>
              <a:rPr lang="en-US" sz="1800"/>
              <a:t> </a:t>
            </a:r>
            <a:r>
              <a:rPr lang="en-US" sz="1800" err="1"/>
              <a:t>valsts</a:t>
            </a:r>
            <a:r>
              <a:rPr lang="en-US" sz="1800"/>
              <a:t> </a:t>
            </a:r>
            <a:r>
              <a:rPr lang="en-US" sz="1800" err="1"/>
              <a:t>vispārējās</a:t>
            </a:r>
            <a:r>
              <a:rPr lang="en-US" sz="1800"/>
              <a:t> </a:t>
            </a:r>
            <a:r>
              <a:rPr lang="en-US" sz="1800" err="1"/>
              <a:t>vidējās</a:t>
            </a:r>
            <a:r>
              <a:rPr lang="en-US" sz="1800"/>
              <a:t> </a:t>
            </a:r>
            <a:r>
              <a:rPr lang="en-US" sz="1800" err="1"/>
              <a:t>izglītības</a:t>
            </a:r>
            <a:r>
              <a:rPr lang="en-US" sz="1800"/>
              <a:t> </a:t>
            </a:r>
            <a:r>
              <a:rPr lang="en-US" sz="1800" err="1"/>
              <a:t>standartā</a:t>
            </a:r>
            <a:r>
              <a:rPr lang="en-US" sz="1800"/>
              <a:t>:</a:t>
            </a:r>
          </a:p>
          <a:p>
            <a:pPr marL="1143000" lvl="1" indent="-457200">
              <a:buSzPts val="2400"/>
              <a:buChar char="•"/>
            </a:pPr>
            <a:r>
              <a:rPr lang="en-US" sz="1800" err="1"/>
              <a:t>Valsts</a:t>
            </a:r>
            <a:r>
              <a:rPr lang="en-US" sz="1800"/>
              <a:t> </a:t>
            </a:r>
            <a:r>
              <a:rPr lang="en-US" sz="1800" err="1"/>
              <a:t>aizsardzības</a:t>
            </a:r>
            <a:r>
              <a:rPr lang="en-US" sz="1800"/>
              <a:t> </a:t>
            </a:r>
            <a:r>
              <a:rPr lang="en-US" sz="1800" err="1"/>
              <a:t>mācība</a:t>
            </a:r>
            <a:r>
              <a:rPr lang="en-US" sz="1800"/>
              <a:t> </a:t>
            </a:r>
            <a:r>
              <a:rPr lang="en-US" sz="1800" err="1"/>
              <a:t>nepilna</a:t>
            </a:r>
            <a:r>
              <a:rPr lang="en-US" sz="1800"/>
              <a:t> </a:t>
            </a:r>
            <a:r>
              <a:rPr lang="en-US" sz="1800" err="1"/>
              <a:t>laika</a:t>
            </a:r>
            <a:r>
              <a:rPr lang="en-US" sz="1800"/>
              <a:t> </a:t>
            </a:r>
            <a:r>
              <a:rPr lang="en-US" sz="1800" err="1"/>
              <a:t>klātienes</a:t>
            </a:r>
            <a:r>
              <a:rPr lang="en-US" sz="1800"/>
              <a:t> un </a:t>
            </a:r>
            <a:r>
              <a:rPr lang="en-US" sz="1800" err="1"/>
              <a:t>tālmācības</a:t>
            </a:r>
            <a:r>
              <a:rPr lang="en-US" sz="1800"/>
              <a:t> </a:t>
            </a:r>
            <a:r>
              <a:rPr lang="en-US" sz="1800" err="1"/>
              <a:t>izglītības</a:t>
            </a:r>
            <a:r>
              <a:rPr lang="en-US" sz="1800"/>
              <a:t> </a:t>
            </a:r>
            <a:r>
              <a:rPr lang="en-US" sz="1800" err="1"/>
              <a:t>programmās</a:t>
            </a:r>
            <a:endParaRPr lang="en-US" sz="1800"/>
          </a:p>
          <a:p>
            <a:pPr marL="1143000" lvl="1" indent="-457200">
              <a:buChar char="•"/>
            </a:pPr>
            <a:r>
              <a:rPr lang="en-US" sz="1800"/>
              <a:t>Vērtēšana</a:t>
            </a:r>
          </a:p>
          <a:p>
            <a:pPr marL="685800" indent="-457200">
              <a:buAutoNum type="arabicPeriod"/>
            </a:pPr>
            <a:r>
              <a:rPr lang="en-US" sz="1800" err="1"/>
              <a:t>Grozījumi</a:t>
            </a:r>
            <a:r>
              <a:rPr lang="en-US" sz="1800"/>
              <a:t> </a:t>
            </a:r>
            <a:r>
              <a:rPr lang="en-US" sz="1800" err="1"/>
              <a:t>valsts</a:t>
            </a:r>
            <a:r>
              <a:rPr lang="en-US" sz="1800"/>
              <a:t> </a:t>
            </a:r>
            <a:r>
              <a:rPr lang="en-US" sz="1800" err="1"/>
              <a:t>pamatizglītības</a:t>
            </a:r>
            <a:r>
              <a:rPr lang="en-US" sz="1800"/>
              <a:t> </a:t>
            </a:r>
            <a:r>
              <a:rPr lang="en-US" sz="1800" err="1"/>
              <a:t>standartā</a:t>
            </a:r>
            <a:r>
              <a:rPr lang="en-US" sz="1800"/>
              <a:t>:</a:t>
            </a:r>
            <a:endParaRPr lang="en-US" sz="1800">
              <a:solidFill>
                <a:srgbClr val="000000"/>
              </a:solidFill>
            </a:endParaRPr>
          </a:p>
          <a:p>
            <a:pPr marL="1143000" lvl="1" indent="-457200">
              <a:buSzPts val="2400"/>
              <a:buFont typeface="Arial"/>
              <a:buChar char="•"/>
            </a:pPr>
            <a:r>
              <a:rPr lang="en-US" sz="1800" err="1"/>
              <a:t>Individuālais</a:t>
            </a:r>
            <a:r>
              <a:rPr lang="en-US" sz="1800"/>
              <a:t> </a:t>
            </a:r>
            <a:r>
              <a:rPr lang="en-US" sz="1800" err="1"/>
              <a:t>izglītības</a:t>
            </a:r>
            <a:r>
              <a:rPr lang="en-US" sz="1800"/>
              <a:t> </a:t>
            </a:r>
            <a:r>
              <a:rPr lang="en-US" sz="1800" err="1"/>
              <a:t>programmas</a:t>
            </a:r>
            <a:r>
              <a:rPr lang="en-US" sz="1800"/>
              <a:t> </a:t>
            </a:r>
            <a:r>
              <a:rPr lang="en-US" sz="1800" err="1"/>
              <a:t>apguves</a:t>
            </a:r>
            <a:r>
              <a:rPr lang="en-US" sz="1800"/>
              <a:t> </a:t>
            </a:r>
            <a:r>
              <a:rPr lang="en-US" sz="1800" err="1"/>
              <a:t>plāns</a:t>
            </a:r>
            <a:r>
              <a:rPr lang="en-US" sz="1800"/>
              <a:t> (</a:t>
            </a:r>
            <a:r>
              <a:rPr lang="en-US" sz="1800" err="1"/>
              <a:t>speciālās</a:t>
            </a:r>
            <a:r>
              <a:rPr lang="en-US" sz="1800"/>
              <a:t> </a:t>
            </a:r>
            <a:r>
              <a:rPr lang="en-US" sz="1800" err="1"/>
              <a:t>vajadzības</a:t>
            </a:r>
            <a:r>
              <a:rPr lang="en-US" sz="1800"/>
              <a:t>, </a:t>
            </a:r>
            <a:r>
              <a:rPr lang="en-US" sz="1800" err="1"/>
              <a:t>fizisko</a:t>
            </a:r>
            <a:r>
              <a:rPr lang="en-US" sz="1800"/>
              <a:t> </a:t>
            </a:r>
            <a:r>
              <a:rPr lang="en-US" sz="1800" err="1"/>
              <a:t>aktivitāšu</a:t>
            </a:r>
            <a:r>
              <a:rPr lang="en-US" sz="1800"/>
              <a:t> </a:t>
            </a:r>
            <a:r>
              <a:rPr lang="en-US" sz="1800" err="1"/>
              <a:t>pielāgošana</a:t>
            </a:r>
            <a:r>
              <a:rPr lang="en-US" sz="1800"/>
              <a:t>)</a:t>
            </a:r>
          </a:p>
          <a:p>
            <a:pPr marL="1143000" lvl="1" indent="-457200">
              <a:buChar char="•"/>
            </a:pPr>
            <a:r>
              <a:rPr lang="en-US" sz="1800"/>
              <a:t>Vērtēšana</a:t>
            </a:r>
          </a:p>
          <a:p>
            <a:pPr marL="228600" indent="0"/>
            <a:r>
              <a:rPr lang="lv-LV" sz="1800"/>
              <a:t>4. Rekomendācijas ģimenes un citu specialitāšu ārstiem fizisko aktivitāšu un to slodzes intensitātes noteikšanai izglītojamiem dažādu veselības traucējumu gadījumos</a:t>
            </a:r>
            <a:endParaRPr lang="en-US" sz="1800"/>
          </a:p>
          <a:p>
            <a:pPr marL="228600" indent="0"/>
            <a:r>
              <a:rPr lang="en-US" sz="1800"/>
              <a:t>5. </a:t>
            </a:r>
            <a:r>
              <a:rPr lang="en-US" sz="1800" err="1"/>
              <a:t>Informatīvais</a:t>
            </a:r>
            <a:r>
              <a:rPr lang="en-US" sz="1800"/>
              <a:t> </a:t>
            </a:r>
            <a:r>
              <a:rPr lang="en-US" sz="1800" err="1"/>
              <a:t>ziņojums</a:t>
            </a:r>
            <a:r>
              <a:rPr lang="en-US" sz="1800"/>
              <a:t> "</a:t>
            </a:r>
            <a:r>
              <a:rPr lang="en-US" sz="1800" err="1"/>
              <a:t>Vispārējās</a:t>
            </a:r>
            <a:r>
              <a:rPr lang="en-US" sz="1800"/>
              <a:t> </a:t>
            </a:r>
            <a:r>
              <a:rPr lang="en-US" sz="1800" err="1"/>
              <a:t>izglītības</a:t>
            </a:r>
            <a:r>
              <a:rPr lang="en-US" sz="1800"/>
              <a:t> </a:t>
            </a:r>
            <a:r>
              <a:rPr lang="en-US" sz="1800" err="1"/>
              <a:t>satura</a:t>
            </a:r>
            <a:r>
              <a:rPr lang="en-US" sz="1800"/>
              <a:t> </a:t>
            </a:r>
            <a:r>
              <a:rPr lang="en-US" sz="1800" err="1"/>
              <a:t>pilnveide</a:t>
            </a:r>
            <a:r>
              <a:rPr lang="en-US" sz="1800"/>
              <a:t>"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94F7A2-1345-3D31-AE36-D08E636D59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36903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>
          <a:extLst>
            <a:ext uri="{FF2B5EF4-FFF2-40B4-BE49-F238E27FC236}">
              <a16:creationId xmlns:a16="http://schemas.microsoft.com/office/drawing/2014/main" id="{8BEB764D-2073-B9B1-1505-D380CD073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DA06D52E-063E-C943-8644-34C670FE8836}"/>
              </a:ext>
            </a:extLst>
          </p:cNvPr>
          <p:cNvSpPr/>
          <p:nvPr/>
        </p:nvSpPr>
        <p:spPr>
          <a:xfrm>
            <a:off x="-10160" y="1113"/>
            <a:ext cx="12191695" cy="139590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2" name="Rectangle 1"/>
          <p:cNvSpPr/>
          <p:nvPr/>
        </p:nvSpPr>
        <p:spPr>
          <a:xfrm>
            <a:off x="-10160" y="1249680"/>
            <a:ext cx="12191695" cy="5547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4" name="TextBox 3"/>
          <p:cNvSpPr txBox="1"/>
          <p:nvPr/>
        </p:nvSpPr>
        <p:spPr>
          <a:xfrm>
            <a:off x="658368" y="310898"/>
            <a:ext cx="5900181" cy="8002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2600" b="1" u="none" noProof="1">
                <a:solidFill>
                  <a:srgbClr val="654595"/>
                </a:solidFill>
                <a:latin typeface="Verdana"/>
              </a:rPr>
              <a:t>Izglītības sistēmas noturība un nepārtrauktība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371548"/>
            <a:ext cx="10863072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9375AA"/>
                </a:solidFill>
                <a:latin typeface="Verdana"/>
              </a:rPr>
              <a:t>Ietvars nosaka vienotus principus, pamatprasības un atbildību izglītības procesa turpināšanai apdraudējuma, krīzes un ārkārtas situācijās.</a:t>
            </a:r>
            <a:endParaRPr lang="lv-LV" sz="1400" b="1" u="none">
              <a:solidFill>
                <a:srgbClr val="9375AA"/>
              </a:solidFill>
              <a:latin typeface="Verdan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8368" y="1881878"/>
            <a:ext cx="10863072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defRPr noProof="1"/>
            </a:pPr>
            <a:r>
              <a:rPr lang="lv-LV" sz="2400" b="1" u="none" noProof="1">
                <a:solidFill>
                  <a:srgbClr val="654595"/>
                </a:solidFill>
                <a:latin typeface="Verdana"/>
              </a:rPr>
              <a:t>PRIORITĀTE: </a:t>
            </a:r>
            <a:r>
              <a:rPr lang="lv-LV" sz="2400" b="1" noProof="1">
                <a:solidFill>
                  <a:srgbClr val="654595"/>
                </a:solidFill>
                <a:latin typeface="Verdana"/>
              </a:rPr>
              <a:t>• </a:t>
            </a:r>
            <a:r>
              <a:rPr lang="lv-LV" sz="2400" b="1" u="none" noProof="1">
                <a:solidFill>
                  <a:srgbClr val="654595"/>
                </a:solidFill>
                <a:latin typeface="Verdana"/>
              </a:rPr>
              <a:t>DZĪVĪBA   • VESELĪBA   •</a:t>
            </a:r>
            <a:r>
              <a:rPr lang="lv-LV" sz="2400" b="1" noProof="1">
                <a:solidFill>
                  <a:srgbClr val="654595"/>
                </a:solidFill>
                <a:latin typeface="Verdana"/>
              </a:rPr>
              <a:t> </a:t>
            </a:r>
            <a:r>
              <a:rPr lang="lv-LV" sz="2400" b="1" u="none" noProof="1">
                <a:solidFill>
                  <a:srgbClr val="654595"/>
                </a:solidFill>
                <a:latin typeface="Verdana"/>
              </a:rPr>
              <a:t>DROŠĪBA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359152"/>
            <a:ext cx="10863072" cy="22860"/>
          </a:xfrm>
          <a:prstGeom prst="rect">
            <a:avLst/>
          </a:prstGeom>
          <a:solidFill>
            <a:srgbClr val="DDD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9" name="TextBox 8"/>
          <p:cNvSpPr txBox="1"/>
          <p:nvPr/>
        </p:nvSpPr>
        <p:spPr>
          <a:xfrm>
            <a:off x="658368" y="2544038"/>
            <a:ext cx="347472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9375AA"/>
                </a:solidFill>
                <a:latin typeface="Verdana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5" y="2478690"/>
            <a:ext cx="210312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0" u="none" noProof="1">
                <a:solidFill>
                  <a:srgbClr val="686170"/>
                </a:solidFill>
                <a:latin typeface="Verdana"/>
              </a:rPr>
              <a:t>situācijai atbilstoša un samērīga rīcība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3280" y="2528650"/>
            <a:ext cx="34747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1" u="none" noProof="1">
                <a:solidFill>
                  <a:srgbClr val="9375AA"/>
                </a:solidFill>
                <a:latin typeface="Verdan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67328" y="2478690"/>
            <a:ext cx="210312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0" u="none" noProof="1">
                <a:solidFill>
                  <a:srgbClr val="686170"/>
                </a:solidFill>
                <a:latin typeface="Verdana"/>
              </a:rPr>
              <a:t>elastīga izglītības procesa organizācija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0" y="2528650"/>
            <a:ext cx="34747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1" u="none" noProof="1">
                <a:solidFill>
                  <a:srgbClr val="9375AA"/>
                </a:solidFill>
                <a:latin typeface="Verdan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0528" y="2478690"/>
            <a:ext cx="2103120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0" u="none" noProof="1">
                <a:solidFill>
                  <a:srgbClr val="686170"/>
                </a:solidFill>
                <a:latin typeface="Verdana"/>
              </a:rPr>
              <a:t>skaidra vadība un atbildība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05672" y="2528650"/>
            <a:ext cx="34747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1" u="none" noProof="1">
                <a:solidFill>
                  <a:srgbClr val="9375AA"/>
                </a:solidFill>
                <a:latin typeface="Verdan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69931" y="2545533"/>
            <a:ext cx="2255028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0" u="none" noProof="1">
                <a:solidFill>
                  <a:srgbClr val="686170"/>
                </a:solidFill>
                <a:latin typeface="Verdana"/>
              </a:rPr>
              <a:t>pārbaudīta un vienota informācijas aprite</a:t>
            </a:r>
          </a:p>
        </p:txBody>
      </p:sp>
      <p:sp>
        <p:nvSpPr>
          <p:cNvPr id="17" name="Oval 16"/>
          <p:cNvSpPr/>
          <p:nvPr/>
        </p:nvSpPr>
        <p:spPr>
          <a:xfrm>
            <a:off x="658368" y="3136392"/>
            <a:ext cx="512064" cy="512064"/>
          </a:xfrm>
          <a:prstGeom prst="ellipse">
            <a:avLst/>
          </a:prstGeom>
          <a:solidFill>
            <a:srgbClr val="654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18" name="TextBox 17"/>
          <p:cNvSpPr txBox="1"/>
          <p:nvPr/>
        </p:nvSpPr>
        <p:spPr>
          <a:xfrm>
            <a:off x="658368" y="3284702"/>
            <a:ext cx="512064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FFFFFF"/>
                </a:solidFill>
                <a:latin typeface="Verdana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3767328"/>
            <a:ext cx="29260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9375AA"/>
                </a:solidFill>
                <a:latin typeface="Verdana"/>
              </a:rPr>
              <a:t>VALSTS LĪMENIS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4123944"/>
            <a:ext cx="29260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1" u="none" noProof="1">
                <a:solidFill>
                  <a:srgbClr val="654595"/>
                </a:solidFill>
                <a:latin typeface="Verdana"/>
              </a:rPr>
              <a:t>Nosaka vienoto ietvaru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4727448"/>
            <a:ext cx="2907792" cy="623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350" b="0" u="none" noProof="1">
                <a:solidFill>
                  <a:srgbClr val="686170"/>
                </a:solidFill>
                <a:latin typeface="Verdana"/>
              </a:rPr>
              <a:t>Principi un pamatprasības; metodiskais un informatīvais atbalsts; valsts līmeņa lēmumi.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904487" y="3136392"/>
            <a:ext cx="22860" cy="2267712"/>
          </a:xfrm>
          <a:prstGeom prst="rect">
            <a:avLst/>
          </a:prstGeom>
          <a:solidFill>
            <a:srgbClr val="DDD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23" name="Oval 22"/>
          <p:cNvSpPr/>
          <p:nvPr/>
        </p:nvSpPr>
        <p:spPr>
          <a:xfrm>
            <a:off x="4178808" y="3136392"/>
            <a:ext cx="512064" cy="512064"/>
          </a:xfrm>
          <a:prstGeom prst="ellipse">
            <a:avLst/>
          </a:prstGeom>
          <a:solidFill>
            <a:srgbClr val="9375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24" name="TextBox 23"/>
          <p:cNvSpPr txBox="1"/>
          <p:nvPr/>
        </p:nvSpPr>
        <p:spPr>
          <a:xfrm>
            <a:off x="4178808" y="3284702"/>
            <a:ext cx="512064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FFFFFF"/>
                </a:solidFill>
                <a:latin typeface="Verdana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78808" y="3767328"/>
            <a:ext cx="29260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9375AA"/>
                </a:solidFill>
                <a:latin typeface="Verdana"/>
              </a:rPr>
              <a:t>PAŠVALDĪBA / DIBINĀTĀJS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78808" y="4123944"/>
            <a:ext cx="29260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1" u="none" noProof="1">
                <a:solidFill>
                  <a:srgbClr val="654595"/>
                </a:solidFill>
                <a:latin typeface="Verdana"/>
              </a:rPr>
              <a:t>Koordinē rīcību teritorijā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78808" y="4727448"/>
            <a:ext cx="2907792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350" b="0" u="none" noProof="1">
                <a:solidFill>
                  <a:srgbClr val="686170"/>
                </a:solidFill>
                <a:latin typeface="Verdana"/>
              </a:rPr>
              <a:t>Koordinē iestāžu darbību; sasaista to ar civilās aizsardzības plāniem; plāno infrastruktūru un transportu.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24927" y="3136392"/>
            <a:ext cx="22860" cy="2267712"/>
          </a:xfrm>
          <a:prstGeom prst="rect">
            <a:avLst/>
          </a:prstGeom>
          <a:solidFill>
            <a:srgbClr val="DDD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29" name="Oval 28"/>
          <p:cNvSpPr/>
          <p:nvPr/>
        </p:nvSpPr>
        <p:spPr>
          <a:xfrm>
            <a:off x="7699248" y="3136392"/>
            <a:ext cx="512064" cy="512064"/>
          </a:xfrm>
          <a:prstGeom prst="ellipse">
            <a:avLst/>
          </a:prstGeom>
          <a:solidFill>
            <a:srgbClr val="654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30" name="TextBox 29"/>
          <p:cNvSpPr txBox="1"/>
          <p:nvPr/>
        </p:nvSpPr>
        <p:spPr>
          <a:xfrm>
            <a:off x="7699248" y="3284702"/>
            <a:ext cx="512064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FFFFFF"/>
                </a:solidFill>
                <a:latin typeface="Verdana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99248" y="3767328"/>
            <a:ext cx="29260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9375AA"/>
                </a:solidFill>
                <a:latin typeface="Verdana"/>
              </a:rPr>
              <a:t>IZGLĪTĪBAS IESTĀDE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99248" y="4123944"/>
            <a:ext cx="292608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1" u="none" noProof="1">
                <a:solidFill>
                  <a:srgbClr val="654595"/>
                </a:solidFill>
                <a:latin typeface="Verdana"/>
              </a:rPr>
              <a:t>Izstrādā un pārbauda savu plānu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99248" y="4727448"/>
            <a:ext cx="2907792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350" b="0" u="none" noProof="1">
                <a:solidFill>
                  <a:srgbClr val="686170"/>
                </a:solidFill>
                <a:latin typeface="Verdana"/>
              </a:rPr>
              <a:t>Pielāgo plānu iestādes apstākļiem un riskiem; nosaka atbildīgās personas; praktiski pārbauda rīcību.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58368" y="5577840"/>
            <a:ext cx="10863072" cy="22860"/>
          </a:xfrm>
          <a:prstGeom prst="rect">
            <a:avLst/>
          </a:prstGeom>
          <a:solidFill>
            <a:srgbClr val="DDD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35" name="TextBox 34"/>
          <p:cNvSpPr txBox="1"/>
          <p:nvPr/>
        </p:nvSpPr>
        <p:spPr>
          <a:xfrm>
            <a:off x="1441534" y="5796172"/>
            <a:ext cx="5477254" cy="8606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800" b="1" u="none" noProof="1">
                <a:solidFill>
                  <a:srgbClr val="9375AA"/>
                </a:solidFill>
                <a:latin typeface="Verdana"/>
              </a:rPr>
              <a:t>Metodiskais ietvars izglītības iestādēm</a:t>
            </a:r>
          </a:p>
          <a:p>
            <a:pPr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defRPr noProof="1"/>
            </a:pPr>
            <a:r>
              <a:rPr lang="lv-LV" sz="1800" b="1" u="none" noProof="1">
                <a:solidFill>
                  <a:srgbClr val="654595"/>
                </a:solidFill>
                <a:latin typeface="Verdana"/>
              </a:rPr>
              <a:t>IZGLĪTĪBAS SISTĒMAS NOTURĪBAS UN DARBĪBAS NEPĀRTRAUKTĪBAS IETVARS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99248" y="6083156"/>
            <a:ext cx="3295281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defRPr noProof="1"/>
            </a:pPr>
            <a:r>
              <a:rPr lang="lv-LV" sz="2000" b="1" u="sng" noProof="1">
                <a:solidFill>
                  <a:srgbClr val="00A6AD"/>
                </a:solidFill>
                <a:latin typeface="Verdana"/>
                <a:hlinkClick r:id="rId3"/>
              </a:rPr>
              <a:t>Atvērt ietvaru (PDF)  ↗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12648" y="6565392"/>
            <a:ext cx="393192" cy="292608"/>
          </a:xfrm>
          <a:prstGeom prst="rect">
            <a:avLst/>
          </a:prstGeom>
          <a:solidFill>
            <a:srgbClr val="654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38" name="TextBox 37"/>
          <p:cNvSpPr txBox="1"/>
          <p:nvPr/>
        </p:nvSpPr>
        <p:spPr>
          <a:xfrm>
            <a:off x="612648" y="6646293"/>
            <a:ext cx="393192" cy="13080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850" b="0" noProof="1">
                <a:solidFill>
                  <a:srgbClr val="FFFFFF"/>
                </a:solidFill>
                <a:latin typeface="Verdana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57501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24371833-24A7-5E69-B55F-73C6345FEF8F}"/>
              </a:ext>
            </a:extLst>
          </p:cNvPr>
          <p:cNvSpPr/>
          <p:nvPr/>
        </p:nvSpPr>
        <p:spPr>
          <a:xfrm>
            <a:off x="0" y="11273"/>
            <a:ext cx="12191695" cy="139590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2" name="Rectangle 1"/>
          <p:cNvSpPr/>
          <p:nvPr/>
        </p:nvSpPr>
        <p:spPr>
          <a:xfrm>
            <a:off x="0" y="1056640"/>
            <a:ext cx="12191695" cy="574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4" name="TextBox 3"/>
          <p:cNvSpPr txBox="1"/>
          <p:nvPr/>
        </p:nvSpPr>
        <p:spPr>
          <a:xfrm>
            <a:off x="617728" y="432046"/>
            <a:ext cx="864108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2200" b="1" u="none" noProof="1">
                <a:solidFill>
                  <a:srgbClr val="654595"/>
                </a:solidFill>
                <a:latin typeface="Verdana"/>
              </a:rPr>
              <a:t>Izglītības </a:t>
            </a:r>
            <a:r>
              <a:rPr lang="lv-LV" sz="2400" b="1" noProof="1">
                <a:solidFill>
                  <a:srgbClr val="654595"/>
                </a:solidFill>
                <a:latin typeface="Verdana"/>
              </a:rPr>
              <a:t>i</a:t>
            </a:r>
            <a:r>
              <a:rPr lang="lv-LV" sz="2400" b="1" u="none" noProof="1">
                <a:solidFill>
                  <a:srgbClr val="654595"/>
                </a:solidFill>
                <a:latin typeface="Verdana"/>
              </a:rPr>
              <a:t>estādes</a:t>
            </a:r>
            <a:r>
              <a:rPr lang="lv-LV" sz="2200" b="1" u="none" noProof="1">
                <a:solidFill>
                  <a:srgbClr val="654595"/>
                </a:solidFill>
                <a:latin typeface="Verdana"/>
              </a:rPr>
              <a:t> darbības nepārtrauktības plāns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1800" y="502894"/>
            <a:ext cx="22402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9375AA"/>
                </a:solidFill>
                <a:latin typeface="Verdana"/>
              </a:rPr>
              <a:t>PRAKTISKA RĪCĪBA</a:t>
            </a:r>
          </a:p>
        </p:txBody>
      </p:sp>
      <p:sp>
        <p:nvSpPr>
          <p:cNvPr id="6" name="TextBox 5"/>
          <p:cNvSpPr txBox="1">
            <a:spLocks/>
          </p:cNvSpPr>
          <p:nvPr/>
        </p:nvSpPr>
        <p:spPr>
          <a:xfrm>
            <a:off x="658368" y="1216819"/>
            <a:ext cx="6510528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1" u="none" noProof="1">
                <a:solidFill>
                  <a:srgbClr val="654595"/>
                </a:solidFill>
                <a:latin typeface="Verdana"/>
              </a:rPr>
              <a:t>Plāna paraugs palīdz sagatavoties četriem būtiskiem uzdevumiem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719072"/>
            <a:ext cx="6510528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0" u="none" noProof="1">
                <a:solidFill>
                  <a:srgbClr val="686170"/>
                </a:solidFill>
                <a:latin typeface="Verdana"/>
              </a:rPr>
              <a:t>Iestādes vadītājs kopā ar dibinātāju plānu pielāgo infrastruktūrai, programmām un konkrētajiem riskiem.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877824" y="2249424"/>
            <a:ext cx="27432" cy="2926080"/>
          </a:xfrm>
          <a:prstGeom prst="rect">
            <a:avLst/>
          </a:prstGeom>
          <a:solidFill>
            <a:srgbClr val="DDD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9" name="Oval 8"/>
          <p:cNvSpPr/>
          <p:nvPr/>
        </p:nvSpPr>
        <p:spPr>
          <a:xfrm>
            <a:off x="640080" y="2212848"/>
            <a:ext cx="502920" cy="502920"/>
          </a:xfrm>
          <a:prstGeom prst="ellipse">
            <a:avLst/>
          </a:prstGeom>
          <a:solidFill>
            <a:srgbClr val="654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10" name="TextBox 9"/>
          <p:cNvSpPr txBox="1">
            <a:spLocks/>
          </p:cNvSpPr>
          <p:nvPr/>
        </p:nvSpPr>
        <p:spPr>
          <a:xfrm>
            <a:off x="640080" y="2356586"/>
            <a:ext cx="50292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FFFFFF"/>
                </a:solidFill>
                <a:latin typeface="Verdana"/>
              </a:rPr>
              <a:t>1</a:t>
            </a:r>
          </a:p>
        </p:txBody>
      </p:sp>
      <p:sp>
        <p:nvSpPr>
          <p:cNvPr id="11" name="TextBox 10"/>
          <p:cNvSpPr txBox="1">
            <a:spLocks/>
          </p:cNvSpPr>
          <p:nvPr/>
        </p:nvSpPr>
        <p:spPr>
          <a:xfrm>
            <a:off x="1371600" y="2249756"/>
            <a:ext cx="565099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1" u="none" noProof="1">
                <a:solidFill>
                  <a:srgbClr val="3F324B"/>
                </a:solidFill>
                <a:latin typeface="Verdana"/>
              </a:rPr>
              <a:t>Izvērtēt riskus</a:t>
            </a: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1371600" y="2602749"/>
            <a:ext cx="5650992" cy="2077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350" b="0" u="none" noProof="1">
                <a:solidFill>
                  <a:srgbClr val="686170"/>
                </a:solidFill>
                <a:latin typeface="Verdana"/>
              </a:rPr>
              <a:t>Apdraudējumi, ievainojamība un kritiskie resursi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2971800"/>
            <a:ext cx="502920" cy="502920"/>
          </a:xfrm>
          <a:prstGeom prst="ellipse">
            <a:avLst/>
          </a:prstGeom>
          <a:solidFill>
            <a:srgbClr val="9375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14" name="TextBox 13"/>
          <p:cNvSpPr txBox="1"/>
          <p:nvPr/>
        </p:nvSpPr>
        <p:spPr>
          <a:xfrm>
            <a:off x="640080" y="3115538"/>
            <a:ext cx="50292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FFFFFF"/>
                </a:solidFill>
                <a:latin typeface="Verdan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008709"/>
            <a:ext cx="565099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1" u="none" noProof="1">
                <a:solidFill>
                  <a:srgbClr val="3F324B"/>
                </a:solidFill>
                <a:latin typeface="Verdana"/>
              </a:rPr>
              <a:t>Noteikt vadību un atbildību</a:t>
            </a:r>
          </a:p>
        </p:txBody>
      </p:sp>
      <p:sp>
        <p:nvSpPr>
          <p:cNvPr id="16" name="TextBox 15"/>
          <p:cNvSpPr txBox="1">
            <a:spLocks/>
          </p:cNvSpPr>
          <p:nvPr/>
        </p:nvSpPr>
        <p:spPr>
          <a:xfrm>
            <a:off x="1371600" y="3361701"/>
            <a:ext cx="5650992" cy="2077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350" b="0" u="none" noProof="1">
                <a:solidFill>
                  <a:srgbClr val="686170"/>
                </a:solidFill>
                <a:latin typeface="Verdana"/>
              </a:rPr>
              <a:t>Lomas, aizvietošana un lēmumu pieņemšana</a:t>
            </a:r>
          </a:p>
        </p:txBody>
      </p:sp>
      <p:sp>
        <p:nvSpPr>
          <p:cNvPr id="17" name="Oval 16"/>
          <p:cNvSpPr/>
          <p:nvPr/>
        </p:nvSpPr>
        <p:spPr>
          <a:xfrm>
            <a:off x="640080" y="3730752"/>
            <a:ext cx="502920" cy="502920"/>
          </a:xfrm>
          <a:prstGeom prst="ellipse">
            <a:avLst/>
          </a:prstGeom>
          <a:solidFill>
            <a:srgbClr val="9375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18" name="TextBox 17"/>
          <p:cNvSpPr txBox="1"/>
          <p:nvPr/>
        </p:nvSpPr>
        <p:spPr>
          <a:xfrm>
            <a:off x="640080" y="3874490"/>
            <a:ext cx="50292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FFFFFF"/>
                </a:solidFill>
                <a:latin typeface="Verdana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3767661"/>
            <a:ext cx="565099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1" u="none" noProof="1">
                <a:solidFill>
                  <a:srgbClr val="3F324B"/>
                </a:solidFill>
                <a:latin typeface="Verdana"/>
              </a:rPr>
              <a:t>Sagatavot komunikāciju un resursus</a:t>
            </a:r>
          </a:p>
        </p:txBody>
      </p:sp>
      <p:sp>
        <p:nvSpPr>
          <p:cNvPr id="20" name="TextBox 19"/>
          <p:cNvSpPr txBox="1">
            <a:spLocks/>
          </p:cNvSpPr>
          <p:nvPr/>
        </p:nvSpPr>
        <p:spPr>
          <a:xfrm>
            <a:off x="1371600" y="4120653"/>
            <a:ext cx="5650992" cy="2077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350" b="0" u="none" noProof="1">
                <a:solidFill>
                  <a:srgbClr val="686170"/>
                </a:solidFill>
                <a:latin typeface="Verdana"/>
              </a:rPr>
              <a:t>Kontakti, kanāli, telpas, transports un IT</a:t>
            </a:r>
          </a:p>
        </p:txBody>
      </p:sp>
      <p:sp>
        <p:nvSpPr>
          <p:cNvPr id="21" name="Oval 20"/>
          <p:cNvSpPr/>
          <p:nvPr/>
        </p:nvSpPr>
        <p:spPr>
          <a:xfrm>
            <a:off x="640080" y="4489704"/>
            <a:ext cx="502920" cy="502920"/>
          </a:xfrm>
          <a:prstGeom prst="ellipse">
            <a:avLst/>
          </a:prstGeom>
          <a:solidFill>
            <a:srgbClr val="654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22" name="TextBox 21"/>
          <p:cNvSpPr txBox="1"/>
          <p:nvPr/>
        </p:nvSpPr>
        <p:spPr>
          <a:xfrm>
            <a:off x="640080" y="4633442"/>
            <a:ext cx="50292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FFFFFF"/>
                </a:solidFill>
                <a:latin typeface="Verdana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526613"/>
            <a:ext cx="565099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600" b="1" u="none" noProof="1">
                <a:solidFill>
                  <a:srgbClr val="3F324B"/>
                </a:solidFill>
                <a:latin typeface="Verdana"/>
              </a:rPr>
              <a:t>Izvēlēties mācību procesa scenāriju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879605"/>
            <a:ext cx="5650992" cy="2077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350" b="0" u="none" noProof="1">
                <a:solidFill>
                  <a:srgbClr val="686170"/>
                </a:solidFill>
                <a:latin typeface="Verdana"/>
              </a:rPr>
              <a:t>Rīcība atbilstoši drošības situācijai</a:t>
            </a: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7498079" y="1298448"/>
            <a:ext cx="27432" cy="3675887"/>
          </a:xfrm>
          <a:prstGeom prst="rect">
            <a:avLst/>
          </a:prstGeom>
          <a:solidFill>
            <a:srgbClr val="DDD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7936992" y="1298448"/>
            <a:ext cx="381462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800" b="1" u="none" noProof="1">
                <a:solidFill>
                  <a:srgbClr val="654595"/>
                </a:solidFill>
                <a:latin typeface="Verdana"/>
              </a:rPr>
              <a:t>Mācību process turpinās drošākajā iespējamajā veidā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36992" y="2029968"/>
            <a:ext cx="3584448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0" u="none" noProof="1">
                <a:solidFill>
                  <a:srgbClr val="686170"/>
                </a:solidFill>
                <a:latin typeface="Verdana"/>
              </a:rPr>
              <a:t>Atkarībā no situācijas iespējami četri organizēšanas veidi:</a:t>
            </a:r>
          </a:p>
        </p:txBody>
      </p:sp>
      <p:sp>
        <p:nvSpPr>
          <p:cNvPr id="28" name="Oval 27"/>
          <p:cNvSpPr>
            <a:spLocks/>
          </p:cNvSpPr>
          <p:nvPr/>
        </p:nvSpPr>
        <p:spPr>
          <a:xfrm>
            <a:off x="7936992" y="2487168"/>
            <a:ext cx="402336" cy="40233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DD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7936992" y="2580614"/>
            <a:ext cx="40233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654595"/>
                </a:solidFill>
                <a:latin typeface="Verdana"/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22208" y="2580614"/>
            <a:ext cx="2944368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sv-SE" sz="1400" b="1" u="none" noProof="1">
                <a:solidFill>
                  <a:srgbClr val="3F324B"/>
                </a:solidFill>
                <a:latin typeface="Verdana"/>
              </a:rPr>
              <a:t>Klātienē, ja tas ir droši</a:t>
            </a:r>
          </a:p>
        </p:txBody>
      </p:sp>
      <p:sp>
        <p:nvSpPr>
          <p:cNvPr id="31" name="Oval 30"/>
          <p:cNvSpPr>
            <a:spLocks/>
          </p:cNvSpPr>
          <p:nvPr/>
        </p:nvSpPr>
        <p:spPr>
          <a:xfrm>
            <a:off x="7936992" y="3090672"/>
            <a:ext cx="402336" cy="40233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DD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32" name="TextBox 31"/>
          <p:cNvSpPr txBox="1">
            <a:spLocks/>
          </p:cNvSpPr>
          <p:nvPr/>
        </p:nvSpPr>
        <p:spPr>
          <a:xfrm>
            <a:off x="7936992" y="3184118"/>
            <a:ext cx="40233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654595"/>
                </a:solidFill>
                <a:latin typeface="Verdana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22208" y="3184117"/>
            <a:ext cx="2944368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3F324B"/>
                </a:solidFill>
                <a:latin typeface="Verdana"/>
              </a:rPr>
              <a:t>Citās drošās telpās</a:t>
            </a:r>
          </a:p>
        </p:txBody>
      </p:sp>
      <p:sp>
        <p:nvSpPr>
          <p:cNvPr id="37" name="Oval 36"/>
          <p:cNvSpPr>
            <a:spLocks/>
          </p:cNvSpPr>
          <p:nvPr/>
        </p:nvSpPr>
        <p:spPr>
          <a:xfrm>
            <a:off x="7936992" y="3694176"/>
            <a:ext cx="402336" cy="40233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DD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38" name="TextBox 37"/>
          <p:cNvSpPr txBox="1"/>
          <p:nvPr/>
        </p:nvSpPr>
        <p:spPr>
          <a:xfrm>
            <a:off x="7936992" y="3787622"/>
            <a:ext cx="40233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b="1" noProof="1">
                <a:solidFill>
                  <a:srgbClr val="654595"/>
                </a:solidFill>
                <a:latin typeface="Verdana"/>
              </a:rPr>
              <a:t>3</a:t>
            </a:r>
            <a:endParaRPr lang="lv-LV" sz="1400" b="1" u="none">
              <a:solidFill>
                <a:srgbClr val="654595"/>
              </a:solidFill>
              <a:latin typeface="Verdana"/>
            </a:endParaRPr>
          </a:p>
        </p:txBody>
      </p:sp>
      <p:sp>
        <p:nvSpPr>
          <p:cNvPr id="39" name="TextBox 38"/>
          <p:cNvSpPr txBox="1">
            <a:spLocks/>
          </p:cNvSpPr>
          <p:nvPr/>
        </p:nvSpPr>
        <p:spPr>
          <a:xfrm>
            <a:off x="8522208" y="3787622"/>
            <a:ext cx="2944368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u="none" noProof="1">
                <a:solidFill>
                  <a:srgbClr val="3F324B"/>
                </a:solidFill>
                <a:latin typeface="Verdana"/>
              </a:rPr>
              <a:t>Uz laiku pārtraucot mācības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8368" y="5321808"/>
            <a:ext cx="10863072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noProof="1"/>
            </a:pPr>
            <a:r>
              <a:rPr lang="lv-LV" sz="1900" b="1" u="none" noProof="1">
                <a:solidFill>
                  <a:srgbClr val="654595"/>
                </a:solidFill>
                <a:latin typeface="Verdana"/>
              </a:rPr>
              <a:t>Plāns </a:t>
            </a:r>
            <a:r>
              <a:rPr lang="lv-LV" sz="1900" b="1" noProof="1">
                <a:solidFill>
                  <a:srgbClr val="654595"/>
                </a:solidFill>
                <a:latin typeface="Verdana"/>
              </a:rPr>
              <a:t>praktiski jāpārbauda un </a:t>
            </a:r>
            <a:r>
              <a:rPr lang="lv-LV" sz="1900" b="1" u="none" noProof="1">
                <a:solidFill>
                  <a:srgbClr val="654595"/>
                </a:solidFill>
                <a:latin typeface="Verdana"/>
              </a:rPr>
              <a:t>jāaktualizē pēc nepieciešamības</a:t>
            </a:r>
            <a:endParaRPr lang="lv-LV" sz="2000" b="1" u="none">
              <a:solidFill>
                <a:srgbClr val="654595"/>
              </a:solidFill>
              <a:latin typeface="Verdana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58368" y="5797296"/>
            <a:ext cx="10863072" cy="27432"/>
          </a:xfrm>
          <a:prstGeom prst="rect">
            <a:avLst/>
          </a:prstGeom>
          <a:solidFill>
            <a:srgbClr val="DDD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43" name="TextBox 42"/>
          <p:cNvSpPr txBox="1"/>
          <p:nvPr/>
        </p:nvSpPr>
        <p:spPr>
          <a:xfrm>
            <a:off x="658368" y="6035040"/>
            <a:ext cx="307238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 noProof="1"/>
            </a:pPr>
            <a:r>
              <a:rPr lang="lv-LV" sz="2000" b="1" u="sng" noProof="1">
                <a:solidFill>
                  <a:srgbClr val="00A6AD"/>
                </a:solidFill>
                <a:latin typeface="Verdan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Plāna paraugs</a:t>
            </a:r>
            <a:r>
              <a:rPr lang="lv-LV" sz="2000" b="1" u="sng" noProof="1">
                <a:solidFill>
                  <a:srgbClr val="00A6AD"/>
                </a:solidFill>
                <a:latin typeface="Verdana"/>
                <a:hlinkClick r:id="rId2"/>
              </a:rPr>
              <a:t> </a:t>
            </a:r>
            <a:r>
              <a:rPr lang="lv-LV" sz="2000" b="1" u="sng" noProof="1">
                <a:solidFill>
                  <a:srgbClr val="00A6AD"/>
                </a:solidFill>
                <a:latin typeface="Verdan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↗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224528" y="6035040"/>
            <a:ext cx="307238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2000" b="1" u="sng" noProof="1">
                <a:solidFill>
                  <a:srgbClr val="00A6AD"/>
                </a:solidFill>
                <a:latin typeface="Verdana"/>
                <a:hlinkClick r:id="rId3"/>
              </a:rPr>
              <a:t>Prezentācija  ↗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90688" y="6035040"/>
            <a:ext cx="307238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2000" b="1" u="sng" noProof="1">
                <a:solidFill>
                  <a:srgbClr val="00A6AD"/>
                </a:solidFill>
                <a:latin typeface="Verdana"/>
                <a:hlinkClick r:id="rId4"/>
              </a:rPr>
              <a:t>Vebinārs  ↗</a:t>
            </a:r>
          </a:p>
        </p:txBody>
      </p:sp>
      <p:sp>
        <p:nvSpPr>
          <p:cNvPr id="46" name="Oval 45"/>
          <p:cNvSpPr/>
          <p:nvPr/>
        </p:nvSpPr>
        <p:spPr>
          <a:xfrm>
            <a:off x="7936992" y="4297680"/>
            <a:ext cx="402336" cy="40233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DD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47" name="TextBox 46"/>
          <p:cNvSpPr txBox="1"/>
          <p:nvPr/>
        </p:nvSpPr>
        <p:spPr>
          <a:xfrm>
            <a:off x="7936992" y="4391126"/>
            <a:ext cx="40233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noProof="1">
                <a:solidFill>
                  <a:srgbClr val="654595"/>
                </a:solidFill>
                <a:latin typeface="Verdana"/>
              </a:rPr>
              <a:t>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522208" y="4391126"/>
            <a:ext cx="2944368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noProof="1">
                <a:solidFill>
                  <a:srgbClr val="3F324B"/>
                </a:solidFill>
                <a:latin typeface="Verdana"/>
              </a:rPr>
              <a:t>Attālināti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12648" y="6565392"/>
            <a:ext cx="393192" cy="292608"/>
          </a:xfrm>
          <a:prstGeom prst="rect">
            <a:avLst/>
          </a:prstGeom>
          <a:solidFill>
            <a:srgbClr val="654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50" name="TextBox 49"/>
          <p:cNvSpPr txBox="1"/>
          <p:nvPr/>
        </p:nvSpPr>
        <p:spPr>
          <a:xfrm>
            <a:off x="612648" y="6646293"/>
            <a:ext cx="393192" cy="13080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850" b="0" noProof="1">
                <a:solidFill>
                  <a:srgbClr val="FFFFFF"/>
                </a:solidFill>
                <a:latin typeface="Verdana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84984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40" y="1202221"/>
            <a:ext cx="12191695" cy="5669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 noProof="1"/>
            </a:pPr>
            <a:endParaRPr lang="lv-LV">
              <a:ea typeface="Verdan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1273"/>
            <a:ext cx="12191695" cy="139590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4" name="TextBox 3"/>
          <p:cNvSpPr txBox="1"/>
          <p:nvPr/>
        </p:nvSpPr>
        <p:spPr>
          <a:xfrm>
            <a:off x="618007" y="366878"/>
            <a:ext cx="7623550" cy="83153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2600" b="1" noProof="1">
                <a:solidFill>
                  <a:srgbClr val="654595"/>
                </a:solidFill>
                <a:latin typeface="Verdana"/>
              </a:rPr>
              <a:t>Atbalsts gatavībai krīzes situācijām 2026. gada rudenī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861165"/>
            <a:ext cx="22402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noProof="1">
                <a:solidFill>
                  <a:srgbClr val="9375AA"/>
                </a:solidFill>
                <a:latin typeface="Verdana"/>
              </a:rPr>
              <a:t>VIAA MĀCĪBAS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58368" y="1717160"/>
            <a:ext cx="6446520" cy="2616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700" b="1" noProof="1">
                <a:solidFill>
                  <a:srgbClr val="654595"/>
                </a:solidFill>
                <a:latin typeface="Verdana"/>
              </a:rPr>
              <a:t>Oktobrī un novembrī — trīs praktiskas mācību tēmas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137282"/>
            <a:ext cx="6446520" cy="2077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350" b="0" noProof="1">
                <a:solidFill>
                  <a:srgbClr val="686170"/>
                </a:solidFill>
                <a:latin typeface="Verdana"/>
              </a:rPr>
              <a:t>Mērķauditorija un mācību saturs</a:t>
            </a:r>
          </a:p>
        </p:txBody>
      </p:sp>
      <p:sp>
        <p:nvSpPr>
          <p:cNvPr id="8" name="Rectangle 7"/>
          <p:cNvSpPr/>
          <p:nvPr/>
        </p:nvSpPr>
        <p:spPr>
          <a:xfrm>
            <a:off x="877824" y="2625205"/>
            <a:ext cx="27432" cy="2798064"/>
          </a:xfrm>
          <a:prstGeom prst="rect">
            <a:avLst/>
          </a:prstGeom>
          <a:solidFill>
            <a:srgbClr val="DDD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9" name="Oval 8"/>
          <p:cNvSpPr/>
          <p:nvPr/>
        </p:nvSpPr>
        <p:spPr>
          <a:xfrm>
            <a:off x="640080" y="2588629"/>
            <a:ext cx="502920" cy="502920"/>
          </a:xfrm>
          <a:prstGeom prst="ellipse">
            <a:avLst/>
          </a:prstGeom>
          <a:solidFill>
            <a:srgbClr val="654595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10" name="TextBox 9"/>
          <p:cNvSpPr txBox="1"/>
          <p:nvPr/>
        </p:nvSpPr>
        <p:spPr>
          <a:xfrm>
            <a:off x="640080" y="2732367"/>
            <a:ext cx="50292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noProof="1">
                <a:solidFill>
                  <a:srgbClr val="FFFFFF"/>
                </a:solidFill>
                <a:latin typeface="Verdan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634181"/>
            <a:ext cx="5650992" cy="192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defRPr noProof="1"/>
            </a:pPr>
            <a:r>
              <a:rPr lang="lv-LV" sz="1250" b="1" noProof="1">
                <a:solidFill>
                  <a:srgbClr val="9375AA"/>
                </a:solidFill>
                <a:latin typeface="Verdana"/>
              </a:rPr>
              <a:t>IZGLĪTĪBAS IESTĀŽU DARBINIEKIEM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876011"/>
            <a:ext cx="5650992" cy="8463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defRPr noProof="1"/>
            </a:pPr>
            <a:r>
              <a:rPr lang="lv-LV" sz="1550" b="1" noProof="1">
                <a:solidFill>
                  <a:srgbClr val="3F324B"/>
                </a:solidFill>
                <a:latin typeface="Verdana"/>
              </a:rPr>
              <a:t>“Izglītības iestādes gatavība krīzes situācijām un rīcība dažādās krīzes situācijās” 10 h</a:t>
            </a:r>
            <a:endParaRPr lang="en-US" sz="1100"/>
          </a:p>
          <a:p>
            <a:pPr marL="228600" indent="-228600">
              <a:buAutoNum type="arabicPeriod"/>
              <a:defRPr noProof="1"/>
            </a:pPr>
            <a:r>
              <a:rPr lang="lv-LV" sz="1200" b="1" noProof="1">
                <a:solidFill>
                  <a:srgbClr val="3F324B"/>
                </a:solidFill>
                <a:latin typeface="Verdana"/>
              </a:rPr>
              <a:t>grupa 27., 29.10. plkst. 13.00-17.00</a:t>
            </a:r>
          </a:p>
          <a:p>
            <a:pPr>
              <a:defRPr noProof="1"/>
            </a:pPr>
            <a:r>
              <a:rPr lang="lv-LV" sz="1200" b="1">
                <a:solidFill>
                  <a:srgbClr val="3F324B"/>
                </a:solidFill>
                <a:latin typeface="Verdana"/>
              </a:rPr>
              <a:t>2. grupa 24., 26.11. plkst. 13.00-17.00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3776043"/>
            <a:ext cx="502920" cy="502920"/>
          </a:xfrm>
          <a:prstGeom prst="ellipse">
            <a:avLst/>
          </a:prstGeom>
          <a:solidFill>
            <a:srgbClr val="9375AA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14" name="TextBox 13"/>
          <p:cNvSpPr txBox="1"/>
          <p:nvPr/>
        </p:nvSpPr>
        <p:spPr>
          <a:xfrm>
            <a:off x="640080" y="3919781"/>
            <a:ext cx="50292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noProof="1">
                <a:solidFill>
                  <a:srgbClr val="FFFFFF"/>
                </a:solidFill>
                <a:latin typeface="Verdan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919566"/>
            <a:ext cx="5650992" cy="192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250" b="1" noProof="1">
                <a:solidFill>
                  <a:srgbClr val="9375AA"/>
                </a:solidFill>
                <a:latin typeface="Verdana"/>
              </a:rPr>
              <a:t>PEDAGOGIEM, IT MENTORIEM UN VADĪTĀJIEM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161397"/>
            <a:ext cx="5650992" cy="2385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550" b="1" noProof="1">
                <a:solidFill>
                  <a:srgbClr val="3F324B"/>
                </a:solidFill>
                <a:latin typeface="Verdana"/>
              </a:rPr>
              <a:t>“Digitālā drošība un kiberdrošība”</a:t>
            </a:r>
          </a:p>
        </p:txBody>
      </p:sp>
      <p:sp>
        <p:nvSpPr>
          <p:cNvPr id="17" name="Oval 16"/>
          <p:cNvSpPr/>
          <p:nvPr/>
        </p:nvSpPr>
        <p:spPr>
          <a:xfrm>
            <a:off x="640080" y="4636885"/>
            <a:ext cx="502920" cy="502920"/>
          </a:xfrm>
          <a:prstGeom prst="ellipse">
            <a:avLst/>
          </a:prstGeom>
          <a:solidFill>
            <a:srgbClr val="654595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18" name="TextBox 17"/>
          <p:cNvSpPr txBox="1"/>
          <p:nvPr/>
        </p:nvSpPr>
        <p:spPr>
          <a:xfrm>
            <a:off x="640080" y="4780623"/>
            <a:ext cx="50292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400" b="1" noProof="1">
                <a:solidFill>
                  <a:srgbClr val="FFFFFF"/>
                </a:solidFill>
                <a:latin typeface="Verdana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4682437"/>
            <a:ext cx="5650992" cy="192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250" b="1" noProof="1">
                <a:solidFill>
                  <a:srgbClr val="9375AA"/>
                </a:solidFill>
                <a:latin typeface="Verdana"/>
              </a:rPr>
              <a:t>PEDAGOGIEM UN VADĪTĀJIEM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956925"/>
            <a:ext cx="5650992" cy="2385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550" b="1" noProof="1">
                <a:solidFill>
                  <a:srgbClr val="3F324B"/>
                </a:solidFill>
                <a:latin typeface="Verdana"/>
              </a:rPr>
              <a:t>“Efektīva komunikācija ar vecākiem krīzes laikā”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98079" y="1674229"/>
            <a:ext cx="27432" cy="3803904"/>
          </a:xfrm>
          <a:prstGeom prst="rect">
            <a:avLst/>
          </a:prstGeom>
          <a:solidFill>
            <a:srgbClr val="DDD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22" name="TextBox 21"/>
          <p:cNvSpPr txBox="1"/>
          <p:nvPr/>
        </p:nvSpPr>
        <p:spPr>
          <a:xfrm>
            <a:off x="7782100" y="1730555"/>
            <a:ext cx="3614928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defRPr noProof="1"/>
            </a:pPr>
            <a:r>
              <a:rPr lang="lv-LV" sz="1500" b="1" noProof="1">
                <a:solidFill>
                  <a:srgbClr val="9375AA"/>
                </a:solidFill>
                <a:latin typeface="Verdana"/>
              </a:rPr>
              <a:t>DROŠĪBAS NEDĒĻA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14305" y="2027724"/>
            <a:ext cx="3584448" cy="43890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3100" b="1" noProof="1">
                <a:solidFill>
                  <a:srgbClr val="654595"/>
                </a:solidFill>
                <a:latin typeface="Verdana"/>
              </a:rPr>
              <a:t>12.–18. </a:t>
            </a:r>
            <a:r>
              <a:rPr lang="lv-LV" sz="2200" b="1" noProof="1">
                <a:solidFill>
                  <a:srgbClr val="654595"/>
                </a:solidFill>
                <a:latin typeface="Verdana"/>
              </a:rPr>
              <a:t>OKTOBRĪ</a:t>
            </a:r>
            <a:endParaRPr lang="lv-LV" sz="2400" b="1" u="none">
              <a:solidFill>
                <a:srgbClr val="654595"/>
              </a:solidFill>
              <a:latin typeface="Verdan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844785" y="2573907"/>
            <a:ext cx="3584448" cy="22860"/>
          </a:xfrm>
          <a:prstGeom prst="rect">
            <a:avLst/>
          </a:prstGeom>
          <a:solidFill>
            <a:srgbClr val="DDD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28" name="TextBox 27"/>
          <p:cNvSpPr txBox="1"/>
          <p:nvPr/>
        </p:nvSpPr>
        <p:spPr>
          <a:xfrm>
            <a:off x="7851494" y="2739694"/>
            <a:ext cx="3584448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1500" b="1" noProof="1">
                <a:solidFill>
                  <a:srgbClr val="654595"/>
                </a:solidFill>
                <a:latin typeface="Verdana"/>
              </a:rPr>
              <a:t>VUGD  •  IZM  •  VIAA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7728" y="6185269"/>
            <a:ext cx="10863072" cy="22860"/>
          </a:xfrm>
          <a:prstGeom prst="rect">
            <a:avLst/>
          </a:prstGeom>
          <a:solidFill>
            <a:srgbClr val="DDD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30" name="TextBox 29"/>
          <p:cNvSpPr txBox="1"/>
          <p:nvPr/>
        </p:nvSpPr>
        <p:spPr>
          <a:xfrm>
            <a:off x="7784592" y="4729340"/>
            <a:ext cx="3456432" cy="73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defRPr noProof="1"/>
            </a:pPr>
            <a:r>
              <a:rPr lang="lv-LV" sz="1300" b="1" noProof="1">
                <a:solidFill>
                  <a:srgbClr val="654595"/>
                </a:solidFill>
                <a:latin typeface="Verdana"/>
              </a:rPr>
              <a:t>PAPILDU INFORMĀCIJA</a:t>
            </a:r>
          </a:p>
          <a:p>
            <a:pPr>
              <a:lnSpc>
                <a:spcPct val="105000"/>
              </a:lnSpc>
              <a:defRPr noProof="1"/>
            </a:pPr>
            <a:r>
              <a:rPr lang="lv-LV" sz="1400" b="0" noProof="1">
                <a:solidFill>
                  <a:srgbClr val="686170"/>
                </a:solidFill>
                <a:latin typeface="Verdana"/>
              </a:rPr>
              <a:t>Par mācībām un </a:t>
            </a:r>
            <a:r>
              <a:rPr lang="lv-LV" noProof="1">
                <a:solidFill>
                  <a:srgbClr val="686170"/>
                </a:solidFill>
                <a:latin typeface="Verdana"/>
              </a:rPr>
              <a:t>Drošības </a:t>
            </a:r>
            <a:r>
              <a:rPr lang="lv-LV" sz="1400" b="0" noProof="1">
                <a:solidFill>
                  <a:srgbClr val="686170"/>
                </a:solidFill>
                <a:latin typeface="Verdana"/>
              </a:rPr>
              <a:t>nedēļu būs pieejama </a:t>
            </a:r>
            <a:r>
              <a:rPr lang="lv-LV" noProof="1">
                <a:solidFill>
                  <a:srgbClr val="686170"/>
                </a:solidFill>
                <a:latin typeface="Verdana"/>
              </a:rPr>
              <a:t>oktobra pirmajā nedēļā</a:t>
            </a:r>
            <a:r>
              <a:rPr lang="lv-LV" sz="1400" b="0" noProof="1">
                <a:solidFill>
                  <a:srgbClr val="686170"/>
                </a:solidFill>
                <a:latin typeface="Verdana"/>
              </a:rPr>
              <a:t>.</a:t>
            </a:r>
            <a:endParaRPr lang="lv-LV"/>
          </a:p>
        </p:txBody>
      </p:sp>
      <p:sp>
        <p:nvSpPr>
          <p:cNvPr id="31" name="Rectangle 30"/>
          <p:cNvSpPr/>
          <p:nvPr/>
        </p:nvSpPr>
        <p:spPr>
          <a:xfrm>
            <a:off x="612648" y="6565392"/>
            <a:ext cx="393192" cy="292608"/>
          </a:xfrm>
          <a:prstGeom prst="rect">
            <a:avLst/>
          </a:prstGeom>
          <a:solidFill>
            <a:srgbClr val="654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noProof="1"/>
            </a:pPr>
            <a:endParaRPr lang="lv-LV"/>
          </a:p>
        </p:txBody>
      </p:sp>
      <p:sp>
        <p:nvSpPr>
          <p:cNvPr id="32" name="TextBox 31"/>
          <p:cNvSpPr txBox="1"/>
          <p:nvPr/>
        </p:nvSpPr>
        <p:spPr>
          <a:xfrm>
            <a:off x="612648" y="6646293"/>
            <a:ext cx="393192" cy="13080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noProof="1"/>
            </a:pPr>
            <a:r>
              <a:rPr lang="lv-LV" sz="850" b="0" noProof="1">
                <a:solidFill>
                  <a:srgbClr val="FFFFFF"/>
                </a:solidFill>
                <a:latin typeface="Verdana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0CAA8B-B3C0-B995-AC42-370DD9F0D97D}"/>
              </a:ext>
            </a:extLst>
          </p:cNvPr>
          <p:cNvSpPr txBox="1"/>
          <p:nvPr/>
        </p:nvSpPr>
        <p:spPr>
          <a:xfrm>
            <a:off x="7772975" y="3041056"/>
            <a:ext cx="4040038" cy="100027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sz="1500" b="1" i="0" u="none" strike="noStrike" baseline="0">
                <a:solidFill>
                  <a:schemeClr val="accent3"/>
                </a:solidFill>
                <a:latin typeface="Verdana"/>
                <a:ea typeface="Segoe UI"/>
                <a:cs typeface="Segoe UI"/>
              </a:rPr>
              <a:t>KEM</a:t>
            </a:r>
            <a:r>
              <a:rPr lang="en-US" sz="1500" b="0" i="0">
                <a:solidFill>
                  <a:schemeClr val="accent3"/>
                </a:solidFill>
                <a:latin typeface="Verdana"/>
                <a:ea typeface="Segoe UI"/>
                <a:cs typeface="Segoe UI"/>
              </a:rPr>
              <a:t>​</a:t>
            </a:r>
            <a:r>
              <a:rPr lang="en-US" sz="1500">
                <a:solidFill>
                  <a:schemeClr val="accent3"/>
                </a:solidFill>
                <a:latin typeface="Verdana"/>
                <a:ea typeface="Segoe UI"/>
                <a:cs typeface="Segoe UI"/>
              </a:rPr>
              <a:t> </a:t>
            </a:r>
            <a:r>
              <a:rPr lang="lv-LV" sz="1500" b="1">
                <a:solidFill>
                  <a:schemeClr val="accent3"/>
                </a:solidFill>
                <a:latin typeface="Verdana"/>
                <a:ea typeface="Verdana"/>
                <a:cs typeface="Segoe UI"/>
              </a:rPr>
              <a:t>•</a:t>
            </a:r>
            <a:r>
              <a:rPr lang="en-US" sz="1500">
                <a:solidFill>
                  <a:schemeClr val="accent3"/>
                </a:solidFill>
                <a:latin typeface="Verdana"/>
                <a:ea typeface="Segoe UI"/>
                <a:cs typeface="Segoe UI"/>
              </a:rPr>
              <a:t> </a:t>
            </a:r>
            <a:r>
              <a:rPr lang="lv-LV" sz="1500" b="1">
                <a:solidFill>
                  <a:schemeClr val="accent3"/>
                </a:solidFill>
                <a:latin typeface="Verdana"/>
                <a:ea typeface="Verdana"/>
                <a:cs typeface="Segoe UI"/>
              </a:rPr>
              <a:t>SPKC</a:t>
            </a:r>
            <a:r>
              <a:rPr lang="en-US" sz="1500">
                <a:solidFill>
                  <a:schemeClr val="accent3"/>
                </a:solidFill>
                <a:latin typeface="Verdana"/>
                <a:ea typeface="Verdana"/>
                <a:cs typeface="Segoe UI"/>
              </a:rPr>
              <a:t> </a:t>
            </a:r>
            <a:r>
              <a:rPr lang="lv-LV" sz="1500" b="1">
                <a:solidFill>
                  <a:schemeClr val="accent3"/>
                </a:solidFill>
                <a:latin typeface="Verdana"/>
                <a:ea typeface="Verdana"/>
                <a:cs typeface="Segoe UI"/>
              </a:rPr>
              <a:t>• NMPD</a:t>
            </a:r>
            <a:r>
              <a:rPr lang="en-US" sz="1500">
                <a:solidFill>
                  <a:schemeClr val="accent3"/>
                </a:solidFill>
                <a:latin typeface="Verdana"/>
                <a:ea typeface="Verdana"/>
                <a:cs typeface="Segoe UI"/>
              </a:rPr>
              <a:t> </a:t>
            </a:r>
            <a:r>
              <a:rPr lang="lv-LV" sz="1500" b="1">
                <a:solidFill>
                  <a:schemeClr val="accent3"/>
                </a:solidFill>
                <a:latin typeface="Verdana"/>
                <a:ea typeface="Verdana"/>
                <a:cs typeface="Segoe UI"/>
              </a:rPr>
              <a:t>• VP</a:t>
            </a:r>
            <a:r>
              <a:rPr lang="en-US" sz="1500">
                <a:solidFill>
                  <a:schemeClr val="accent3"/>
                </a:solidFill>
                <a:latin typeface="Verdana"/>
                <a:ea typeface="Verdana"/>
                <a:cs typeface="Segoe UI"/>
              </a:rPr>
              <a:t> </a:t>
            </a:r>
            <a:r>
              <a:rPr lang="lv-LV" sz="1500" b="1">
                <a:solidFill>
                  <a:schemeClr val="accent3"/>
                </a:solidFill>
                <a:latin typeface="Verdana"/>
                <a:ea typeface="Verdana"/>
                <a:cs typeface="Segoe UI"/>
              </a:rPr>
              <a:t>•</a:t>
            </a:r>
            <a:endParaRPr lang="lv-LV" sz="1500">
              <a:solidFill>
                <a:schemeClr val="accent3"/>
              </a:solidFill>
              <a:latin typeface="Verdana"/>
              <a:ea typeface="Verdana"/>
              <a:cs typeface="Segoe UI"/>
            </a:endParaRPr>
          </a:p>
          <a:p>
            <a:r>
              <a:rPr lang="lv-LV" sz="1500" b="1" i="0" u="none" strike="noStrike" baseline="0">
                <a:solidFill>
                  <a:schemeClr val="accent3"/>
                </a:solidFill>
                <a:latin typeface="Verdana"/>
                <a:ea typeface="Segoe UI"/>
                <a:cs typeface="Segoe UI"/>
              </a:rPr>
              <a:t>Latvijas Drošāka interneta centrs</a:t>
            </a:r>
            <a:r>
              <a:rPr lang="en-US" sz="1500" b="0" i="0">
                <a:solidFill>
                  <a:schemeClr val="accent3"/>
                </a:solidFill>
                <a:latin typeface="Verdana"/>
                <a:ea typeface="Segoe UI"/>
                <a:cs typeface="Segoe UI"/>
              </a:rPr>
              <a:t>​</a:t>
            </a:r>
            <a:r>
              <a:rPr lang="en-US" sz="1500">
                <a:solidFill>
                  <a:schemeClr val="accent3"/>
                </a:solidFill>
                <a:latin typeface="Verdana"/>
                <a:ea typeface="Segoe UI"/>
                <a:cs typeface="Segoe UI"/>
              </a:rPr>
              <a:t> </a:t>
            </a:r>
            <a:r>
              <a:rPr lang="lv-LV" sz="1500" b="1">
                <a:solidFill>
                  <a:schemeClr val="accent3"/>
                </a:solidFill>
                <a:latin typeface="Verdana"/>
                <a:ea typeface="Verdana"/>
                <a:cs typeface="Segoe UI"/>
              </a:rPr>
              <a:t>•</a:t>
            </a:r>
            <a:endParaRPr lang="lv-LV" sz="1500" b="1" i="0">
              <a:solidFill>
                <a:schemeClr val="accent3"/>
              </a:solidFill>
              <a:latin typeface="Verdana"/>
              <a:ea typeface="Verdana"/>
              <a:cs typeface="Segoe UI"/>
            </a:endParaRPr>
          </a:p>
          <a:p>
            <a:r>
              <a:rPr lang="lv-LV" sz="1500" b="1" i="0" u="none" strike="noStrike" baseline="0">
                <a:solidFill>
                  <a:schemeClr val="accent3"/>
                </a:solidFill>
                <a:latin typeface="Verdana"/>
                <a:ea typeface="Segoe UI"/>
                <a:cs typeface="Segoe UI"/>
              </a:rPr>
              <a:t>BAC</a:t>
            </a:r>
            <a:r>
              <a:rPr lang="en-US" sz="1500" b="0" i="0">
                <a:solidFill>
                  <a:schemeClr val="accent3"/>
                </a:solidFill>
                <a:latin typeface="Verdana"/>
                <a:ea typeface="Segoe UI"/>
                <a:cs typeface="Segoe UI"/>
              </a:rPr>
              <a:t>​</a:t>
            </a:r>
            <a:r>
              <a:rPr lang="en-US" sz="1500">
                <a:solidFill>
                  <a:schemeClr val="accent3"/>
                </a:solidFill>
                <a:latin typeface="Verdana"/>
                <a:ea typeface="Segoe UI"/>
                <a:cs typeface="Segoe UI"/>
              </a:rPr>
              <a:t> </a:t>
            </a:r>
            <a:r>
              <a:rPr lang="lv-LV" sz="1500" b="1">
                <a:solidFill>
                  <a:schemeClr val="accent3"/>
                </a:solidFill>
                <a:latin typeface="Verdana"/>
                <a:ea typeface="Verdana"/>
                <a:cs typeface="Segoe UI"/>
              </a:rPr>
              <a:t>• </a:t>
            </a:r>
            <a:r>
              <a:rPr lang="lv-LV" sz="1500" b="1" i="0" u="none" strike="noStrike" baseline="0">
                <a:solidFill>
                  <a:schemeClr val="accent3"/>
                </a:solidFill>
                <a:latin typeface="Verdana"/>
                <a:ea typeface="Segoe UI"/>
                <a:cs typeface="Segoe UI"/>
              </a:rPr>
              <a:t>Sadales tīkls</a:t>
            </a:r>
            <a:r>
              <a:rPr lang="en-US" sz="1500" b="0" i="0">
                <a:solidFill>
                  <a:schemeClr val="accent3"/>
                </a:solidFill>
                <a:latin typeface="Verdana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40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117FF318-A370-5654-76F6-7A15D3101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7">
            <a:extLst>
              <a:ext uri="{FF2B5EF4-FFF2-40B4-BE49-F238E27FC236}">
                <a16:creationId xmlns:a16="http://schemas.microsoft.com/office/drawing/2014/main" id="{6369F1AD-2CF2-EFE2-EC71-70B652DF142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433682" y="2367280"/>
            <a:ext cx="7856743" cy="189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lv-LV" sz="4000">
                <a:solidFill>
                  <a:schemeClr val="bg2"/>
                </a:solidFill>
              </a:rPr>
              <a:t>Grozījumi valsts vispārējās vidējās izglītības standartā</a:t>
            </a:r>
            <a:endParaRPr lang="en-US" sz="40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58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FE9D4-0306-85AD-DE5C-C13C37571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15" y="597907"/>
            <a:ext cx="10403925" cy="1012186"/>
          </a:xfrm>
        </p:spPr>
        <p:txBody>
          <a:bodyPr/>
          <a:lstStyle/>
          <a:p>
            <a:r>
              <a:rPr lang="en-US" sz="2800" err="1"/>
              <a:t>Valsts</a:t>
            </a:r>
            <a:r>
              <a:rPr lang="en-US" sz="2800"/>
              <a:t> </a:t>
            </a:r>
            <a:r>
              <a:rPr lang="en-US" sz="2800" err="1"/>
              <a:t>aizsardzības</a:t>
            </a:r>
            <a:r>
              <a:rPr lang="en-US" sz="2800"/>
              <a:t> </a:t>
            </a:r>
            <a:r>
              <a:rPr lang="en-US" sz="2800" err="1"/>
              <a:t>mācība</a:t>
            </a:r>
            <a:endParaRPr lang="lv-LV" sz="2800" err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845B4-E4A5-E18F-C3C6-2E7EBB643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0"/>
            <a:r>
              <a:rPr lang="en-US" sz="2200" b="1"/>
              <a:t>MKN Nr. 416 </a:t>
            </a:r>
            <a:r>
              <a:rPr lang="en-US" sz="2200" b="1" err="1"/>
              <a:t>grozījumi</a:t>
            </a:r>
            <a:r>
              <a:rPr lang="en-US" sz="2200" b="1"/>
              <a:t> 2026. gada 11. </a:t>
            </a:r>
            <a:r>
              <a:rPr lang="en-US" sz="2200" b="1" err="1"/>
              <a:t>augustā</a:t>
            </a:r>
            <a:endParaRPr lang="en-US" sz="2200" err="1">
              <a:solidFill>
                <a:srgbClr val="000000"/>
              </a:solidFill>
            </a:endParaRPr>
          </a:p>
          <a:p>
            <a:pPr marL="571500" indent="-342900">
              <a:buChar char="•"/>
            </a:pPr>
            <a:r>
              <a:rPr lang="en-US"/>
              <a:t>12. </a:t>
            </a:r>
            <a:r>
              <a:rPr lang="en-US" err="1"/>
              <a:t>pielikums</a:t>
            </a:r>
            <a:r>
              <a:rPr lang="en-US"/>
              <a:t> </a:t>
            </a:r>
            <a:r>
              <a:rPr lang="en-US" err="1"/>
              <a:t>Vispārējās</a:t>
            </a:r>
            <a:r>
              <a:rPr lang="en-US"/>
              <a:t> </a:t>
            </a:r>
            <a:r>
              <a:rPr lang="en-US" err="1"/>
              <a:t>vidējās</a:t>
            </a:r>
            <a:r>
              <a:rPr lang="en-US"/>
              <a:t> </a:t>
            </a:r>
            <a:r>
              <a:rPr lang="en-US" err="1"/>
              <a:t>izglītības</a:t>
            </a:r>
            <a:r>
              <a:rPr lang="en-US"/>
              <a:t> </a:t>
            </a:r>
            <a:r>
              <a:rPr lang="en-US" err="1"/>
              <a:t>programmas</a:t>
            </a:r>
            <a:r>
              <a:rPr lang="en-US"/>
              <a:t> </a:t>
            </a:r>
            <a:r>
              <a:rPr lang="en-US" err="1"/>
              <a:t>paraugs</a:t>
            </a:r>
            <a:r>
              <a:rPr lang="en-US"/>
              <a:t> </a:t>
            </a:r>
            <a:r>
              <a:rPr lang="en-US" err="1"/>
              <a:t>izglītības</a:t>
            </a:r>
            <a:r>
              <a:rPr lang="en-US"/>
              <a:t> </a:t>
            </a:r>
            <a:r>
              <a:rPr lang="en-US" err="1"/>
              <a:t>ieguvei</a:t>
            </a:r>
            <a:r>
              <a:rPr lang="en-US"/>
              <a:t> </a:t>
            </a:r>
            <a:r>
              <a:rPr lang="en-US" err="1"/>
              <a:t>nepilna</a:t>
            </a:r>
            <a:r>
              <a:rPr lang="en-US"/>
              <a:t> </a:t>
            </a:r>
            <a:r>
              <a:rPr lang="en-US" err="1"/>
              <a:t>laika</a:t>
            </a:r>
            <a:r>
              <a:rPr lang="en-US"/>
              <a:t> </a:t>
            </a:r>
            <a:r>
              <a:rPr lang="en-US" err="1"/>
              <a:t>klātienes</a:t>
            </a:r>
            <a:r>
              <a:rPr lang="en-US"/>
              <a:t> </a:t>
            </a:r>
            <a:r>
              <a:rPr lang="en-US" err="1"/>
              <a:t>vai</a:t>
            </a:r>
            <a:r>
              <a:rPr lang="en-US"/>
              <a:t> </a:t>
            </a:r>
            <a:r>
              <a:rPr lang="en-US" err="1"/>
              <a:t>tālmācības</a:t>
            </a:r>
            <a:r>
              <a:rPr lang="en-US"/>
              <a:t> </a:t>
            </a:r>
            <a:r>
              <a:rPr lang="en-US" err="1"/>
              <a:t>formā</a:t>
            </a:r>
            <a:endParaRPr lang="en-US"/>
          </a:p>
          <a:p>
            <a:pPr marL="571500" indent="-342900">
              <a:buChar char="•"/>
            </a:pPr>
            <a:r>
              <a:rPr lang="en-US" err="1"/>
              <a:t>Valsts</a:t>
            </a:r>
            <a:r>
              <a:rPr lang="en-US"/>
              <a:t> </a:t>
            </a:r>
            <a:r>
              <a:rPr lang="en-US" err="1"/>
              <a:t>aizsardzības</a:t>
            </a:r>
            <a:r>
              <a:rPr lang="en-US"/>
              <a:t> </a:t>
            </a:r>
            <a:r>
              <a:rPr lang="en-US" err="1"/>
              <a:t>mācība</a:t>
            </a:r>
            <a:r>
              <a:rPr lang="en-US"/>
              <a:t> </a:t>
            </a:r>
            <a:r>
              <a:rPr lang="en-US" err="1"/>
              <a:t>jāapgūst</a:t>
            </a:r>
            <a:r>
              <a:rPr lang="en-US"/>
              <a:t> </a:t>
            </a:r>
            <a:r>
              <a:rPr lang="en-US" err="1"/>
              <a:t>arī</a:t>
            </a:r>
            <a:r>
              <a:rPr lang="en-US"/>
              <a:t> </a:t>
            </a:r>
            <a:r>
              <a:rPr lang="en-US" err="1"/>
              <a:t>nepilna</a:t>
            </a:r>
            <a:r>
              <a:rPr lang="en-US"/>
              <a:t> </a:t>
            </a:r>
            <a:r>
              <a:rPr lang="en-US" err="1"/>
              <a:t>laika</a:t>
            </a:r>
            <a:r>
              <a:rPr lang="en-US"/>
              <a:t> </a:t>
            </a:r>
            <a:r>
              <a:rPr lang="en-US" err="1"/>
              <a:t>klātienes</a:t>
            </a:r>
            <a:r>
              <a:rPr lang="en-US"/>
              <a:t> un </a:t>
            </a:r>
            <a:r>
              <a:rPr lang="en-US" err="1"/>
              <a:t>tālmācības</a:t>
            </a:r>
            <a:r>
              <a:rPr lang="en-US"/>
              <a:t> </a:t>
            </a:r>
            <a:r>
              <a:rPr lang="en-US" err="1"/>
              <a:t>izglītības</a:t>
            </a:r>
            <a:r>
              <a:rPr lang="en-US"/>
              <a:t> </a:t>
            </a:r>
            <a:r>
              <a:rPr lang="en-US" err="1"/>
              <a:t>programmās</a:t>
            </a:r>
            <a:r>
              <a:rPr lang="en-US"/>
              <a:t>: 56 </a:t>
            </a:r>
            <a:r>
              <a:rPr lang="en-US" err="1"/>
              <a:t>mācību</a:t>
            </a:r>
            <a:r>
              <a:rPr lang="en-US"/>
              <a:t> </a:t>
            </a:r>
            <a:r>
              <a:rPr lang="en-US" err="1"/>
              <a:t>stundas</a:t>
            </a:r>
            <a:r>
              <a:rPr lang="en-US"/>
              <a:t> </a:t>
            </a:r>
            <a:r>
              <a:rPr lang="en-US" err="1"/>
              <a:t>tālmācībā</a:t>
            </a:r>
            <a:r>
              <a:rPr lang="en-US"/>
              <a:t> un 38 </a:t>
            </a:r>
            <a:r>
              <a:rPr lang="en-US" err="1"/>
              <a:t>mācību</a:t>
            </a:r>
            <a:r>
              <a:rPr lang="en-US"/>
              <a:t> </a:t>
            </a:r>
            <a:r>
              <a:rPr lang="en-US" err="1"/>
              <a:t>stundas</a:t>
            </a:r>
            <a:r>
              <a:rPr lang="en-US"/>
              <a:t> </a:t>
            </a:r>
            <a:r>
              <a:rPr lang="en-US" err="1"/>
              <a:t>klātienē</a:t>
            </a:r>
            <a:r>
              <a:rPr lang="en-US"/>
              <a:t>. </a:t>
            </a:r>
          </a:p>
          <a:p>
            <a:pPr marL="228600" indent="0"/>
            <a:endParaRPr lang="en-US"/>
          </a:p>
          <a:p>
            <a:r>
              <a:rPr lang="en-US" sz="1800" err="1"/>
              <a:t>Pieejami</a:t>
            </a:r>
            <a:r>
              <a:rPr lang="en-US" sz="1800"/>
              <a:t>: </a:t>
            </a:r>
            <a:r>
              <a:rPr lang="en-US" sz="1800">
                <a:hlinkClick r:id="rId2"/>
              </a:rPr>
              <a:t>Grozījumi Ministru kabineta 2019. gada 3. septembra… - Latvijas Vēstnesis</a:t>
            </a:r>
            <a:endParaRPr lang="en-US" sz="1800">
              <a:solidFill>
                <a:srgbClr val="000000"/>
              </a:solidFill>
            </a:endParaRPr>
          </a:p>
          <a:p>
            <a:r>
              <a:rPr lang="lv-LV" sz="1800" i="1"/>
              <a:t>Noteikumi piemērojami ar 2026. gada 1. septembri</a:t>
            </a:r>
            <a:r>
              <a:rPr lang="lv-LV" sz="1800"/>
              <a:t>.</a:t>
            </a:r>
            <a:endParaRPr lang="en-US" sz="1800"/>
          </a:p>
          <a:p>
            <a:pPr marL="228600" indent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6DC762-9E9C-1208-2012-D33F29C838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54061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304AB-55C6-3B56-3502-A03E08E9E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6520B-5B50-D7F8-9BAA-437DD6E43D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8B73B-CB8B-CB18-8BC9-3DA3DA3DEF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8</a:t>
            </a:fld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63B8DC-B3D5-1A4B-EEE0-2DA4FBF04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215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A0C05-8837-16A0-80C4-E96EEBA30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BA8BB-A226-C855-7341-1950CD9E3B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38FB-41C9-8507-74A7-DBC91E1B58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9</a:t>
            </a:fld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7BE4E6-9D8B-E52B-2F91-18787438C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34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FB56A-4AD0-47A3-7204-BC86A04D3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3740A-8DC5-0E8B-60D3-C0B49D8B72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15B93-6D93-BE44-D9F8-08A9306754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10</a:t>
            </a:fld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DDD0C0-41DE-ABD6-6D8B-0ADCC18C0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4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147C4-32BD-AA47-89EE-161BBBC79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77132-71F7-398D-84B2-B19374980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5D407-C020-3405-7EB4-4ACE59B0C1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11</a:t>
            </a:fld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DA358-79AC-AE70-D31C-E8D78372C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67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97C7D-3BBA-637B-C7FE-F450526F7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73D65-3447-CE06-4B1B-4DA3D1AF1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357518-7AB6-CCE2-C3F4-9EEA0DE774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12</a:t>
            </a:fld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37456D-3D0A-A81C-5E2A-DF42BD8C4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324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7372D-175F-C390-6EB0-FA22520E7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09F7A-EB24-DE66-C25F-B326268579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41C69-1CB8-0F1D-066B-A7E4D624C73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13</a:t>
            </a:fld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E5B342-2824-B3EE-5E03-320EC2EC5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D076D-D3D0-6EBA-FE7B-16593F0B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E0BCF-2BA5-18E4-6201-D843ECA5F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BC76A-B08F-144F-D1E3-160BFFCD52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14</a:t>
            </a:fld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94FDA3-72B4-E8B1-F165-3C8241B57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96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7FC99-DB2C-B978-91AB-05960514D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C27CD-447C-D0A6-B06C-5F1FB50DFA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ACFEA-EBA0-8BAE-AFE8-6B544F9B55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15</a:t>
            </a:fld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40E223-9A28-4134-15F0-E84AB2746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825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963844F8-3E47-C25B-F647-E8F7CEC1B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7">
            <a:extLst>
              <a:ext uri="{FF2B5EF4-FFF2-40B4-BE49-F238E27FC236}">
                <a16:creationId xmlns:a16="http://schemas.microsoft.com/office/drawing/2014/main" id="{7C504AE7-32FD-BF95-E867-8F3F1E397A1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433682" y="2367280"/>
            <a:ext cx="7856743" cy="189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lv-LV" sz="4000">
                <a:solidFill>
                  <a:schemeClr val="bg2"/>
                </a:solidFill>
              </a:rPr>
              <a:t>Grozījumi valsts vispārējās vidējās izglītības standartā</a:t>
            </a:r>
            <a:endParaRPr lang="en-US" sz="40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56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78752-3656-67E8-8D85-586F5A281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15" y="379467"/>
            <a:ext cx="9672572" cy="1142815"/>
          </a:xfrm>
        </p:spPr>
        <p:txBody>
          <a:bodyPr/>
          <a:lstStyle/>
          <a:p>
            <a:r>
              <a:rPr lang="en-US" sz="2800" err="1"/>
              <a:t>Individuālais</a:t>
            </a:r>
            <a:r>
              <a:rPr lang="en-US" sz="2800"/>
              <a:t> </a:t>
            </a:r>
            <a:r>
              <a:rPr lang="en-US" sz="2800" err="1"/>
              <a:t>izglītības</a:t>
            </a:r>
            <a:r>
              <a:rPr lang="en-US" sz="2800"/>
              <a:t> </a:t>
            </a:r>
            <a:r>
              <a:rPr lang="en-US" sz="2800" err="1"/>
              <a:t>programmas</a:t>
            </a:r>
            <a:r>
              <a:rPr lang="en-US" sz="2800"/>
              <a:t> </a:t>
            </a:r>
            <a:r>
              <a:rPr lang="en-US" sz="2800" err="1"/>
              <a:t>apguves</a:t>
            </a:r>
            <a:r>
              <a:rPr lang="en-US" sz="2800"/>
              <a:t> </a:t>
            </a:r>
            <a:r>
              <a:rPr lang="en-US" sz="2800" err="1"/>
              <a:t>plāns</a:t>
            </a:r>
            <a:endParaRPr 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8675A-DE99-6DFE-8697-834AFED97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775" y="1878219"/>
            <a:ext cx="10929767" cy="4821984"/>
          </a:xfrm>
        </p:spPr>
        <p:txBody>
          <a:bodyPr/>
          <a:lstStyle/>
          <a:p>
            <a:pPr marL="228600" indent="0"/>
            <a:r>
              <a:rPr lang="en-US" sz="2200" b="1"/>
              <a:t>MKN Nr. 416 </a:t>
            </a:r>
            <a:r>
              <a:rPr lang="en-US" sz="2200" b="1" err="1"/>
              <a:t>grozījumi</a:t>
            </a:r>
            <a:r>
              <a:rPr lang="en-US" sz="2200" b="1"/>
              <a:t> 2026. gada 11. </a:t>
            </a:r>
            <a:r>
              <a:rPr lang="en-US" sz="2200" b="1" err="1"/>
              <a:t>augustā</a:t>
            </a:r>
            <a:endParaRPr lang="en-US" sz="2200" err="1">
              <a:solidFill>
                <a:srgbClr val="664690"/>
              </a:solidFill>
            </a:endParaRPr>
          </a:p>
          <a:p>
            <a:pPr marL="571500" indent="-342900">
              <a:buChar char="•"/>
            </a:pPr>
            <a:r>
              <a:rPr lang="en-US" sz="2000"/>
              <a:t>14.</a:t>
            </a:r>
            <a:r>
              <a:rPr lang="en-US" sz="2000" baseline="30000"/>
              <a:t>1</a:t>
            </a:r>
            <a:r>
              <a:rPr lang="en-US" sz="2000"/>
              <a:t> </a:t>
            </a:r>
            <a:r>
              <a:rPr lang="en-US" sz="2000" err="1"/>
              <a:t>Izglītības</a:t>
            </a:r>
            <a:r>
              <a:rPr lang="en-US" sz="2000"/>
              <a:t> </a:t>
            </a:r>
            <a:r>
              <a:rPr lang="en-US" sz="2000" err="1"/>
              <a:t>iestāde</a:t>
            </a:r>
            <a:r>
              <a:rPr lang="en-US" sz="2000"/>
              <a:t> </a:t>
            </a:r>
            <a:r>
              <a:rPr lang="en-US" sz="2000" err="1"/>
              <a:t>skolēnam</a:t>
            </a:r>
            <a:r>
              <a:rPr lang="en-US" sz="2000"/>
              <a:t> </a:t>
            </a:r>
            <a:r>
              <a:rPr lang="en-US" sz="2000" err="1"/>
              <a:t>ar</a:t>
            </a:r>
            <a:r>
              <a:rPr lang="en-US" sz="2000"/>
              <a:t> </a:t>
            </a:r>
            <a:r>
              <a:rPr lang="en-US" sz="2000" err="1"/>
              <a:t>speciālām</a:t>
            </a:r>
            <a:r>
              <a:rPr lang="en-US" sz="2000"/>
              <a:t> </a:t>
            </a:r>
            <a:r>
              <a:rPr lang="en-US" sz="2000" err="1"/>
              <a:t>vajadzībām</a:t>
            </a:r>
            <a:r>
              <a:rPr lang="en-US" sz="2000"/>
              <a:t>, </a:t>
            </a:r>
            <a:r>
              <a:rPr lang="en-US" sz="2000" err="1"/>
              <a:t>kurš</a:t>
            </a:r>
            <a:r>
              <a:rPr lang="en-US" sz="2000"/>
              <a:t> </a:t>
            </a:r>
            <a:r>
              <a:rPr lang="en-US" sz="2000" err="1"/>
              <a:t>apgūst</a:t>
            </a:r>
            <a:r>
              <a:rPr lang="en-US" sz="2000"/>
              <a:t> </a:t>
            </a:r>
            <a:r>
              <a:rPr lang="en-US" sz="2000" err="1"/>
              <a:t>vispārējās</a:t>
            </a:r>
            <a:r>
              <a:rPr lang="en-US" sz="2000"/>
              <a:t> </a:t>
            </a:r>
            <a:r>
              <a:rPr lang="en-US" sz="2000" err="1"/>
              <a:t>vidējās</a:t>
            </a:r>
            <a:r>
              <a:rPr lang="en-US" sz="2000"/>
              <a:t> </a:t>
            </a:r>
            <a:r>
              <a:rPr lang="en-US" sz="2000" err="1"/>
              <a:t>izglītības</a:t>
            </a:r>
            <a:r>
              <a:rPr lang="en-US" sz="2000"/>
              <a:t> </a:t>
            </a:r>
            <a:r>
              <a:rPr lang="en-US" sz="2000" err="1"/>
              <a:t>programmu</a:t>
            </a:r>
            <a:r>
              <a:rPr lang="en-US" sz="2000"/>
              <a:t>, </a:t>
            </a:r>
            <a:r>
              <a:rPr lang="en-US" sz="2000" err="1"/>
              <a:t>izstrādā</a:t>
            </a:r>
            <a:r>
              <a:rPr lang="en-US" sz="2000"/>
              <a:t> </a:t>
            </a:r>
            <a:r>
              <a:rPr lang="en-US" sz="2000" err="1"/>
              <a:t>individuālo</a:t>
            </a:r>
            <a:r>
              <a:rPr lang="en-US" sz="2000"/>
              <a:t> </a:t>
            </a:r>
            <a:r>
              <a:rPr lang="en-US" sz="2000" err="1"/>
              <a:t>izglītības</a:t>
            </a:r>
            <a:r>
              <a:rPr lang="en-US" sz="2000"/>
              <a:t> </a:t>
            </a:r>
            <a:r>
              <a:rPr lang="en-US" sz="2000" err="1"/>
              <a:t>programmas</a:t>
            </a:r>
            <a:r>
              <a:rPr lang="en-US" sz="2000"/>
              <a:t> </a:t>
            </a:r>
            <a:r>
              <a:rPr lang="en-US" sz="2000" err="1"/>
              <a:t>apguves</a:t>
            </a:r>
            <a:r>
              <a:rPr lang="en-US" sz="2000"/>
              <a:t> </a:t>
            </a:r>
            <a:r>
              <a:rPr lang="en-US" sz="2000" err="1"/>
              <a:t>plānu</a:t>
            </a:r>
            <a:r>
              <a:rPr lang="en-US" sz="2000"/>
              <a:t>.</a:t>
            </a:r>
          </a:p>
          <a:p>
            <a:pPr marL="571500" indent="-342900">
              <a:buChar char="•"/>
            </a:pPr>
            <a:r>
              <a:rPr lang="lv-LV" sz="2000"/>
              <a:t>13. pielikumā iekļauts vienots individuālās izglītības programmas apguves plāna paraugs skolēniem ar speciālām vajadzībām.</a:t>
            </a:r>
            <a:endParaRPr lang="en-US" sz="2200"/>
          </a:p>
          <a:p>
            <a:pPr marL="571500" indent="-342900">
              <a:buChar char="•"/>
            </a:pPr>
            <a:r>
              <a:rPr lang="lv-LV" sz="2000"/>
              <a:t>Plānā nosakāmi sasniedzamie rezultāti, nepieciešamais atbalsts un progresa izvērtēšana ne retāk kā divas reizes mācību gadā.</a:t>
            </a:r>
            <a:r>
              <a:rPr lang="lv-LV" sz="2200"/>
              <a:t> </a:t>
            </a:r>
            <a:endParaRPr lang="en-US" sz="2200"/>
          </a:p>
          <a:p>
            <a:endParaRPr lang="en-US" sz="1800"/>
          </a:p>
          <a:p>
            <a:r>
              <a:rPr lang="en-US" sz="1800" err="1"/>
              <a:t>Pieejami</a:t>
            </a:r>
            <a:r>
              <a:rPr lang="en-US" sz="1800"/>
              <a:t>: </a:t>
            </a:r>
            <a:r>
              <a:rPr lang="en-US" sz="1800">
                <a:solidFill>
                  <a:srgbClr val="664690"/>
                </a:solidFill>
                <a:hlinkClick r:id="rId2"/>
              </a:rPr>
              <a:t>Grozījumi Ministru kabineta 2019. gada 3. septembra… - Latvijas Vēstnesis</a:t>
            </a:r>
            <a:endParaRPr lang="en-US" sz="1800">
              <a:solidFill>
                <a:srgbClr val="000000"/>
              </a:solidFill>
            </a:endParaRPr>
          </a:p>
          <a:p>
            <a:r>
              <a:rPr lang="lv-LV" sz="1800" i="1"/>
              <a:t>Noteikumi piemērojami ar 2026. gada 1. septembri.</a:t>
            </a:r>
            <a:endParaRPr lang="en-US" sz="1800" i="1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3C1CD-FF6D-D048-70F6-DC704508C98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17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02252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A187E-013D-3DB9-8054-DAB9310C7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50C92-2C33-8360-A88B-CE1EF457F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75" y="399787"/>
            <a:ext cx="10914828" cy="1142815"/>
          </a:xfrm>
        </p:spPr>
        <p:txBody>
          <a:bodyPr/>
          <a:lstStyle/>
          <a:p>
            <a:r>
              <a:rPr lang="en-US" sz="2800"/>
              <a:t>Mācību </a:t>
            </a:r>
            <a:r>
              <a:rPr lang="en-US" sz="2800" err="1"/>
              <a:t>sasniegumu</a:t>
            </a:r>
            <a:r>
              <a:rPr lang="en-US" sz="2800"/>
              <a:t> </a:t>
            </a:r>
            <a:r>
              <a:rPr lang="en-US" sz="2800" err="1"/>
              <a:t>vērtēšana</a:t>
            </a:r>
            <a:endParaRPr lang="lv-LV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F02D6-8151-DF4E-DAD9-3418F56AB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852" y="1843441"/>
            <a:ext cx="11398690" cy="4616830"/>
          </a:xfrm>
        </p:spPr>
        <p:txBody>
          <a:bodyPr/>
          <a:lstStyle/>
          <a:p>
            <a:pPr marL="228600" indent="0"/>
            <a:r>
              <a:rPr lang="en-US" sz="1600" b="1"/>
              <a:t>MKN Nr. 416 </a:t>
            </a:r>
            <a:r>
              <a:rPr lang="en-US" sz="1600" b="1" err="1"/>
              <a:t>grozījumi</a:t>
            </a:r>
            <a:r>
              <a:rPr lang="en-US" sz="1600" b="1"/>
              <a:t> 2026. gada 8. </a:t>
            </a:r>
            <a:r>
              <a:rPr lang="en-US" sz="1600" b="1" err="1"/>
              <a:t>septembrī</a:t>
            </a:r>
            <a:endParaRPr lang="en-US" sz="1600" b="1"/>
          </a:p>
          <a:p>
            <a:pPr marL="228600" indent="0"/>
            <a:r>
              <a:rPr lang="lv-LV" sz="1600"/>
              <a:t>16.1.1. pedagogs izstrādā </a:t>
            </a:r>
            <a:r>
              <a:rPr lang="lv-LV" sz="1600" err="1"/>
              <a:t>summatīvo</a:t>
            </a:r>
            <a:r>
              <a:rPr lang="lv-LV" sz="1600"/>
              <a:t> pārbaudes darbu plānojumu atbilstoši mācību priekšmeta satura specifikai un </a:t>
            </a:r>
            <a:r>
              <a:rPr lang="lv-LV" sz="1600" b="1"/>
              <a:t>var piešķirt</a:t>
            </a:r>
            <a:r>
              <a:rPr lang="lv-LV" sz="1600"/>
              <a:t> </a:t>
            </a:r>
            <a:r>
              <a:rPr lang="lv-LV" sz="1600" b="1"/>
              <a:t>lielāku svaru</a:t>
            </a:r>
            <a:r>
              <a:rPr lang="lv-LV" sz="1600"/>
              <a:t> tiem </a:t>
            </a:r>
            <a:r>
              <a:rPr lang="lv-LV" sz="1600" err="1"/>
              <a:t>summatīvās</a:t>
            </a:r>
            <a:r>
              <a:rPr lang="lv-LV" sz="1600"/>
              <a:t> vērtēšanas darbiem, kuri aptver plašāku sasniedzamo rezultātu kopumu.</a:t>
            </a:r>
            <a:endParaRPr lang="lv-LV" sz="1600">
              <a:solidFill>
                <a:srgbClr val="664690"/>
              </a:solidFill>
            </a:endParaRPr>
          </a:p>
          <a:p>
            <a:pPr marL="228600" indent="0"/>
            <a:r>
              <a:rPr lang="lv-LV" sz="1600" b="1"/>
              <a:t>Par vērtējumu uzlabošanu - 11. pielikums un 12. pielikums</a:t>
            </a:r>
            <a:endParaRPr lang="en-US" sz="1600">
              <a:solidFill>
                <a:srgbClr val="664690"/>
              </a:solidFill>
            </a:endParaRPr>
          </a:p>
          <a:p>
            <a:pPr marL="228600" indent="0"/>
            <a:r>
              <a:rPr lang="lv-LV" sz="1600"/>
              <a:t>Izglītības iestāde atbilstoši vispārējās vidējās izglītības standartā noteiktajiem vērtēšanas pamatprincipiem izstrādā skolēnu mācību sasniegumu vērtēšanas kārtību, kurā nosaka:</a:t>
            </a:r>
            <a:endParaRPr lang="en-US" sz="1600">
              <a:solidFill>
                <a:srgbClr val="664690"/>
              </a:solidFill>
            </a:endParaRPr>
          </a:p>
          <a:p>
            <a:pPr marL="514350" indent="-285750">
              <a:buChar char="•"/>
            </a:pPr>
            <a:r>
              <a:rPr lang="lv-LV" sz="1600"/>
              <a:t>kā skolēni mācību gada laikā var uzlabot vismaz vienu, bet ne vairāk kā vienu trešdaļu no attiecīgā mācību priekšmeta kursā iegūtajiem </a:t>
            </a:r>
            <a:r>
              <a:rPr lang="lv-LV" sz="1600" err="1"/>
              <a:t>summatīvajiem</a:t>
            </a:r>
            <a:r>
              <a:rPr lang="lv-LV" sz="1600"/>
              <a:t> vērtējumiem. Katru uzlabošanai paredzēto </a:t>
            </a:r>
            <a:r>
              <a:rPr lang="lv-LV" sz="1600" err="1"/>
              <a:t>summatīvo</a:t>
            </a:r>
            <a:r>
              <a:rPr lang="lv-LV" sz="1600"/>
              <a:t> vērtējumu var uzlabot vienu reizi;</a:t>
            </a:r>
            <a:endParaRPr lang="en-US" sz="1600">
              <a:solidFill>
                <a:srgbClr val="664690"/>
              </a:solidFill>
            </a:endParaRPr>
          </a:p>
          <a:p>
            <a:pPr marL="514350" indent="-285750">
              <a:buChar char="•"/>
            </a:pPr>
            <a:r>
              <a:rPr lang="lv-LV" sz="1600"/>
              <a:t>kā skolēni ar speciālām vajadzībām, kuriem izstrādāts individuālais izglītības programmas apguves plāns, mācību gada laikā var uzlabot mācību priekšmeta kursā iegūtos </a:t>
            </a:r>
            <a:r>
              <a:rPr lang="lv-LV" sz="1600" err="1"/>
              <a:t>summatīvos</a:t>
            </a:r>
            <a:r>
              <a:rPr lang="lv-LV" sz="1600"/>
              <a:t> vērtējumus.</a:t>
            </a:r>
            <a:endParaRPr lang="en-US" sz="1600">
              <a:solidFill>
                <a:srgbClr val="664690"/>
              </a:solidFill>
            </a:endParaRPr>
          </a:p>
          <a:p>
            <a:pPr marL="228600" indent="0"/>
            <a:endParaRPr lang="en-US" sz="1000"/>
          </a:p>
          <a:p>
            <a:pPr marL="228600" indent="0"/>
            <a:r>
              <a:rPr lang="en-US" sz="1600" err="1"/>
              <a:t>Pieejami</a:t>
            </a:r>
            <a:r>
              <a:rPr lang="en-US" sz="1600"/>
              <a:t>: </a:t>
            </a:r>
            <a:r>
              <a:rPr lang="en-US" sz="1600">
                <a:hlinkClick r:id="rId2"/>
              </a:rPr>
              <a:t>Grozījumi Ministru kabineta 2019. gada 3. septembra… - Latvijas Vēstnesis</a:t>
            </a:r>
            <a:endParaRPr lang="en-US" sz="1600"/>
          </a:p>
          <a:p>
            <a:r>
              <a:rPr lang="lv-LV" sz="1600" i="1"/>
              <a:t>Noteikumi piemērojami ar 2026. gada 1. septembri.</a:t>
            </a:r>
            <a:endParaRPr lang="en-US" sz="1600" i="1">
              <a:solidFill>
                <a:srgbClr val="000000"/>
              </a:solidFill>
            </a:endParaRPr>
          </a:p>
          <a:p>
            <a:pPr marL="228600" indent="0"/>
            <a:endParaRPr lang="en-US" sz="1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EBA8C-8E88-F0A3-8974-8EBC05110F0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18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1208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3AD3B-1E69-6A83-4714-39B0CB1B2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EAB3A-4052-789F-684F-C1C507E4D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75" y="369307"/>
            <a:ext cx="10305228" cy="1142815"/>
          </a:xfrm>
        </p:spPr>
        <p:txBody>
          <a:bodyPr/>
          <a:lstStyle/>
          <a:p>
            <a:r>
              <a:rPr lang="en-US" sz="2800" err="1"/>
              <a:t>Valsts</a:t>
            </a:r>
            <a:r>
              <a:rPr lang="en-US" sz="2800"/>
              <a:t> </a:t>
            </a:r>
            <a:r>
              <a:rPr lang="en-US" sz="2800" err="1"/>
              <a:t>pārbaudes</a:t>
            </a:r>
            <a:r>
              <a:rPr lang="en-US" sz="2800"/>
              <a:t> </a:t>
            </a:r>
            <a:r>
              <a:rPr lang="en-US" sz="2800" err="1"/>
              <a:t>darbi</a:t>
            </a:r>
            <a:r>
              <a:rPr lang="en-US" sz="2800"/>
              <a:t> </a:t>
            </a:r>
            <a:r>
              <a:rPr lang="en-US" sz="2800" err="1"/>
              <a:t>vispārējā</a:t>
            </a:r>
            <a:r>
              <a:rPr lang="en-US" sz="2800"/>
              <a:t> </a:t>
            </a:r>
            <a:r>
              <a:rPr lang="en-US" sz="2800" err="1"/>
              <a:t>vidējā</a:t>
            </a:r>
            <a:r>
              <a:rPr lang="en-US" sz="2800"/>
              <a:t> </a:t>
            </a:r>
            <a:r>
              <a:rPr lang="en-US" sz="2800" err="1"/>
              <a:t>izglītībā</a:t>
            </a:r>
            <a:r>
              <a:rPr lang="en-US" sz="2800"/>
              <a:t> 2026./2027.m.g.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94103-A6B8-023D-5422-C05CF499B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655" y="1821557"/>
            <a:ext cx="10978613" cy="4480060"/>
          </a:xfrm>
        </p:spPr>
        <p:txBody>
          <a:bodyPr/>
          <a:lstStyle/>
          <a:p>
            <a:pPr marL="514350" indent="-285750">
              <a:buChar char="•"/>
            </a:pPr>
            <a:r>
              <a:rPr lang="en-US" sz="1600" b="1"/>
              <a:t>MKN Nr. 416 </a:t>
            </a:r>
            <a:r>
              <a:rPr lang="en-US" sz="1600" b="1" err="1"/>
              <a:t>grozījumi</a:t>
            </a:r>
            <a:r>
              <a:rPr lang="en-US" sz="1600" b="1"/>
              <a:t> 2026. gada 8. </a:t>
            </a:r>
            <a:r>
              <a:rPr lang="en-US" sz="1600" b="1" err="1"/>
              <a:t>septembrī</a:t>
            </a:r>
            <a:endParaRPr lang="lv-LV" sz="1600">
              <a:solidFill>
                <a:srgbClr val="000000"/>
              </a:solidFill>
            </a:endParaRPr>
          </a:p>
          <a:p>
            <a:pPr algn="just"/>
            <a:r>
              <a:rPr lang="lv-LV" sz="1600"/>
              <a:t>"21.3 Skolēns, kuram attiecīgā valsts pārbaudes darba rezultāts ir nepieciešams izglītības turpināšanai nākamajā izglītības pakāpē, </a:t>
            </a:r>
            <a:r>
              <a:rPr lang="lv-LV" sz="1600" b="1"/>
              <a:t>var izvēlēties kārtot valsts pārbaudes darbu attiecīgajā padziļinātajā kursā augstākajā mācību satura apguves līmenī.</a:t>
            </a:r>
            <a:r>
              <a:rPr lang="lv-LV" sz="1600"/>
              <a:t> Šo noteikumu 21.1., 21.2., 21.3. vai 21.4. apakšpunktā minētā valsts pārbaudes darba kārtošana augstākajā mācību satura apguves līmenī aizstāj attiecīgā valsts pārbaudes darba kārtošanas nepieciešamību optimālajā mācību satura apguves līmenī."</a:t>
            </a:r>
          </a:p>
          <a:p>
            <a:r>
              <a:rPr lang="en-US" sz="1600" err="1"/>
              <a:t>Pieejami</a:t>
            </a:r>
            <a:r>
              <a:rPr lang="en-US" sz="1600"/>
              <a:t>: </a:t>
            </a:r>
            <a:r>
              <a:rPr lang="en-US" sz="1600">
                <a:hlinkClick r:id="rId2"/>
              </a:rPr>
              <a:t>Grozījumi Ministru kabineta 2019. gada 3. septembra… - Latvijas Vēstnesis</a:t>
            </a:r>
            <a:endParaRPr lang="lv-LV" sz="1600">
              <a:solidFill>
                <a:srgbClr val="000000"/>
              </a:solidFill>
            </a:endParaRPr>
          </a:p>
          <a:p>
            <a:r>
              <a:rPr lang="lv-LV" sz="1600"/>
              <a:t>Noteikumi piemērojami ar 2026. gada 1. septembri.</a:t>
            </a:r>
            <a:endParaRPr lang="en-US" sz="1600">
              <a:solidFill>
                <a:srgbClr val="000000"/>
              </a:solidFill>
            </a:endParaRPr>
          </a:p>
          <a:p>
            <a:pPr marL="514350" indent="-285750">
              <a:buChar char="•"/>
            </a:pPr>
            <a:r>
              <a:rPr lang="lv-LV" sz="1600"/>
              <a:t>Atbilstoši Izglītības likuma grozījumiem, kas stājās spēkā 2026. gada 9. septembrī, ir precizēti </a:t>
            </a:r>
            <a:r>
              <a:rPr lang="lv-LV" sz="1600" b="1"/>
              <a:t>valsts pārbaudes darbu norises laiki 2026./2027. mācību gadā.</a:t>
            </a:r>
            <a:r>
              <a:rPr lang="lv-LV" sz="1600"/>
              <a:t> </a:t>
            </a:r>
          </a:p>
          <a:p>
            <a:pPr marL="228600" indent="0"/>
            <a:r>
              <a:rPr lang="lv-LV" sz="1600"/>
              <a:t>Izglītības un zinātnes ministres lēmums publicēts "Latvijas Vēstnesī" 2026. gada 17. septembrī – </a:t>
            </a:r>
            <a:r>
              <a:rPr lang="lv-LV" sz="1600">
                <a:hlinkClick r:id="rId3"/>
              </a:rPr>
              <a:t>https://www.vestnesis.lv/op/2026/179A.1</a:t>
            </a:r>
            <a:endParaRPr lang="lv-LV" sz="1600"/>
          </a:p>
          <a:p>
            <a:pPr marL="228600" indent="0"/>
            <a:r>
              <a:rPr lang="lv-LV" sz="1600"/>
              <a:t>VIAA </a:t>
            </a:r>
            <a:r>
              <a:rPr lang="lv-LV" sz="1600" b="1"/>
              <a:t>28.09.2026. </a:t>
            </a:r>
            <a:r>
              <a:rPr lang="lv-LV" sz="1600" b="1" err="1"/>
              <a:t>vebināra</a:t>
            </a:r>
            <a:r>
              <a:rPr lang="lv-LV" sz="1600" b="1"/>
              <a:t> ieraksts</a:t>
            </a:r>
            <a:r>
              <a:rPr lang="lv-LV" sz="1600"/>
              <a:t> par valsts pārbaudes darbu norisi 2026./2027.m.g.: </a:t>
            </a:r>
            <a:r>
              <a:rPr lang="lv-LV" sz="1600">
                <a:hlinkClick r:id="rId4"/>
              </a:rPr>
              <a:t>https://www.youtube.com/live/_2R8OoCm330</a:t>
            </a:r>
            <a:r>
              <a:rPr lang="lv-LV" sz="160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22EFD-6484-1EEC-8CDD-E843A8F78D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19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45011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7"/>
          <p:cNvSpPr txBox="1">
            <a:spLocks noGrp="1"/>
          </p:cNvSpPr>
          <p:nvPr>
            <p:ph type="ctrTitle"/>
          </p:nvPr>
        </p:nvSpPr>
        <p:spPr>
          <a:xfrm>
            <a:off x="1352402" y="2550160"/>
            <a:ext cx="7769601" cy="174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lv-LV" sz="4000">
                <a:solidFill>
                  <a:schemeClr val="bg2"/>
                </a:solidFill>
              </a:rPr>
              <a:t>Grozījumi valsts pamatizglītības standartā</a:t>
            </a:r>
            <a:endParaRPr lang="en-US" sz="400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4B604-948E-FD28-C057-FEC548BBD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7C438-6023-2FCD-FAAA-585A5FBF0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35" y="369307"/>
            <a:ext cx="10933363" cy="797375"/>
          </a:xfrm>
        </p:spPr>
        <p:txBody>
          <a:bodyPr/>
          <a:lstStyle/>
          <a:p>
            <a:r>
              <a:rPr lang="en-US" sz="2400" err="1"/>
              <a:t>Individuālais</a:t>
            </a:r>
            <a:r>
              <a:rPr lang="en-US" sz="2400"/>
              <a:t> </a:t>
            </a:r>
            <a:r>
              <a:rPr lang="en-US" sz="2400" err="1"/>
              <a:t>izglītības</a:t>
            </a:r>
            <a:r>
              <a:rPr lang="en-US" sz="2400"/>
              <a:t> </a:t>
            </a:r>
            <a:r>
              <a:rPr lang="en-US" sz="2400" err="1"/>
              <a:t>programmas</a:t>
            </a:r>
            <a:r>
              <a:rPr lang="en-US" sz="2400"/>
              <a:t> </a:t>
            </a:r>
            <a:r>
              <a:rPr lang="en-US" sz="2400" err="1"/>
              <a:t>apguves</a:t>
            </a:r>
            <a:r>
              <a:rPr lang="en-US" sz="2400"/>
              <a:t> </a:t>
            </a:r>
            <a:r>
              <a:rPr lang="en-US" sz="2400" err="1"/>
              <a:t>plāns</a:t>
            </a:r>
            <a:r>
              <a:rPr lang="en-US" sz="240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BE725-7D6A-47AF-E412-FFE4B7E4E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832" y="1873865"/>
            <a:ext cx="10929767" cy="4705869"/>
          </a:xfrm>
        </p:spPr>
        <p:txBody>
          <a:bodyPr/>
          <a:lstStyle/>
          <a:p>
            <a:pPr marL="228600" indent="0"/>
            <a:r>
              <a:rPr lang="lv-LV" sz="1600" b="1"/>
              <a:t>MKN Nr. 747 grozījumi 2026. gada 21. aprīlī</a:t>
            </a:r>
          </a:p>
          <a:p>
            <a:pPr marL="228600" indent="0" algn="just"/>
            <a:r>
              <a:rPr lang="lv-LV" sz="1600"/>
              <a:t>  </a:t>
            </a:r>
            <a:r>
              <a:rPr lang="lv-LV" sz="1600" b="1"/>
              <a:t>9.</a:t>
            </a:r>
            <a:r>
              <a:rPr lang="lv-LV" sz="1600" b="1" baseline="30000"/>
              <a:t>4</a:t>
            </a:r>
            <a:r>
              <a:rPr lang="lv-LV" sz="1600"/>
              <a:t> Izglītības iestāde skolēnam ar speciālām vajadzībām, kurš apgūst vispārējās izglītības programmu vai speciālās izglītības programmu, izstrādā </a:t>
            </a:r>
            <a:r>
              <a:rPr lang="lv-LV" sz="1600" b="1"/>
              <a:t>individuālo izglītības programmas apguves plānu. Plāns atrodams 17. pielikumā.</a:t>
            </a:r>
            <a:endParaRPr lang="lv-LV" sz="1600"/>
          </a:p>
          <a:p>
            <a:pPr marL="228600" indent="0" algn="just"/>
            <a:r>
              <a:rPr lang="lv-LV" sz="1600" b="1"/>
              <a:t>  8. pielikums. </a:t>
            </a:r>
            <a:r>
              <a:rPr lang="lv-LV" sz="1600"/>
              <a:t>Skolēnam, kuram atbilstoši ģimenes ārsta vai ārsta speciālista ieteikumiem un norādījumiem ir </a:t>
            </a:r>
            <a:r>
              <a:rPr lang="lv-LV" sz="1600" b="1"/>
              <a:t>nepieciešama fizisko aktivitāšu pielāgošana mācībām vismaz uz vienu semestri</a:t>
            </a:r>
            <a:r>
              <a:rPr lang="lv-LV" sz="1600"/>
              <a:t>, skola izstrādā </a:t>
            </a:r>
            <a:r>
              <a:rPr lang="lv-LV" sz="1600" b="1"/>
              <a:t>individuālo izglītības programmas apguves plānu</a:t>
            </a:r>
            <a:r>
              <a:rPr lang="lv-LV" sz="1600"/>
              <a:t>, pielāgojot sasniedzamos rezultātus. Skolēna mācību snieguma vērtēšana notiek atbilstoši individuālajā izglītības programmas apguves plānā noteiktajiem sasniedzamajiem rezultātiem.</a:t>
            </a:r>
            <a:endParaRPr lang="lv-LV" sz="1600" b="1"/>
          </a:p>
          <a:p>
            <a:pPr marL="228600" indent="0" algn="just"/>
            <a:r>
              <a:rPr lang="lv-LV" sz="1600" b="1"/>
              <a:t>  Svītrots</a:t>
            </a:r>
            <a:r>
              <a:rPr lang="lv-LV" sz="1600"/>
              <a:t> 21.7. apakšpunkts - speciālās pamatizglītības programma skolēniem ar </a:t>
            </a:r>
            <a:r>
              <a:rPr lang="lv-LV" sz="1600" b="1" err="1"/>
              <a:t>somatiskām</a:t>
            </a:r>
            <a:r>
              <a:rPr lang="lv-LV" sz="1600" b="1"/>
              <a:t> saslimšanām</a:t>
            </a:r>
            <a:r>
              <a:rPr lang="lv-LV" sz="1600"/>
              <a:t> (kods 21015411).</a:t>
            </a:r>
            <a:endParaRPr lang="lv-LV"/>
          </a:p>
          <a:p>
            <a:endParaRPr lang="en-US"/>
          </a:p>
          <a:p>
            <a:pPr marL="228600" indent="0"/>
            <a:r>
              <a:rPr lang="lv-LV" sz="1600"/>
              <a:t>Pieejami: </a:t>
            </a:r>
            <a:r>
              <a:rPr lang="lv-LV" sz="1600">
                <a:solidFill>
                  <a:srgbClr val="664690"/>
                </a:solidFill>
                <a:hlinkClick r:id="rId2"/>
              </a:rPr>
              <a:t>Grozījumi Ministru kabineta 2018. gada 27. novembra… - Latvijas Vēstnesis</a:t>
            </a:r>
            <a:endParaRPr lang="lv-LV" sz="1600">
              <a:solidFill>
                <a:srgbClr val="664690"/>
              </a:solidFill>
            </a:endParaRPr>
          </a:p>
          <a:p>
            <a:r>
              <a:rPr lang="lv-LV" sz="1600" i="1"/>
              <a:t>Noteikumi piemērojami ar 2026. gada 1. septembri.</a:t>
            </a:r>
            <a:endParaRPr lang="lv-LV" sz="1600" i="1">
              <a:solidFill>
                <a:srgbClr val="664690"/>
              </a:solidFill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FE2EE-7936-DF95-5F70-EC7C6EE49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21</a:t>
            </a:fld>
            <a:endParaRPr lang="lv-LV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4FECC-A090-73CE-6E4E-184E727860EF}"/>
              </a:ext>
            </a:extLst>
          </p:cNvPr>
          <p:cNvSpPr txBox="1"/>
          <p:nvPr/>
        </p:nvSpPr>
        <p:spPr>
          <a:xfrm>
            <a:off x="528320" y="990600"/>
            <a:ext cx="89916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i="0" u="none" strike="noStrike" baseline="0">
                <a:solidFill>
                  <a:srgbClr val="00B2BB"/>
                </a:solidFill>
                <a:latin typeface="Verdana"/>
                <a:ea typeface="Segoe UI"/>
                <a:cs typeface="Segoe UI"/>
              </a:rPr>
              <a:t>(speciālās vajadzības, fizisko aktivitāšu pielāgošana)</a:t>
            </a:r>
            <a:r>
              <a:rPr sz="2200" i="0">
                <a:solidFill>
                  <a:srgbClr val="00B2BB"/>
                </a:solidFill>
                <a:latin typeface="Verdana"/>
                <a:ea typeface="Verdana"/>
                <a:cs typeface="Verdana"/>
              </a:rPr>
              <a:t>​</a:t>
            </a:r>
            <a:endParaRPr lang="en-US">
              <a:solidFill>
                <a:srgbClr val="00B2BB"/>
              </a:solidFill>
            </a:endParaRPr>
          </a:p>
          <a:p>
            <a:pPr algn="ctr"/>
            <a:endParaRPr lang="en-US">
              <a:solidFill>
                <a:srgbClr val="00B2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318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C7AAA-4141-2A8E-F21A-68B569BB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15" y="267707"/>
            <a:ext cx="11178988" cy="1142815"/>
          </a:xfrm>
        </p:spPr>
        <p:txBody>
          <a:bodyPr/>
          <a:lstStyle/>
          <a:p>
            <a:r>
              <a:rPr lang="lv" sz="2400">
                <a:latin typeface="+mj-lt"/>
              </a:rPr>
              <a:t>Individuālais izglītības programmas apguves plāns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CCD40-22AC-A54C-1CF3-234CA2623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775" y="1882518"/>
            <a:ext cx="10929767" cy="4294445"/>
          </a:xfrm>
        </p:spPr>
        <p:txBody>
          <a:bodyPr/>
          <a:lstStyle/>
          <a:p>
            <a:r>
              <a:rPr lang="en-US" sz="1800" b="1"/>
              <a:t>2026. gada 15. </a:t>
            </a:r>
            <a:r>
              <a:rPr lang="en-US" sz="1800" b="1" err="1"/>
              <a:t>septembra</a:t>
            </a:r>
            <a:r>
              <a:rPr lang="en-US" sz="1800" b="1"/>
              <a:t> t</a:t>
            </a:r>
            <a:r>
              <a:rPr lang="lv" sz="1800" b="1" err="1"/>
              <a:t>iešsaistes</a:t>
            </a:r>
            <a:r>
              <a:rPr lang="lv" sz="1800" b="1"/>
              <a:t> seminārs "Individuālais izglītības programmas apguves plāns izglītības iestādē: jaunākais normatīvais regulējums un praktiskā piemērošana"</a:t>
            </a:r>
            <a:endParaRPr lang="lv-LV" sz="1800"/>
          </a:p>
          <a:p>
            <a:r>
              <a:rPr lang="en-US" sz="2000" err="1"/>
              <a:t>Semināra</a:t>
            </a:r>
            <a:r>
              <a:rPr lang="en-US" sz="2000"/>
              <a:t> </a:t>
            </a:r>
            <a:r>
              <a:rPr lang="en-US" sz="2000" err="1"/>
              <a:t>ieraksts</a:t>
            </a:r>
            <a:r>
              <a:rPr lang="en-US" sz="2000"/>
              <a:t>: </a:t>
            </a:r>
            <a:r>
              <a:rPr lang="en-US" sz="2000">
                <a:hlinkClick r:id="rId2"/>
              </a:rPr>
              <a:t>https://www.youtube.com/live/QdniuminAWg</a:t>
            </a:r>
            <a:r>
              <a:rPr lang="en-US" sz="2000"/>
              <a:t> </a:t>
            </a:r>
            <a:endParaRPr lang="en-US"/>
          </a:p>
          <a:p>
            <a:r>
              <a:rPr lang="en-US" sz="2000" err="1"/>
              <a:t>Saites</a:t>
            </a:r>
            <a:r>
              <a:rPr lang="en-US" sz="2000"/>
              <a:t> </a:t>
            </a:r>
            <a:r>
              <a:rPr lang="en-US" sz="2000" err="1"/>
              <a:t>uz</a:t>
            </a:r>
            <a:r>
              <a:rPr lang="en-US" sz="2000"/>
              <a:t> </a:t>
            </a:r>
            <a:r>
              <a:rPr lang="en-US" sz="2000" err="1"/>
              <a:t>prezentācijām</a:t>
            </a:r>
            <a:r>
              <a:rPr lang="en-US" sz="2000"/>
              <a:t>: </a:t>
            </a:r>
          </a:p>
          <a:p>
            <a:pPr marL="571500" indent="-342900">
              <a:buChar char="•"/>
            </a:pPr>
            <a:r>
              <a:rPr lang="en-US" sz="2000">
                <a:hlinkClick r:id="rId3"/>
              </a:rPr>
              <a:t>Individuālā izglītības programmas apguves plāna normatīvais regulējums un Valsts izglītības informācijas sistēmas funkcionalitāte</a:t>
            </a:r>
            <a:r>
              <a:rPr lang="en-US" sz="2000"/>
              <a:t>, Olga </a:t>
            </a:r>
            <a:r>
              <a:rPr lang="en-US" sz="2000" err="1"/>
              <a:t>Ozola</a:t>
            </a:r>
            <a:r>
              <a:rPr lang="en-US" sz="2000"/>
              <a:t>, IZM </a:t>
            </a:r>
            <a:r>
              <a:rPr lang="en-US" sz="2000" err="1"/>
              <a:t>Vispārējās</a:t>
            </a:r>
            <a:r>
              <a:rPr lang="en-US" sz="2000"/>
              <a:t> </a:t>
            </a:r>
            <a:r>
              <a:rPr lang="en-US" sz="2000" err="1"/>
              <a:t>izgltības</a:t>
            </a:r>
            <a:r>
              <a:rPr lang="en-US" sz="2000"/>
              <a:t> </a:t>
            </a:r>
            <a:r>
              <a:rPr lang="en-US" sz="2000" err="1"/>
              <a:t>departamenta</a:t>
            </a:r>
            <a:r>
              <a:rPr lang="en-US" sz="2000"/>
              <a:t> </a:t>
            </a:r>
            <a:r>
              <a:rPr lang="en-US" sz="2000" err="1"/>
              <a:t>direktora</a:t>
            </a:r>
            <a:r>
              <a:rPr lang="en-US" sz="2000"/>
              <a:t> </a:t>
            </a:r>
            <a:r>
              <a:rPr lang="en-US" sz="2000" err="1"/>
              <a:t>vietniece</a:t>
            </a:r>
            <a:endParaRPr lang="en-US" sz="2000"/>
          </a:p>
          <a:p>
            <a:pPr marL="571500" indent="-342900">
              <a:buChar char="•"/>
            </a:pPr>
            <a:r>
              <a:rPr lang="en-US" sz="2000">
                <a:hlinkClick r:id="rId3"/>
              </a:rPr>
              <a:t>Jaunais individuālās izglītības programmas apguves plāns: struktūra, saturs un praktiskā izmantošana</a:t>
            </a:r>
            <a:r>
              <a:rPr lang="en-US" sz="2000"/>
              <a:t>, Vineta </a:t>
            </a:r>
            <a:r>
              <a:rPr lang="en-US" sz="2000" err="1"/>
              <a:t>Cibiņa</a:t>
            </a:r>
            <a:r>
              <a:rPr lang="en-US" sz="2000"/>
              <a:t> VIAA </a:t>
            </a:r>
            <a:r>
              <a:rPr lang="en-US" sz="2000" err="1"/>
              <a:t>Mācību</a:t>
            </a:r>
            <a:r>
              <a:rPr lang="en-US" sz="2000"/>
              <a:t> </a:t>
            </a:r>
            <a:r>
              <a:rPr lang="en-US" sz="2000" err="1"/>
              <a:t>atbalsta</a:t>
            </a:r>
            <a:r>
              <a:rPr lang="en-US" sz="2000"/>
              <a:t> un </a:t>
            </a:r>
            <a:r>
              <a:rPr lang="en-US" sz="2000" err="1"/>
              <a:t>iekļaujošās</a:t>
            </a:r>
            <a:r>
              <a:rPr lang="en-US" sz="2000"/>
              <a:t> </a:t>
            </a:r>
            <a:r>
              <a:rPr lang="en-US" sz="2000" err="1"/>
              <a:t>izglītības</a:t>
            </a:r>
            <a:r>
              <a:rPr lang="en-US" sz="2000"/>
              <a:t> </a:t>
            </a:r>
            <a:r>
              <a:rPr lang="en-US" sz="2000" err="1"/>
              <a:t>departamenta</a:t>
            </a:r>
            <a:r>
              <a:rPr lang="en-US" sz="2000"/>
              <a:t> </a:t>
            </a:r>
            <a:r>
              <a:rPr lang="en-US" sz="2000" err="1"/>
              <a:t>Speciālās</a:t>
            </a:r>
            <a:r>
              <a:rPr lang="en-US" sz="2000"/>
              <a:t> </a:t>
            </a:r>
            <a:r>
              <a:rPr lang="en-US" sz="2000" err="1"/>
              <a:t>izglītības</a:t>
            </a:r>
            <a:r>
              <a:rPr lang="en-US" sz="2000"/>
              <a:t> </a:t>
            </a:r>
            <a:r>
              <a:rPr lang="en-US" sz="2000" err="1"/>
              <a:t>nodaļas</a:t>
            </a:r>
            <a:r>
              <a:rPr lang="en-US" sz="2000"/>
              <a:t> </a:t>
            </a:r>
            <a:r>
              <a:rPr lang="en-US" sz="2000" err="1"/>
              <a:t>vadītāja</a:t>
            </a:r>
            <a:endParaRPr lang="en-US" sz="2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4D4B3-3412-41D6-A8F1-BF263B177A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22</a:t>
            </a:fld>
            <a:endParaRPr lang="lv-LV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4D93B3-8FC7-BE8C-DDD6-06BA9B06E359}"/>
              </a:ext>
            </a:extLst>
          </p:cNvPr>
          <p:cNvSpPr txBox="1"/>
          <p:nvPr/>
        </p:nvSpPr>
        <p:spPr>
          <a:xfrm>
            <a:off x="711200" y="1041400"/>
            <a:ext cx="6096000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sz="2400" i="0" u="none" strike="noStrike" baseline="0">
                <a:solidFill>
                  <a:schemeClr val="bg2"/>
                </a:solidFill>
                <a:latin typeface="Verdana"/>
              </a:rPr>
              <a:t>(speciālās vajadzības)</a:t>
            </a:r>
            <a:endParaRPr lang="en-US">
              <a:solidFill>
                <a:schemeClr val="bg2"/>
              </a:solidFill>
            </a:endParaRPr>
          </a:p>
          <a:p>
            <a:pPr algn="ctr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279698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EBFAE-AD55-75B4-2715-0D9DFC911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06D6AD4-C07F-4D09-6F56-69A4B4986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095" y="426802"/>
            <a:ext cx="11219625" cy="1365096"/>
          </a:xfrm>
        </p:spPr>
        <p:txBody>
          <a:bodyPr/>
          <a:lstStyle/>
          <a:p>
            <a:r>
              <a:rPr lang="lv-LV"/>
              <a:t>Rekomendācijas ģimenes un citu specialitāšu ārstiem fizisko aktivitāšu un to slodzes intensitātes noteikšanai izglītojamiem dažādu veselības traucējumu gadījumos</a:t>
            </a:r>
          </a:p>
          <a:p>
            <a:endParaRPr lang="lv-LV" sz="2400">
              <a:latin typeface="+mj-lt"/>
            </a:endParaRPr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8A1ECF3E-C7F3-EA9E-9659-3053D5CCDC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23</a:t>
            </a:fld>
            <a:endParaRPr lang="lv-LV"/>
          </a:p>
        </p:txBody>
      </p:sp>
      <p:sp>
        <p:nvSpPr>
          <p:cNvPr id="10" name="Teksta vietturis 2">
            <a:extLst>
              <a:ext uri="{FF2B5EF4-FFF2-40B4-BE49-F238E27FC236}">
                <a16:creationId xmlns:a16="http://schemas.microsoft.com/office/drawing/2014/main" id="{56896637-1CBB-28B6-E27B-161EA6F53C42}"/>
              </a:ext>
            </a:extLst>
          </p:cNvPr>
          <p:cNvSpPr txBox="1">
            <a:spLocks/>
          </p:cNvSpPr>
          <p:nvPr/>
        </p:nvSpPr>
        <p:spPr>
          <a:xfrm>
            <a:off x="367654" y="1787561"/>
            <a:ext cx="11468746" cy="5068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algn="just"/>
            <a:r>
              <a:rPr lang="lv" sz="1600"/>
              <a:t>Izstrādāto rekomendāciju galvenie mērķi ir:</a:t>
            </a:r>
            <a:endParaRPr lang="lv-LV" sz="1600"/>
          </a:p>
          <a:p>
            <a:pPr marL="514350" indent="-285750" algn="just">
              <a:buChar char="•"/>
            </a:pPr>
            <a:r>
              <a:rPr lang="lv" sz="1600"/>
              <a:t>veicināt visu skolēnu iesaisti mācību stundās atbilstoši viņu veselības stāvoklim;</a:t>
            </a:r>
            <a:endParaRPr lang="lv-LV" sz="1600"/>
          </a:p>
          <a:p>
            <a:pPr marL="514350" indent="-285750" algn="just">
              <a:buChar char="•"/>
            </a:pPr>
            <a:r>
              <a:rPr lang="lv" sz="1600"/>
              <a:t>mazināt nepamatotu atbrīvojumu no mācību stundām izsniegšanu, paredzot piemērotu fizisko slodzi gandrīz jebkuram veselības stāvoklim;</a:t>
            </a:r>
            <a:endParaRPr lang="lv-LV" sz="1600"/>
          </a:p>
          <a:p>
            <a:pPr marL="514350" indent="-285750" algn="just">
              <a:buChar char="•"/>
            </a:pPr>
            <a:r>
              <a:rPr lang="lv" sz="1600"/>
              <a:t>ieviest vienotu pieeju ārstu izziņām skolai, lai tajās sniegtā informācija būtu skaidra, saprotama un vienoti interpretējama sporta skolotājiem;</a:t>
            </a:r>
            <a:endParaRPr lang="lv-LV" sz="1600"/>
          </a:p>
          <a:p>
            <a:pPr marL="514350" indent="-285750" algn="just">
              <a:buChar char="•"/>
            </a:pPr>
            <a:r>
              <a:rPr lang="lv" sz="1600"/>
              <a:t>nodrošināt zinātniski pamatotu un praktiski izmantojamu pieeju, ņemot vērā bērna veselības stāvokli, funkcionālās spējas un individuālos veselības riskus;</a:t>
            </a:r>
            <a:endParaRPr lang="lv-LV" sz="1600"/>
          </a:p>
          <a:p>
            <a:pPr marL="514350" indent="-285750" algn="just">
              <a:buChar char="•"/>
            </a:pPr>
            <a:r>
              <a:rPr lang="lv" sz="1600"/>
              <a:t>veidot vienotu ārstu pieeju rekomendāciju noteikšanā un to piemērošanā praksē.</a:t>
            </a:r>
          </a:p>
          <a:p>
            <a:pPr>
              <a:buChar char="•"/>
            </a:pPr>
            <a:r>
              <a:rPr lang="lv-LV" sz="1800">
                <a:solidFill>
                  <a:srgbClr val="E57200"/>
                </a:solidFill>
                <a:highlight>
                  <a:srgbClr val="FFFFFF"/>
                </a:highlight>
                <a:latin typeface="+mj-lt"/>
                <a:hlinkClick r:id="rId3"/>
              </a:rPr>
              <a:t>Rekomendācijas ģimenes ārstiem un citu specialitāšu ārstiem fizisko aktivitāšu un to slodzes intensitātes noteikšanai izglītojamiem dažādu veselības traucējumu gadījumos</a:t>
            </a:r>
            <a:r>
              <a:rPr lang="lv-LV" sz="1800">
                <a:solidFill>
                  <a:srgbClr val="212529"/>
                </a:solidFill>
                <a:highlight>
                  <a:srgbClr val="FFFFFF"/>
                </a:highlight>
                <a:latin typeface="+mj-lt"/>
              </a:rPr>
              <a:t> </a:t>
            </a:r>
            <a:endParaRPr lang="lv-LV" sz="1800"/>
          </a:p>
          <a:p>
            <a:pPr>
              <a:buChar char="•"/>
            </a:pPr>
            <a:r>
              <a:rPr lang="lv-LV" sz="1800">
                <a:solidFill>
                  <a:srgbClr val="E57200"/>
                </a:solidFill>
                <a:highlight>
                  <a:srgbClr val="FFFFFF"/>
                </a:highlight>
                <a:latin typeface="+mj-lt"/>
                <a:hlinkClick r:id="rId4"/>
              </a:rPr>
              <a:t>Prezentācija</a:t>
            </a:r>
            <a:endParaRPr lang="lv-LV" sz="1800">
              <a:latin typeface="+mj-lt"/>
            </a:endParaRPr>
          </a:p>
          <a:p>
            <a:pPr>
              <a:buFont typeface="Arial"/>
              <a:buChar char="•"/>
            </a:pPr>
            <a:r>
              <a:rPr lang="lv-LV" sz="1800">
                <a:solidFill>
                  <a:srgbClr val="E57200"/>
                </a:solidFill>
                <a:highlight>
                  <a:srgbClr val="FFFFFF"/>
                </a:highlight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Infografika</a:t>
            </a:r>
            <a:r>
              <a:rPr lang="lv-LV" sz="1800">
                <a:solidFill>
                  <a:srgbClr val="E57200"/>
                </a:solidFill>
                <a:highlight>
                  <a:srgbClr val="FFFFFF"/>
                </a:highlight>
                <a:latin typeface="+mj-lt"/>
              </a:rPr>
              <a:t> </a:t>
            </a:r>
          </a:p>
          <a:p>
            <a:pPr marL="228600" indent="0"/>
            <a:endParaRPr lang="lv-LV" sz="1500">
              <a:latin typeface="+mj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1A40F4-218E-407E-363C-3DEAB3A58B9D}"/>
              </a:ext>
            </a:extLst>
          </p:cNvPr>
          <p:cNvSpPr/>
          <p:nvPr/>
        </p:nvSpPr>
        <p:spPr>
          <a:xfrm>
            <a:off x="2564422" y="5472145"/>
            <a:ext cx="9278176" cy="1096603"/>
          </a:xfrm>
          <a:prstGeom prst="roundRect">
            <a:avLst/>
          </a:prstGeom>
          <a:solidFill>
            <a:schemeClr val="accent5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28600" algn="ctr"/>
            <a:r>
              <a:rPr lang="lv-LV" b="1">
                <a:solidFill>
                  <a:schemeClr val="accent6">
                    <a:lumMod val="50000"/>
                  </a:schemeClr>
                </a:solidFill>
              </a:rPr>
              <a:t>Informācija par aktualitātēm saistībā ar ārstu izziņām un VM, RSU izstrādātajām rekomendācijām ārstiem par SR pielāgošanu sporta skolotājiem būs oktobrī. </a:t>
            </a:r>
          </a:p>
          <a:p>
            <a:pPr marL="228600" indent="0" algn="ctr"/>
            <a:r>
              <a:rPr lang="lv-LV">
                <a:solidFill>
                  <a:schemeClr val="accent6">
                    <a:lumMod val="50000"/>
                  </a:schemeClr>
                </a:solidFill>
              </a:rPr>
              <a:t>Sporta skolotāji aicināti sekot līdzi jaunumiem digitālajā skolotāju istabā.</a:t>
            </a:r>
            <a:endParaRPr lang="lv-LV">
              <a:solidFill>
                <a:schemeClr val="accent6">
                  <a:lumMod val="50000"/>
                </a:schemeClr>
              </a:solidFill>
              <a:ea typeface="Verdana"/>
            </a:endParaRPr>
          </a:p>
          <a:p>
            <a:pPr marL="228600" algn="ctr"/>
            <a:r>
              <a:rPr lang="lv-LV">
                <a:solidFill>
                  <a:schemeClr val="accent6">
                    <a:lumMod val="50000"/>
                  </a:schemeClr>
                </a:solidFill>
              </a:rPr>
              <a:t>Nepieciešamības gadījumā sazināties ar valsts metodiķi sportā un veselībā Gitu Pērkoni. </a:t>
            </a:r>
            <a:endParaRPr lang="lv-LV">
              <a:solidFill>
                <a:schemeClr val="accent6">
                  <a:lumMod val="50000"/>
                </a:schemeClr>
              </a:solidFill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3560366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305B4-1B49-E09E-FA36-A3F937A0C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055" y="399787"/>
            <a:ext cx="8892988" cy="1142815"/>
          </a:xfrm>
        </p:spPr>
        <p:txBody>
          <a:bodyPr/>
          <a:lstStyle/>
          <a:p>
            <a:r>
              <a:rPr lang="en-US" sz="2800" err="1"/>
              <a:t>Valsts</a:t>
            </a:r>
            <a:r>
              <a:rPr lang="en-US" sz="2800"/>
              <a:t> </a:t>
            </a:r>
            <a:r>
              <a:rPr lang="en-US" sz="2800" err="1"/>
              <a:t>pārbaudes</a:t>
            </a:r>
            <a:r>
              <a:rPr lang="en-US" sz="2800"/>
              <a:t> </a:t>
            </a:r>
            <a:r>
              <a:rPr lang="en-US" sz="2800" err="1"/>
              <a:t>darbi</a:t>
            </a:r>
            <a:r>
              <a:rPr lang="en-US" sz="2800"/>
              <a:t> </a:t>
            </a:r>
            <a:r>
              <a:rPr lang="en-US" sz="2800" err="1"/>
              <a:t>pamatizglītībā</a:t>
            </a:r>
            <a:endParaRPr 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6F242D-42E8-C7EF-4A9C-951D6EAD0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815" y="1715659"/>
            <a:ext cx="11112647" cy="4065064"/>
          </a:xfrm>
        </p:spPr>
        <p:txBody>
          <a:bodyPr/>
          <a:lstStyle/>
          <a:p>
            <a:r>
              <a:rPr lang="lv-LV" sz="2000"/>
              <a:t>Valsts pārbaudes darbu laiki – </a:t>
            </a:r>
            <a:r>
              <a:rPr lang="lv-LV" sz="2000">
                <a:hlinkClick r:id="rId2"/>
              </a:rPr>
              <a:t>https://www.vestnesis.lv/op/2026/179A.1</a:t>
            </a:r>
            <a:endParaRPr lang="lv-LV" sz="2000"/>
          </a:p>
          <a:p>
            <a:r>
              <a:rPr lang="lv-LV" sz="2000" b="1"/>
              <a:t>Aktuāli:</a:t>
            </a:r>
          </a:p>
          <a:p>
            <a:pPr marL="571500" indent="-342900">
              <a:buChar char="•"/>
            </a:pPr>
            <a:r>
              <a:rPr lang="lv-LV" sz="2000"/>
              <a:t>9. klases latviešu valodas centralizētajam eksāmenam saglabājas gan rakstu daļa, gan mutvārdu daļa. Eksāmena rakstu daļa notiks 20. maijā, mutvārdu daļa – 17., 18., 19., 20. maijā.</a:t>
            </a:r>
            <a:endParaRPr lang="lv-LV"/>
          </a:p>
          <a:p>
            <a:pPr marL="571500" indent="-342900">
              <a:buChar char="•"/>
            </a:pPr>
            <a:r>
              <a:rPr lang="lv-LV" sz="2000"/>
              <a:t>Tiek ieviests centralizētais eksāmens </a:t>
            </a:r>
            <a:r>
              <a:rPr lang="lv-LV" sz="2000" b="1"/>
              <a:t>dabaszinātņu jomā 9. klasē</a:t>
            </a:r>
            <a:r>
              <a:rPr lang="lv-LV" sz="2000"/>
              <a:t>, un tam netiek piemērots minimālais sasniedzamais vērtējuma slieksnis.</a:t>
            </a:r>
            <a:endParaRPr lang="lv-LV"/>
          </a:p>
          <a:p>
            <a:pPr marL="571500" indent="-342900">
              <a:buChar char="•"/>
            </a:pPr>
            <a:r>
              <a:rPr lang="lv-LV" sz="2000"/>
              <a:t>Centralizēto eksāmenu minimālais </a:t>
            </a:r>
            <a:r>
              <a:rPr lang="lv-LV" sz="2000" b="1"/>
              <a:t>slieksnis 20% noteikts latviešu valodā un matemātikā.</a:t>
            </a:r>
          </a:p>
          <a:p>
            <a:pPr marL="571500" indent="-342900">
              <a:buChar char="•"/>
            </a:pPr>
            <a:r>
              <a:rPr lang="lv-LV" sz="2000"/>
              <a:t>18.09.2026. Skolām nosūtīta informatīva vēstule, t.sk. </a:t>
            </a:r>
            <a:r>
              <a:rPr lang="lv-LV" sz="2000" err="1"/>
              <a:t>vizuāļi</a:t>
            </a:r>
            <a:r>
              <a:rPr lang="lv-LV" sz="2000"/>
              <a:t>. </a:t>
            </a:r>
          </a:p>
          <a:p>
            <a:endParaRPr lang="en-US" sz="2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25FFF-5A81-E4DD-F683-B63986AD8B5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24</a:t>
            </a:fld>
            <a:endParaRPr lang="lv-LV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0BD742-6CEF-5447-644C-2974EAE9B889}"/>
              </a:ext>
            </a:extLst>
          </p:cNvPr>
          <p:cNvSpPr txBox="1"/>
          <p:nvPr/>
        </p:nvSpPr>
        <p:spPr>
          <a:xfrm>
            <a:off x="2194560" y="5847080"/>
            <a:ext cx="8067040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sz="1800" b="0" i="0" u="none" strike="noStrike" baseline="0">
                <a:solidFill>
                  <a:srgbClr val="664790"/>
                </a:solidFill>
                <a:latin typeface="Verdana"/>
              </a:rPr>
              <a:t>VIAA </a:t>
            </a:r>
            <a:r>
              <a:rPr lang="lv-LV" sz="1800" b="1" i="0" u="none" strike="noStrike" baseline="0">
                <a:solidFill>
                  <a:srgbClr val="664790"/>
                </a:solidFill>
                <a:latin typeface="Verdana"/>
              </a:rPr>
              <a:t>28.09.2026. </a:t>
            </a:r>
            <a:r>
              <a:rPr lang="lv-LV" sz="1800" b="1" i="0" u="none" strike="noStrike" baseline="0" err="1">
                <a:solidFill>
                  <a:srgbClr val="664790"/>
                </a:solidFill>
                <a:latin typeface="Verdana"/>
              </a:rPr>
              <a:t>vebināra</a:t>
            </a:r>
            <a:r>
              <a:rPr lang="lv-LV" sz="1800" b="1" i="0" u="none" strike="noStrike" baseline="0">
                <a:solidFill>
                  <a:srgbClr val="664790"/>
                </a:solidFill>
                <a:latin typeface="Verdana"/>
              </a:rPr>
              <a:t> ieraksts</a:t>
            </a:r>
            <a:r>
              <a:rPr lang="lv-LV" sz="1800" b="0" i="0" u="none" strike="noStrike" baseline="0">
                <a:solidFill>
                  <a:srgbClr val="664790"/>
                </a:solidFill>
                <a:latin typeface="Verdana"/>
              </a:rPr>
              <a:t> par valsts pārbaudes darbu norisi 2026./2027.m.g.: </a:t>
            </a:r>
            <a:r>
              <a:rPr lang="lv-LV" sz="1800">
                <a:latin typeface="Verdana"/>
                <a:cs typeface="Segoe UI"/>
                <a:hlinkClick r:id="rId3"/>
              </a:rPr>
              <a:t>www</a:t>
            </a:r>
            <a:r>
              <a:rPr lang="lv-LV" sz="1800" b="0" i="0" u="none" strike="noStrike" baseline="0">
                <a:latin typeface="Verdana"/>
                <a:ea typeface="Segoe UI"/>
                <a:cs typeface="Segoe UI"/>
                <a:hlinkClick r:id="rId3"/>
              </a:rPr>
              <a:t>.youtube.com/live/_2R8OoCm330</a:t>
            </a:r>
            <a:r>
              <a:rPr lang="lv-LV" sz="1800" b="0" i="0" u="none" strike="noStrike" baseline="0">
                <a:solidFill>
                  <a:srgbClr val="664790"/>
                </a:solidFill>
                <a:latin typeface="Verdana"/>
              </a:rPr>
              <a:t> </a:t>
            </a:r>
            <a:r>
              <a:rPr sz="1800" b="0" i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​</a:t>
            </a:r>
            <a:endParaRPr lang="en-US" sz="1800"/>
          </a:p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9913469-7A92-C5B0-BFFE-7D10F38712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0000" y="5735320"/>
            <a:ext cx="914400" cy="9144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B228792-205E-D3EA-3965-344C8977CF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4800" y="5928360"/>
            <a:ext cx="396240" cy="41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63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2FB5B-667F-1068-8AE2-76C34702E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3FEB7FD-2463-4C9D-B18C-B7094AC80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75" y="193122"/>
            <a:ext cx="11219625" cy="1365096"/>
          </a:xfrm>
        </p:spPr>
        <p:txBody>
          <a:bodyPr/>
          <a:lstStyle/>
          <a:p>
            <a:r>
              <a:rPr lang="lv-LV" sz="2800" err="1">
                <a:latin typeface="+mj-lt"/>
              </a:rPr>
              <a:t>Summatīvā</a:t>
            </a:r>
            <a:r>
              <a:rPr lang="lv-LV" sz="2800">
                <a:latin typeface="+mj-lt"/>
              </a:rPr>
              <a:t> vērtējuma svars un uzlabošana</a:t>
            </a:r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C3F0A6FE-3C28-34A3-87E1-D84417AF0B3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25</a:t>
            </a:fld>
            <a:endParaRPr lang="lv-LV"/>
          </a:p>
        </p:txBody>
      </p:sp>
      <p:sp>
        <p:nvSpPr>
          <p:cNvPr id="10" name="Teksta vietturis 2">
            <a:extLst>
              <a:ext uri="{FF2B5EF4-FFF2-40B4-BE49-F238E27FC236}">
                <a16:creationId xmlns:a16="http://schemas.microsoft.com/office/drawing/2014/main" id="{C3956F04-AF25-8FF4-7282-14117562BC0E}"/>
              </a:ext>
            </a:extLst>
          </p:cNvPr>
          <p:cNvSpPr txBox="1">
            <a:spLocks/>
          </p:cNvSpPr>
          <p:nvPr/>
        </p:nvSpPr>
        <p:spPr>
          <a:xfrm>
            <a:off x="471147" y="1718279"/>
            <a:ext cx="11504379" cy="4834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479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6479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66479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228600" indent="0"/>
            <a:r>
              <a:rPr lang="lv-LV" sz="2000" b="1"/>
              <a:t>MKN Nr. 747 grozījumi 2026. gada 8. septembrī</a:t>
            </a:r>
            <a:endParaRPr lang="en-US" sz="2000">
              <a:solidFill>
                <a:srgbClr val="664690"/>
              </a:solidFill>
            </a:endParaRPr>
          </a:p>
          <a:p>
            <a:pPr marL="228600" indent="0"/>
            <a:r>
              <a:rPr lang="lv-LV" sz="2000"/>
              <a:t>Pieejami: </a:t>
            </a:r>
            <a:r>
              <a:rPr lang="lv-LV" sz="2000">
                <a:hlinkClick r:id="rId3"/>
              </a:rPr>
              <a:t>Grozījumi Ministru kabineta 2018. gada 27. novembra… - Latvijas Vēstnesis</a:t>
            </a:r>
            <a:endParaRPr lang="lv-LV" sz="2000">
              <a:solidFill>
                <a:srgbClr val="664690"/>
              </a:solidFill>
            </a:endParaRPr>
          </a:p>
          <a:p>
            <a:pPr marL="228600" indent="0"/>
            <a:r>
              <a:rPr lang="lv-LV" sz="2000"/>
              <a:t>Noteikumi piemērojami no 2026. gada 1. septembra.</a:t>
            </a:r>
            <a:endParaRPr lang="en-US" sz="2000">
              <a:solidFill>
                <a:srgbClr val="664690"/>
              </a:solidFill>
            </a:endParaRPr>
          </a:p>
          <a:p>
            <a:pPr marL="228600" indent="0"/>
            <a:endParaRPr lang="lv-LV" sz="2000">
              <a:solidFill>
                <a:srgbClr val="664690"/>
              </a:solidFill>
            </a:endParaRPr>
          </a:p>
          <a:p>
            <a:pPr marL="228600" indent="0"/>
            <a:r>
              <a:rPr lang="lv-LV" sz="2000"/>
              <a:t>11.1.1. pedagogs izstrādā </a:t>
            </a:r>
            <a:r>
              <a:rPr lang="lv-LV" sz="2000" err="1"/>
              <a:t>summatīvo</a:t>
            </a:r>
            <a:r>
              <a:rPr lang="lv-LV" sz="2000"/>
              <a:t> pārbaudes darbu plānojumu atbilstoši mācību priekšmeta satura specifikai un </a:t>
            </a:r>
            <a:r>
              <a:rPr lang="lv-LV" sz="2000" b="1"/>
              <a:t>var piešķirt lielāku svaru</a:t>
            </a:r>
            <a:r>
              <a:rPr lang="lv-LV" sz="2000"/>
              <a:t> tiem </a:t>
            </a:r>
            <a:r>
              <a:rPr lang="lv-LV" sz="2000" err="1"/>
              <a:t>summatīvās</a:t>
            </a:r>
            <a:r>
              <a:rPr lang="lv-LV" sz="2000"/>
              <a:t> vērtēšanas darbiem, kuri aptver plašāku sasniedzamo rezultātu kopumu.</a:t>
            </a:r>
          </a:p>
          <a:p>
            <a:pPr marL="228600" indent="0"/>
            <a:endParaRPr lang="lv-LV" sz="2000"/>
          </a:p>
          <a:p>
            <a:pPr marL="228600" indent="0"/>
            <a:r>
              <a:rPr lang="lv-LV" sz="2000" b="1"/>
              <a:t>Punkti par </a:t>
            </a:r>
            <a:r>
              <a:rPr lang="lv-LV" sz="2000" b="1" err="1"/>
              <a:t>summatīvo</a:t>
            </a:r>
            <a:r>
              <a:rPr lang="lv-LV" sz="2000" b="1"/>
              <a:t> darbu vērtēšanu ietverti valsts pamatizglītības standarta pielikumos.</a:t>
            </a:r>
            <a:endParaRPr lang="lv-LV" sz="2000"/>
          </a:p>
          <a:p>
            <a:pPr marL="228600" indent="0"/>
            <a:r>
              <a:rPr lang="lv-LV" sz="2000" b="1"/>
              <a:t>11. pielikuma </a:t>
            </a:r>
            <a:r>
              <a:rPr lang="lv-LV" sz="2000"/>
              <a:t>16. punktā noteikts, kas jāiekļauj skolas </a:t>
            </a:r>
            <a:r>
              <a:rPr lang="lv-LV" sz="2000" b="1"/>
              <a:t>vērtēšanas kārtībā</a:t>
            </a:r>
            <a:r>
              <a:rPr lang="lv-LV" sz="2000"/>
              <a:t>. </a:t>
            </a:r>
          </a:p>
          <a:p>
            <a:pPr marL="228600" indent="0"/>
            <a:r>
              <a:rPr lang="lv-LV" sz="2000" i="1"/>
              <a:t>Pēc analoģijas skat. arī citus pielikumus (par speciālās vajadzības, tālmācība).</a:t>
            </a:r>
            <a:endParaRPr lang="lv-LV" sz="2000"/>
          </a:p>
          <a:p>
            <a:pPr marL="228600" indent="0"/>
            <a:endParaRPr lang="lv-LV" sz="2000" i="1"/>
          </a:p>
        </p:txBody>
      </p:sp>
    </p:spTree>
    <p:extLst>
      <p:ext uri="{BB962C8B-B14F-4D97-AF65-F5344CB8AC3E}">
        <p14:creationId xmlns:p14="http://schemas.microsoft.com/office/powerpoint/2010/main" val="3532390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1A62D-1092-D59D-88B0-A691C7EA5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975" y="582667"/>
            <a:ext cx="8290903" cy="868495"/>
          </a:xfrm>
        </p:spPr>
        <p:txBody>
          <a:bodyPr/>
          <a:lstStyle/>
          <a:p>
            <a:r>
              <a:rPr lang="en-US"/>
              <a:t>Izmaiņas </a:t>
            </a:r>
            <a:r>
              <a:rPr lang="en-US" err="1"/>
              <a:t>vērtējumu</a:t>
            </a:r>
            <a:r>
              <a:rPr lang="en-US"/>
              <a:t> </a:t>
            </a:r>
            <a:r>
              <a:rPr lang="en-US" err="1"/>
              <a:t>uzlabošanā</a:t>
            </a:r>
            <a:r>
              <a:rPr lang="en-US"/>
              <a:t> I</a:t>
            </a: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2C22-FEF9-A14D-5099-D57BB00D7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944" y="1823383"/>
            <a:ext cx="10762614" cy="4580857"/>
          </a:xfrm>
        </p:spPr>
        <p:txBody>
          <a:bodyPr/>
          <a:lstStyle/>
          <a:p>
            <a:pPr marL="0" indent="0" algn="just">
              <a:lnSpc>
                <a:spcPct val="90000"/>
              </a:lnSpc>
            </a:pPr>
            <a:r>
              <a:rPr lang="lv-LV" sz="1800"/>
              <a:t>Izglītības iestāde atbilstoši pamatizglītības standartā noteiktajiem vērtēšanas pamatprincipiem izstrādā skolēnu mācību sasniegumu vērtēšanas kārtību, kurā nosaka:</a:t>
            </a:r>
            <a:endParaRPr lang="en-US" sz="1800"/>
          </a:p>
          <a:p>
            <a:pPr algn="just">
              <a:buChar char="•"/>
            </a:pPr>
            <a:r>
              <a:rPr lang="lv-LV" sz="1800"/>
              <a:t>kā 1.–3. klases skolēni mācību gada laikā var uzlabot mācību priekšmetā gadā iegūtos </a:t>
            </a:r>
            <a:r>
              <a:rPr lang="lv-LV" sz="1800" err="1"/>
              <a:t>summatīvos</a:t>
            </a:r>
            <a:r>
              <a:rPr lang="lv-LV" sz="1800"/>
              <a:t> vērtējumus. Katru uzlabošanai paredzēto </a:t>
            </a:r>
            <a:r>
              <a:rPr lang="lv-LV" sz="1800" err="1"/>
              <a:t>summatīvo</a:t>
            </a:r>
            <a:r>
              <a:rPr lang="lv-LV" sz="1800"/>
              <a:t> vērtējumu var uzlabot vienu reizi;</a:t>
            </a:r>
          </a:p>
          <a:p>
            <a:pPr algn="just">
              <a:buChar char="•"/>
            </a:pPr>
            <a:r>
              <a:rPr lang="lv-LV" sz="1800"/>
              <a:t>kā 4.–9. klases skolēni mācību gada laikā var uzlabot vismaz vienu, bet ne vairāk kā vienu trešdaļu no attiecīgā mācību priekšmetā iegūtajiem </a:t>
            </a:r>
            <a:r>
              <a:rPr lang="lv-LV" sz="1800" err="1"/>
              <a:t>summatīvajiem</a:t>
            </a:r>
            <a:r>
              <a:rPr lang="lv-LV" sz="1800"/>
              <a:t> vērtējumiem. Katru uzlabošanai paredzēto </a:t>
            </a:r>
            <a:r>
              <a:rPr lang="lv-LV" sz="1800" err="1"/>
              <a:t>summatīvo</a:t>
            </a:r>
            <a:r>
              <a:rPr lang="lv-LV" sz="1800"/>
              <a:t> vērtējumu var uzlabot vienu reizi; </a:t>
            </a:r>
            <a:endParaRPr lang="en-US" sz="1800"/>
          </a:p>
          <a:p>
            <a:pPr algn="just">
              <a:buChar char="•"/>
            </a:pPr>
            <a:r>
              <a:rPr lang="lv-LV" sz="1800"/>
              <a:t>kā skolēni ar speciālām vajadzībām, kuriem izstrādāts individuālais izglītības programmas apguves plāns, mācību gada laikā var uzlabot mācību priekšmetā iegūtos </a:t>
            </a:r>
            <a:r>
              <a:rPr lang="lv-LV" sz="1800" err="1"/>
              <a:t>summatīvos</a:t>
            </a:r>
            <a:r>
              <a:rPr lang="lv-LV" sz="1800"/>
              <a:t> vērtējumus.</a:t>
            </a:r>
          </a:p>
          <a:p>
            <a:pPr marL="0" indent="0" algn="just">
              <a:lnSpc>
                <a:spcPct val="90000"/>
              </a:lnSpc>
            </a:pPr>
            <a:endParaRPr lang="lv-LV" sz="1800"/>
          </a:p>
          <a:p>
            <a:pPr marL="0" indent="0" algn="just">
              <a:lnSpc>
                <a:spcPct val="90000"/>
              </a:lnSpc>
            </a:pPr>
            <a:r>
              <a:rPr lang="lv-LV" sz="1800" i="1"/>
              <a:t>Tas attiecas uz skolēniem speciālās izglītības programmās un skolēniem, kuriem ir atbalsta speciālista atzinums.</a:t>
            </a:r>
          </a:p>
          <a:p>
            <a:pPr marL="285750" indent="-285750" algn="just">
              <a:lnSpc>
                <a:spcPct val="90000"/>
              </a:lnSpc>
              <a:buChar char="•"/>
            </a:pPr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6F4A6D-548E-83E7-235C-00B8E8D9F0F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26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874228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7A340-AB27-8222-30DE-8A7026E1B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C1D75-5EFF-06A6-11B0-DD264C78D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75" y="587060"/>
            <a:ext cx="8290903" cy="947167"/>
          </a:xfrm>
        </p:spPr>
        <p:txBody>
          <a:bodyPr/>
          <a:lstStyle/>
          <a:p>
            <a:r>
              <a:rPr lang="en-US"/>
              <a:t>Izmaiņas </a:t>
            </a:r>
            <a:r>
              <a:rPr lang="en-US" err="1"/>
              <a:t>vērtējumu</a:t>
            </a:r>
            <a:r>
              <a:rPr lang="en-US"/>
              <a:t> </a:t>
            </a:r>
            <a:r>
              <a:rPr lang="en-US" err="1"/>
              <a:t>uzlabošanā</a:t>
            </a:r>
            <a:r>
              <a:rPr lang="en-US"/>
              <a:t> II</a:t>
            </a:r>
            <a:endParaRPr lang="en-US" b="0">
              <a:solidFill>
                <a:srgbClr val="000000"/>
              </a:solidFill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ADBD9-5220-AD2C-EDF0-D050D2B3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9593" y="1871849"/>
            <a:ext cx="10911994" cy="4987257"/>
          </a:xfrm>
        </p:spPr>
        <p:txBody>
          <a:bodyPr/>
          <a:lstStyle/>
          <a:p>
            <a:pPr marL="285750" indent="-285750" algn="just">
              <a:lnSpc>
                <a:spcPct val="90000"/>
              </a:lnSpc>
              <a:buChar char="•"/>
            </a:pPr>
            <a:r>
              <a:rPr lang="lv-LV" sz="2000"/>
              <a:t>1.–3. klasē ir iespēja vienu reizi uzlabot sasniedzamos rezultātus (SR), </a:t>
            </a:r>
            <a:r>
              <a:rPr lang="lv-LV" sz="2000" b="1"/>
              <a:t>kas tiek atspoguļoti liecībā</a:t>
            </a:r>
            <a:r>
              <a:rPr lang="lv-LV" sz="2000"/>
              <a:t>.</a:t>
            </a:r>
            <a:endParaRPr lang="en-US" sz="2000">
              <a:solidFill>
                <a:srgbClr val="000000"/>
              </a:solidFill>
            </a:endParaRPr>
          </a:p>
          <a:p>
            <a:pPr marL="285750" indent="-285750" algn="just">
              <a:lnSpc>
                <a:spcPct val="90000"/>
              </a:lnSpc>
              <a:buChar char="•"/>
            </a:pPr>
            <a:r>
              <a:rPr lang="lv-LV" sz="2000"/>
              <a:t>SR, ko apgūst vienā tematā, var uzlabot uzreiz pēc temata apguves. SR, ko apgūst dinamikā (vairākos tematos), var uzlabot mācīšanās posma noslēgumā.</a:t>
            </a:r>
            <a:endParaRPr lang="en-US" sz="2000">
              <a:solidFill>
                <a:srgbClr val="000000"/>
              </a:solidFill>
            </a:endParaRPr>
          </a:p>
          <a:p>
            <a:pPr marL="285750" indent="-285750" algn="just">
              <a:lnSpc>
                <a:spcPct val="90000"/>
              </a:lnSpc>
              <a:buChar char="•"/>
            </a:pPr>
            <a:r>
              <a:rPr lang="lv-LV" sz="2000"/>
              <a:t>Ja skolēns uzlabo tādu SR liecībā, kuram ir vairāki pakārtoti SR, tad pedagogs pārbauda tās zināšanas un prasmes, kurās skolēns uzrādījis viszemāko sniegumu.</a:t>
            </a:r>
            <a:endParaRPr lang="en-US" sz="2000">
              <a:solidFill>
                <a:srgbClr val="000000"/>
              </a:solidFill>
            </a:endParaRPr>
          </a:p>
          <a:p>
            <a:pPr marL="285750" indent="-285750" algn="just">
              <a:lnSpc>
                <a:spcPct val="90000"/>
              </a:lnSpc>
              <a:buChar char="•"/>
            </a:pPr>
            <a:r>
              <a:rPr lang="lv-LV" sz="2000"/>
              <a:t>Pedagogs skolēnu prasmju dinamikai seko līdzi, veicot </a:t>
            </a:r>
            <a:r>
              <a:rPr lang="lv-LV" sz="2000" err="1"/>
              <a:t>formatīvo</a:t>
            </a:r>
            <a:r>
              <a:rPr lang="lv-LV" sz="2000"/>
              <a:t>  vērtēšanu un savlaicīgi plānojot atbalstu, lai skolēna prasmes uzlabotos katrā nākamajā </a:t>
            </a:r>
            <a:r>
              <a:rPr lang="lv-LV" sz="2000" err="1"/>
              <a:t>summatīvajā</a:t>
            </a:r>
            <a:r>
              <a:rPr lang="lv-LV" sz="2000"/>
              <a:t> darbā, negaidot maija beigas. Vecāki prasmes dinamiku var ieraudzīt sekmju izrakstos visu mācību gadu.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F2A5A-B6F3-14B6-594A-47887B882F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lv-LV" smtClean="0"/>
              <a:pPr/>
              <a:t>27</a:t>
            </a:fld>
            <a:endParaRPr lang="lv-LV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5704BCE-645F-581C-BEAB-8D77F626D91D}"/>
              </a:ext>
            </a:extLst>
          </p:cNvPr>
          <p:cNvSpPr/>
          <p:nvPr/>
        </p:nvSpPr>
        <p:spPr>
          <a:xfrm>
            <a:off x="1206499" y="5354915"/>
            <a:ext cx="10040175" cy="1421723"/>
          </a:xfrm>
          <a:prstGeom prst="roundRect">
            <a:avLst/>
          </a:prstGeom>
          <a:solidFill>
            <a:schemeClr val="accent5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28600" algn="ctr"/>
            <a:r>
              <a:rPr lang="lv-LV" b="1">
                <a:solidFill>
                  <a:srgbClr val="684790"/>
                </a:solidFill>
              </a:rPr>
              <a:t>Konsultācija izglītojamo mācību sasniegumu vērtēšanas jautājumos tiešsaistē </a:t>
            </a:r>
            <a:endParaRPr lang="en-US">
              <a:solidFill>
                <a:srgbClr val="684790"/>
              </a:solidFill>
              <a:ea typeface="Verdana"/>
            </a:endParaRPr>
          </a:p>
          <a:p>
            <a:pPr marL="228600" algn="ctr"/>
            <a:r>
              <a:rPr lang="lv-LV" b="1">
                <a:solidFill>
                  <a:srgbClr val="684790"/>
                </a:solidFill>
              </a:rPr>
              <a:t>2026. gada 30. septembrī plkst. 15.00-16.00</a:t>
            </a:r>
            <a:endParaRPr lang="lv-LV" b="1">
              <a:solidFill>
                <a:srgbClr val="684790"/>
              </a:solidFill>
              <a:ea typeface="Verdana"/>
            </a:endParaRPr>
          </a:p>
          <a:p>
            <a:pPr marL="228600" algn="ctr"/>
            <a:endParaRPr lang="lv-LV" b="1">
              <a:solidFill>
                <a:srgbClr val="684790"/>
              </a:solidFill>
              <a:ea typeface="+mn-lt"/>
              <a:cs typeface="+mn-lt"/>
            </a:endParaRPr>
          </a:p>
          <a:p>
            <a:pPr algn="ctr"/>
            <a:r>
              <a:rPr lang="lv-LV" sz="1200" b="1">
                <a:solidFill>
                  <a:srgbClr val="684790"/>
                </a:solidFill>
                <a:ea typeface="+mn-lt"/>
                <a:cs typeface="+mn-lt"/>
              </a:rPr>
              <a:t>Pieslēgšanās saite tiešsaistes konsultācijai:</a:t>
            </a:r>
            <a:r>
              <a:rPr lang="lv-LV">
                <a:solidFill>
                  <a:srgbClr val="684790"/>
                </a:solidFill>
                <a:ea typeface="+mn-lt"/>
                <a:cs typeface="+mn-lt"/>
              </a:rPr>
              <a:t> </a:t>
            </a:r>
            <a:r>
              <a:rPr lang="lv-LV" sz="1600" i="1" u="sng">
                <a:solidFill>
                  <a:srgbClr val="684790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MsTeams</a:t>
            </a:r>
            <a:endParaRPr lang="en-US">
              <a:solidFill>
                <a:srgbClr val="684790"/>
              </a:solidFill>
              <a:ea typeface="+mn-lt"/>
              <a:cs typeface="+mn-lt"/>
            </a:endParaRPr>
          </a:p>
          <a:p>
            <a:pPr algn="ctr"/>
            <a:r>
              <a:rPr lang="en-US">
                <a:solidFill>
                  <a:srgbClr val="684790"/>
                </a:solidFill>
              </a:rPr>
              <a:t> </a:t>
            </a:r>
            <a:r>
              <a:rPr lang="en-US" i="1" err="1">
                <a:solidFill>
                  <a:srgbClr val="684790"/>
                </a:solidFill>
              </a:rPr>
              <a:t>Informācija</a:t>
            </a:r>
            <a:r>
              <a:rPr lang="en-US" i="1">
                <a:solidFill>
                  <a:srgbClr val="684790"/>
                </a:solidFill>
              </a:rPr>
              <a:t> par </a:t>
            </a:r>
            <a:r>
              <a:rPr lang="en-US" i="1" err="1">
                <a:solidFill>
                  <a:srgbClr val="684790"/>
                </a:solidFill>
              </a:rPr>
              <a:t>konsultāciju</a:t>
            </a:r>
            <a:r>
              <a:rPr lang="en-US" i="1">
                <a:solidFill>
                  <a:srgbClr val="684790"/>
                </a:solidFill>
              </a:rPr>
              <a:t> </a:t>
            </a:r>
            <a:r>
              <a:rPr lang="en-US" i="1" err="1">
                <a:solidFill>
                  <a:srgbClr val="684790"/>
                </a:solidFill>
              </a:rPr>
              <a:t>pieejama</a:t>
            </a:r>
            <a:r>
              <a:rPr lang="en-US" i="1">
                <a:solidFill>
                  <a:srgbClr val="684790"/>
                </a:solidFill>
              </a:rPr>
              <a:t> VIAA </a:t>
            </a:r>
            <a:r>
              <a:rPr lang="en-US" i="1" err="1">
                <a:solidFill>
                  <a:srgbClr val="684790"/>
                </a:solidFill>
              </a:rPr>
              <a:t>tīmekļvietnē</a:t>
            </a:r>
            <a:r>
              <a:rPr lang="en-US" i="1">
                <a:solidFill>
                  <a:srgbClr val="684790"/>
                </a:solidFill>
              </a:rPr>
              <a:t>, </a:t>
            </a:r>
            <a:r>
              <a:rPr lang="en-US" i="1" err="1">
                <a:solidFill>
                  <a:srgbClr val="684790"/>
                </a:solidFill>
              </a:rPr>
              <a:t>Notikumu</a:t>
            </a:r>
            <a:r>
              <a:rPr lang="en-US" i="1">
                <a:solidFill>
                  <a:srgbClr val="684790"/>
                </a:solidFill>
              </a:rPr>
              <a:t> </a:t>
            </a:r>
            <a:r>
              <a:rPr lang="en-US" i="1" err="1">
                <a:solidFill>
                  <a:srgbClr val="684790"/>
                </a:solidFill>
              </a:rPr>
              <a:t>kalendārā</a:t>
            </a:r>
            <a:endParaRPr lang="en-US" err="1">
              <a:solidFill>
                <a:srgbClr val="684790"/>
              </a:solidFill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141715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>
          <a:extLst>
            <a:ext uri="{FF2B5EF4-FFF2-40B4-BE49-F238E27FC236}">
              <a16:creationId xmlns:a16="http://schemas.microsoft.com/office/drawing/2014/main" id="{8AFAC56A-04CF-B9F2-4C34-D2C3418EB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7">
            <a:extLst>
              <a:ext uri="{FF2B5EF4-FFF2-40B4-BE49-F238E27FC236}">
                <a16:creationId xmlns:a16="http://schemas.microsoft.com/office/drawing/2014/main" id="{C32EC086-9461-D513-BF3C-2749BAF757B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90595" y="2286423"/>
            <a:ext cx="830011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lv-LV" sz="3600">
                <a:solidFill>
                  <a:srgbClr val="664790"/>
                </a:solidFill>
                <a:latin typeface="Verdana Bold"/>
                <a:ea typeface="Verdana Bold"/>
                <a:cs typeface="Arial"/>
                <a:sym typeface="Arial"/>
              </a:rPr>
              <a:t>INFORMATĪVAIS ZIŅOJUMS</a:t>
            </a:r>
            <a:br>
              <a:rPr lang="lv-LV" sz="2800">
                <a:solidFill>
                  <a:srgbClr val="664790"/>
                </a:solidFill>
                <a:latin typeface="Verdana Bold"/>
                <a:ea typeface="Verdana Bold"/>
                <a:cs typeface="Arial"/>
                <a:sym typeface="Arial"/>
              </a:rPr>
            </a:br>
            <a:r>
              <a:rPr lang="lv-LV" sz="4000">
                <a:solidFill>
                  <a:schemeClr val="bg2"/>
                </a:solidFill>
              </a:rPr>
              <a:t>VISPĀRĒJĀS IZGLĪTĪBAS SATURA PILNVEIDE</a:t>
            </a:r>
            <a:endParaRPr lang="en-US" sz="4000">
              <a:solidFill>
                <a:schemeClr val="bg2"/>
              </a:solidFill>
            </a:endParaRPr>
          </a:p>
          <a:p>
            <a:endParaRPr lang="lv-LV" sz="4000">
              <a:solidFill>
                <a:schemeClr val="accent4">
                  <a:lumMod val="49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8E1D38-934C-9C22-AF49-E09FE3C325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3009" y="5183393"/>
            <a:ext cx="9897499" cy="892885"/>
          </a:xfrm>
        </p:spPr>
        <p:txBody>
          <a:bodyPr/>
          <a:lstStyle/>
          <a:p>
            <a:r>
              <a:rPr lang="en-US" sz="2000" i="1">
                <a:solidFill>
                  <a:schemeClr val="tx1"/>
                </a:solidFill>
              </a:rPr>
              <a:t>Valdības </a:t>
            </a:r>
            <a:r>
              <a:rPr lang="en-US" sz="2000" i="1" err="1">
                <a:solidFill>
                  <a:schemeClr val="tx1"/>
                </a:solidFill>
              </a:rPr>
              <a:t>rīcības</a:t>
            </a:r>
            <a:r>
              <a:rPr lang="en-US" sz="2000" i="1">
                <a:solidFill>
                  <a:schemeClr val="tx1"/>
                </a:solidFill>
              </a:rPr>
              <a:t> </a:t>
            </a:r>
            <a:r>
              <a:rPr lang="en-US" sz="2000" i="1" err="1">
                <a:solidFill>
                  <a:schemeClr val="tx1"/>
                </a:solidFill>
              </a:rPr>
              <a:t>plāna</a:t>
            </a:r>
            <a:r>
              <a:rPr lang="en-US" sz="2000" i="1">
                <a:solidFill>
                  <a:schemeClr val="tx1"/>
                </a:solidFill>
              </a:rPr>
              <a:t> 47.4. </a:t>
            </a:r>
            <a:r>
              <a:rPr lang="en-US" sz="2000" i="1" err="1">
                <a:solidFill>
                  <a:schemeClr val="tx1"/>
                </a:solidFill>
              </a:rPr>
              <a:t>pasākuma</a:t>
            </a:r>
            <a:r>
              <a:rPr lang="en-US" sz="2000" i="1">
                <a:solidFill>
                  <a:schemeClr val="tx1"/>
                </a:solidFill>
              </a:rPr>
              <a:t> </a:t>
            </a:r>
          </a:p>
          <a:p>
            <a:r>
              <a:rPr lang="en-US" sz="2000" i="1">
                <a:solidFill>
                  <a:schemeClr val="tx1"/>
                </a:solidFill>
              </a:rPr>
              <a:t>"</a:t>
            </a:r>
            <a:r>
              <a:rPr lang="en-US" sz="2000" i="1" err="1">
                <a:solidFill>
                  <a:schemeClr val="tx1"/>
                </a:solidFill>
              </a:rPr>
              <a:t>Uzsākta</a:t>
            </a:r>
            <a:r>
              <a:rPr lang="en-US" sz="2000" i="1">
                <a:solidFill>
                  <a:schemeClr val="tx1"/>
                </a:solidFill>
              </a:rPr>
              <a:t> </a:t>
            </a:r>
            <a:r>
              <a:rPr lang="en-US" sz="2000" i="1" err="1">
                <a:solidFill>
                  <a:schemeClr val="tx1"/>
                </a:solidFill>
              </a:rPr>
              <a:t>vispārējās</a:t>
            </a:r>
            <a:r>
              <a:rPr lang="en-US" sz="2000" i="1">
                <a:solidFill>
                  <a:schemeClr val="tx1"/>
                </a:solidFill>
              </a:rPr>
              <a:t> </a:t>
            </a:r>
            <a:r>
              <a:rPr lang="en-US" sz="2000" i="1" err="1">
                <a:solidFill>
                  <a:schemeClr val="tx1"/>
                </a:solidFill>
              </a:rPr>
              <a:t>izglītības</a:t>
            </a:r>
            <a:r>
              <a:rPr lang="en-US" sz="2000" i="1">
                <a:solidFill>
                  <a:schemeClr val="tx1"/>
                </a:solidFill>
              </a:rPr>
              <a:t> </a:t>
            </a:r>
            <a:r>
              <a:rPr lang="en-US" sz="2000" i="1" err="1">
                <a:solidFill>
                  <a:schemeClr val="tx1"/>
                </a:solidFill>
              </a:rPr>
              <a:t>satura</a:t>
            </a:r>
            <a:r>
              <a:rPr lang="en-US" sz="2000" i="1">
                <a:solidFill>
                  <a:schemeClr val="tx1"/>
                </a:solidFill>
              </a:rPr>
              <a:t> skola2030 </a:t>
            </a:r>
            <a:r>
              <a:rPr lang="lv-LV" sz="2000" i="1">
                <a:solidFill>
                  <a:schemeClr val="tx1"/>
                </a:solidFill>
              </a:rPr>
              <a:t>pārskatīšana" izpilde.</a:t>
            </a:r>
            <a:endParaRPr lang="en-US" sz="2000" i="1">
              <a:solidFill>
                <a:schemeClr val="tx1"/>
              </a:solidFill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65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681DC-2D2C-331D-DD2A-9C604F3E8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9D2B787-4638-4F7E-83AA-132425448102}"/>
              </a:ext>
            </a:extLst>
          </p:cNvPr>
          <p:cNvGrpSpPr/>
          <p:nvPr/>
        </p:nvGrpSpPr>
        <p:grpSpPr>
          <a:xfrm>
            <a:off x="0" y="1"/>
            <a:ext cx="12192000" cy="1658474"/>
            <a:chOff x="0" y="0"/>
            <a:chExt cx="24384000" cy="331694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F0DD8D7-1DF5-427F-9549-DE2F0F87527F}"/>
                </a:ext>
              </a:extLst>
            </p:cNvPr>
            <p:cNvSpPr/>
            <p:nvPr/>
          </p:nvSpPr>
          <p:spPr>
            <a:xfrm>
              <a:off x="0" y="0"/>
              <a:ext cx="24384000" cy="3316986"/>
            </a:xfrm>
            <a:custGeom>
              <a:avLst/>
              <a:gdLst/>
              <a:ahLst/>
              <a:cxnLst/>
              <a:rect l="l" t="t" r="r" b="b"/>
              <a:pathLst>
                <a:path w="24384000" h="3316986">
                  <a:moveTo>
                    <a:pt x="0" y="0"/>
                  </a:moveTo>
                  <a:lnTo>
                    <a:pt x="24384000" y="0"/>
                  </a:lnTo>
                  <a:lnTo>
                    <a:pt x="24384000" y="3316986"/>
                  </a:lnTo>
                  <a:lnTo>
                    <a:pt x="0" y="3316986"/>
                  </a:lnTo>
                  <a:close/>
                </a:path>
              </a:pathLst>
            </a:custGeom>
            <a:solidFill>
              <a:srgbClr val="CBC7D8"/>
            </a:solidFill>
          </p:spPr>
          <p:txBody>
            <a:bodyPr/>
            <a:lstStyle/>
            <a:p>
              <a:endParaRPr lang="lv-LV" sz="1200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9492A11-87A3-D90E-5355-FDFF85278E5C}"/>
              </a:ext>
            </a:extLst>
          </p:cNvPr>
          <p:cNvGrpSpPr/>
          <p:nvPr/>
        </p:nvGrpSpPr>
        <p:grpSpPr>
          <a:xfrm>
            <a:off x="616776" y="6566071"/>
            <a:ext cx="391293" cy="291535"/>
            <a:chOff x="0" y="0"/>
            <a:chExt cx="782587" cy="58307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0EEC0B9-42F3-E544-B3DD-34A5E9544905}"/>
                </a:ext>
              </a:extLst>
            </p:cNvPr>
            <p:cNvSpPr/>
            <p:nvPr/>
          </p:nvSpPr>
          <p:spPr>
            <a:xfrm>
              <a:off x="0" y="0"/>
              <a:ext cx="782574" cy="583057"/>
            </a:xfrm>
            <a:custGeom>
              <a:avLst/>
              <a:gdLst/>
              <a:ahLst/>
              <a:cxnLst/>
              <a:rect l="l" t="t" r="r" b="b"/>
              <a:pathLst>
                <a:path w="782574" h="583057">
                  <a:moveTo>
                    <a:pt x="0" y="0"/>
                  </a:moveTo>
                  <a:lnTo>
                    <a:pt x="782574" y="0"/>
                  </a:lnTo>
                  <a:lnTo>
                    <a:pt x="782574" y="583057"/>
                  </a:lnTo>
                  <a:lnTo>
                    <a:pt x="0" y="583057"/>
                  </a:lnTo>
                  <a:close/>
                </a:path>
              </a:pathLst>
            </a:custGeom>
            <a:solidFill>
              <a:srgbClr val="664790"/>
            </a:solidFill>
          </p:spPr>
          <p:txBody>
            <a:bodyPr/>
            <a:lstStyle/>
            <a:p>
              <a:endParaRPr lang="lv-LV" sz="120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A46F803-6908-23A0-22EF-28516DCA2D18}"/>
              </a:ext>
            </a:extLst>
          </p:cNvPr>
          <p:cNvGrpSpPr/>
          <p:nvPr/>
        </p:nvGrpSpPr>
        <p:grpSpPr>
          <a:xfrm>
            <a:off x="805320" y="359149"/>
            <a:ext cx="6639262" cy="1295215"/>
            <a:chOff x="0" y="0"/>
            <a:chExt cx="13278523" cy="259043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6526A55-98B6-635B-3179-34266DA6391C}"/>
                </a:ext>
              </a:extLst>
            </p:cNvPr>
            <p:cNvSpPr/>
            <p:nvPr/>
          </p:nvSpPr>
          <p:spPr>
            <a:xfrm>
              <a:off x="0" y="0"/>
              <a:ext cx="8584602" cy="2285628"/>
            </a:xfrm>
            <a:custGeom>
              <a:avLst/>
              <a:gdLst/>
              <a:ahLst/>
              <a:cxnLst/>
              <a:rect l="l" t="t" r="r" b="b"/>
              <a:pathLst>
                <a:path w="8584602" h="2285628">
                  <a:moveTo>
                    <a:pt x="0" y="0"/>
                  </a:moveTo>
                  <a:lnTo>
                    <a:pt x="8584602" y="0"/>
                  </a:lnTo>
                  <a:lnTo>
                    <a:pt x="8584602" y="2285628"/>
                  </a:lnTo>
                  <a:lnTo>
                    <a:pt x="0" y="22856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183" b="-23184"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1EACE04-354F-6102-A8C1-C927366E3864}"/>
                </a:ext>
              </a:extLst>
            </p:cNvPr>
            <p:cNvSpPr txBox="1"/>
            <p:nvPr/>
          </p:nvSpPr>
          <p:spPr>
            <a:xfrm>
              <a:off x="995680" y="325120"/>
              <a:ext cx="12282843" cy="22653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640"/>
                </a:lnSpc>
              </a:pPr>
              <a:r>
                <a:rPr lang="lv-LV" sz="2800" b="1" noProof="1">
                  <a:solidFill>
                    <a:srgbClr val="664790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I</a:t>
              </a:r>
              <a:r>
                <a:rPr lang="lv-LV" sz="2800" b="1" noProof="1">
                  <a:solidFill>
                    <a:srgbClr val="664790"/>
                  </a:solidFill>
                  <a:latin typeface="Verdana Bold"/>
                  <a:ea typeface="Verdana Bold"/>
                  <a:sym typeface="Verdana Bold"/>
                </a:rPr>
                <a:t>nformatīvā zi</a:t>
              </a:r>
              <a:r>
                <a:rPr lang="lv-LV" sz="2800" b="1" noProof="1">
                  <a:solidFill>
                    <a:srgbClr val="664790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ņojuma saturs</a:t>
              </a:r>
              <a:endParaRPr lang="lv-LV" sz="2800" b="1" noProof="1">
                <a:solidFill>
                  <a:srgbClr val="664790"/>
                </a:solidFill>
                <a:latin typeface="Verdana Bold"/>
                <a:ea typeface="Verdana Bold"/>
                <a:cs typeface="Verdana Bold"/>
              </a:endParaRPr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1F1584BB-293E-2E42-1AF3-5DE369B51DF1}"/>
              </a:ext>
            </a:extLst>
          </p:cNvPr>
          <p:cNvGrpSpPr/>
          <p:nvPr/>
        </p:nvGrpSpPr>
        <p:grpSpPr>
          <a:xfrm>
            <a:off x="663081" y="6566072"/>
            <a:ext cx="293471" cy="291513"/>
            <a:chOff x="0" y="0"/>
            <a:chExt cx="586944" cy="58302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C028716-D32E-D94C-3B1B-1EDF962526D0}"/>
                </a:ext>
              </a:extLst>
            </p:cNvPr>
            <p:cNvSpPr/>
            <p:nvPr/>
          </p:nvSpPr>
          <p:spPr>
            <a:xfrm>
              <a:off x="0" y="0"/>
              <a:ext cx="586944" cy="583020"/>
            </a:xfrm>
            <a:custGeom>
              <a:avLst/>
              <a:gdLst/>
              <a:ahLst/>
              <a:cxnLst/>
              <a:rect l="l" t="t" r="r" b="b"/>
              <a:pathLst>
                <a:path w="586944" h="583020">
                  <a:moveTo>
                    <a:pt x="0" y="0"/>
                  </a:moveTo>
                  <a:lnTo>
                    <a:pt x="586944" y="0"/>
                  </a:lnTo>
                  <a:lnTo>
                    <a:pt x="586944" y="583020"/>
                  </a:lnTo>
                  <a:lnTo>
                    <a:pt x="0" y="5830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7448" r="-77448" b="-1"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5F42FA0-EEEA-C114-39A6-70B0824C3798}"/>
                </a:ext>
              </a:extLst>
            </p:cNvPr>
            <p:cNvSpPr txBox="1"/>
            <p:nvPr/>
          </p:nvSpPr>
          <p:spPr>
            <a:xfrm>
              <a:off x="0" y="0"/>
              <a:ext cx="586943" cy="58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959"/>
                </a:lnSpc>
              </a:pPr>
              <a:r>
                <a:rPr lang="lv-LV" sz="800" noProof="1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28</a:t>
              </a:r>
              <a:endParaRPr lang="en-US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0B1263C9-B92C-7E94-4966-F5604DED8E3F}"/>
              </a:ext>
            </a:extLst>
          </p:cNvPr>
          <p:cNvGrpSpPr/>
          <p:nvPr/>
        </p:nvGrpSpPr>
        <p:grpSpPr>
          <a:xfrm>
            <a:off x="9510236" y="257556"/>
            <a:ext cx="1093159" cy="1093159"/>
            <a:chOff x="0" y="0"/>
            <a:chExt cx="2186318" cy="2186318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A596877-6F5E-524F-3A19-279B9D5D7664}"/>
                </a:ext>
              </a:extLst>
            </p:cNvPr>
            <p:cNvSpPr/>
            <p:nvPr/>
          </p:nvSpPr>
          <p:spPr>
            <a:xfrm>
              <a:off x="0" y="0"/>
              <a:ext cx="2186305" cy="2186305"/>
            </a:xfrm>
            <a:custGeom>
              <a:avLst/>
              <a:gdLst/>
              <a:ahLst/>
              <a:cxnLst/>
              <a:rect l="l" t="t" r="r" b="b"/>
              <a:pathLst>
                <a:path w="2186305" h="2186305">
                  <a:moveTo>
                    <a:pt x="0" y="0"/>
                  </a:moveTo>
                  <a:lnTo>
                    <a:pt x="2186305" y="0"/>
                  </a:lnTo>
                  <a:lnTo>
                    <a:pt x="2186305" y="2186305"/>
                  </a:lnTo>
                  <a:lnTo>
                    <a:pt x="0" y="2186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E48FE72F-9D55-E9BA-C4A1-5B4CFBEE9F05}"/>
              </a:ext>
            </a:extLst>
          </p:cNvPr>
          <p:cNvGrpSpPr/>
          <p:nvPr/>
        </p:nvGrpSpPr>
        <p:grpSpPr>
          <a:xfrm>
            <a:off x="248920" y="2101192"/>
            <a:ext cx="854646" cy="854646"/>
            <a:chOff x="0" y="0"/>
            <a:chExt cx="1158494" cy="1158494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B9ACF9A8-8E55-FB19-1456-5D50546FE2D3}"/>
                </a:ext>
              </a:extLst>
            </p:cNvPr>
            <p:cNvSpPr/>
            <p:nvPr/>
          </p:nvSpPr>
          <p:spPr>
            <a:xfrm>
              <a:off x="0" y="0"/>
              <a:ext cx="1158494" cy="1158494"/>
            </a:xfrm>
            <a:custGeom>
              <a:avLst/>
              <a:gdLst/>
              <a:ahLst/>
              <a:cxnLst/>
              <a:rect l="l" t="t" r="r" b="b"/>
              <a:pathLst>
                <a:path w="1158494" h="1158494">
                  <a:moveTo>
                    <a:pt x="0" y="0"/>
                  </a:moveTo>
                  <a:lnTo>
                    <a:pt x="1158494" y="0"/>
                  </a:lnTo>
                  <a:lnTo>
                    <a:pt x="1158494" y="1158494"/>
                  </a:lnTo>
                  <a:lnTo>
                    <a:pt x="0" y="1158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 b="-1"/>
              </a:stretch>
            </a:blipFill>
          </p:spPr>
          <p:txBody>
            <a:bodyPr/>
            <a:lstStyle/>
            <a:p>
              <a:endParaRPr lang="lv-LV" sz="1200"/>
            </a:p>
          </p:txBody>
        </p:sp>
      </p:grpSp>
      <p:sp>
        <p:nvSpPr>
          <p:cNvPr id="25" name="Contents number 01"/>
          <p:cNvSpPr txBox="1"/>
          <p:nvPr/>
        </p:nvSpPr>
        <p:spPr>
          <a:xfrm>
            <a:off x="1216152" y="1917771"/>
            <a:ext cx="475488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lv-LV" sz="2000" b="1" noProof="1">
                <a:solidFill>
                  <a:srgbClr val="CBC7D8"/>
                </a:solidFill>
                <a:latin typeface="Verdana"/>
              </a:rPr>
              <a:t>1</a:t>
            </a:r>
          </a:p>
        </p:txBody>
      </p:sp>
      <p:sp>
        <p:nvSpPr>
          <p:cNvPr id="26" name="Contents item 01"/>
          <p:cNvSpPr txBox="1"/>
          <p:nvPr/>
        </p:nvSpPr>
        <p:spPr>
          <a:xfrm>
            <a:off x="1874520" y="1890339"/>
            <a:ext cx="9052559" cy="667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</a:pPr>
            <a:r>
              <a:rPr lang="lv-LV" b="1" noProof="1">
                <a:solidFill>
                  <a:srgbClr val="664790"/>
                </a:solidFill>
                <a:latin typeface="Verdana"/>
              </a:rPr>
              <a:t>ZIŅOJUMA MĒRĶIS</a:t>
            </a:r>
            <a:endParaRPr lang="lv-LV" b="1">
              <a:solidFill>
                <a:srgbClr val="664790"/>
              </a:solidFill>
              <a:latin typeface="Verdana"/>
              <a:ea typeface="Verdana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lv-LV" sz="1600" b="0" noProof="1">
                <a:solidFill>
                  <a:srgbClr val="766E84"/>
                </a:solidFill>
                <a:latin typeface="Verdana"/>
              </a:rPr>
              <a:t>Pamatojums, galvenie secinājumi un izvēlētā pieeja</a:t>
            </a:r>
            <a:r>
              <a:rPr lang="lv-LV" sz="1600" noProof="1">
                <a:solidFill>
                  <a:srgbClr val="766E84"/>
                </a:solidFill>
                <a:latin typeface="Verdana"/>
              </a:rPr>
              <a:t>.</a:t>
            </a:r>
            <a:endParaRPr lang="lv-LV" sz="1600" b="0">
              <a:solidFill>
                <a:srgbClr val="766E84"/>
              </a:solidFill>
              <a:latin typeface="Verdana"/>
              <a:ea typeface="Verdana"/>
            </a:endParaRPr>
          </a:p>
        </p:txBody>
      </p:sp>
      <p:sp>
        <p:nvSpPr>
          <p:cNvPr id="27" name="Contents divider 01"/>
          <p:cNvSpPr/>
          <p:nvPr/>
        </p:nvSpPr>
        <p:spPr>
          <a:xfrm>
            <a:off x="1874520" y="2631003"/>
            <a:ext cx="9052559" cy="13716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Contents number 02"/>
          <p:cNvSpPr txBox="1"/>
          <p:nvPr/>
        </p:nvSpPr>
        <p:spPr>
          <a:xfrm>
            <a:off x="1216152" y="2731586"/>
            <a:ext cx="475488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lv-LV" sz="2000" b="1" noProof="1">
                <a:solidFill>
                  <a:srgbClr val="CBC7D8"/>
                </a:solidFill>
                <a:latin typeface="Verdana"/>
              </a:rPr>
              <a:t>2</a:t>
            </a:r>
          </a:p>
        </p:txBody>
      </p:sp>
      <p:sp>
        <p:nvSpPr>
          <p:cNvPr id="29" name="Contents item 02"/>
          <p:cNvSpPr txBox="1"/>
          <p:nvPr/>
        </p:nvSpPr>
        <p:spPr>
          <a:xfrm>
            <a:off x="1874520" y="2734635"/>
            <a:ext cx="9052559" cy="8503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</a:pPr>
            <a:r>
              <a:rPr lang="lv-LV" b="1" noProof="1">
                <a:solidFill>
                  <a:srgbClr val="664790"/>
                </a:solidFill>
                <a:latin typeface="Verdana"/>
              </a:rPr>
              <a:t>VISPĀRĒJĀS IZGLĪTĪBAS OBLIGĀTAIS SATURS</a:t>
            </a:r>
            <a:endParaRPr lang="lv-LV" b="1">
              <a:solidFill>
                <a:srgbClr val="664790"/>
              </a:solidFill>
              <a:latin typeface="Verdana"/>
              <a:ea typeface="Verdana"/>
            </a:endParaRPr>
          </a:p>
          <a:p>
            <a:r>
              <a:rPr lang="lv-LV" sz="1600" noProof="1">
                <a:solidFill>
                  <a:srgbClr val="766E84"/>
                </a:solidFill>
                <a:latin typeface="Verdana"/>
              </a:rPr>
              <a:t>Valsts izglītības s</a:t>
            </a:r>
            <a:r>
              <a:rPr lang="lv-LV" sz="1600" b="0" noProof="1">
                <a:solidFill>
                  <a:srgbClr val="766E84"/>
                </a:solidFill>
                <a:latin typeface="Verdana"/>
              </a:rPr>
              <a:t>tandartu</a:t>
            </a:r>
            <a:r>
              <a:rPr lang="lv-LV" sz="1600" noProof="1">
                <a:solidFill>
                  <a:srgbClr val="766E84"/>
                </a:solidFill>
                <a:latin typeface="Verdana"/>
              </a:rPr>
              <a:t>, pirmsskolas vadlīniju un </a:t>
            </a:r>
            <a:r>
              <a:rPr lang="lv-LV" sz="1600" b="0" noProof="1">
                <a:solidFill>
                  <a:srgbClr val="766E84"/>
                </a:solidFill>
                <a:latin typeface="Verdana"/>
              </a:rPr>
              <a:t>mācību priekšmetu programmu paraugu loma, aktualizācijas nepieciešamība</a:t>
            </a:r>
            <a:r>
              <a:rPr lang="lv-LV" sz="1600" noProof="1">
                <a:solidFill>
                  <a:srgbClr val="766E84"/>
                </a:solidFill>
                <a:latin typeface="Verdana"/>
              </a:rPr>
              <a:t>.</a:t>
            </a:r>
            <a:endParaRPr lang="lv-LV" sz="1600" b="0">
              <a:solidFill>
                <a:srgbClr val="766E84"/>
              </a:solidFill>
              <a:latin typeface="Verdana"/>
              <a:ea typeface="Verdana"/>
            </a:endParaRPr>
          </a:p>
        </p:txBody>
      </p:sp>
      <p:sp>
        <p:nvSpPr>
          <p:cNvPr id="30" name="Contents divider 02"/>
          <p:cNvSpPr/>
          <p:nvPr/>
        </p:nvSpPr>
        <p:spPr>
          <a:xfrm>
            <a:off x="1823720" y="3648019"/>
            <a:ext cx="9052559" cy="13716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Contents number 03"/>
          <p:cNvSpPr txBox="1"/>
          <p:nvPr/>
        </p:nvSpPr>
        <p:spPr>
          <a:xfrm>
            <a:off x="1165352" y="3748603"/>
            <a:ext cx="475488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lv-LV" sz="2000" b="1" noProof="1">
                <a:solidFill>
                  <a:srgbClr val="CBC7D8"/>
                </a:solidFill>
                <a:latin typeface="Verdana"/>
              </a:rPr>
              <a:t>3</a:t>
            </a:r>
          </a:p>
        </p:txBody>
      </p:sp>
      <p:sp>
        <p:nvSpPr>
          <p:cNvPr id="32" name="Contents item 03"/>
          <p:cNvSpPr txBox="1"/>
          <p:nvPr/>
        </p:nvSpPr>
        <p:spPr>
          <a:xfrm>
            <a:off x="1823720" y="3721171"/>
            <a:ext cx="9052559" cy="667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</a:pPr>
            <a:r>
              <a:rPr lang="lv-LV" b="1" noProof="1">
                <a:solidFill>
                  <a:srgbClr val="664790"/>
                </a:solidFill>
                <a:latin typeface="Verdana"/>
              </a:rPr>
              <a:t>METODISKĀ ATBALSTA MATERIĀLU IZSTRĀDE</a:t>
            </a:r>
            <a:endParaRPr lang="lv-LV" b="1">
              <a:solidFill>
                <a:srgbClr val="664790"/>
              </a:solidFill>
              <a:latin typeface="Verdana"/>
              <a:ea typeface="Verdana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lv-LV" sz="1600" b="0" noProof="1">
                <a:solidFill>
                  <a:srgbClr val="766E84"/>
                </a:solidFill>
                <a:latin typeface="Verdana"/>
              </a:rPr>
              <a:t>Mācību priekšmetu </a:t>
            </a:r>
            <a:r>
              <a:rPr lang="lv-LV" sz="1600" noProof="1">
                <a:solidFill>
                  <a:srgbClr val="766E84"/>
                </a:solidFill>
                <a:latin typeface="Verdana"/>
              </a:rPr>
              <a:t>programmu</a:t>
            </a:r>
            <a:r>
              <a:rPr lang="lv-LV" sz="1600" b="0" noProof="1">
                <a:solidFill>
                  <a:srgbClr val="766E84"/>
                </a:solidFill>
                <a:latin typeface="Verdana"/>
              </a:rPr>
              <a:t> paraugu aktualizācija</a:t>
            </a:r>
            <a:r>
              <a:rPr lang="lv-LV" sz="1600" noProof="1">
                <a:solidFill>
                  <a:srgbClr val="766E84"/>
                </a:solidFill>
                <a:latin typeface="Verdana"/>
              </a:rPr>
              <a:t> un metodiskā </a:t>
            </a:r>
            <a:r>
              <a:rPr lang="lv-LV" sz="1600" b="0" noProof="1">
                <a:solidFill>
                  <a:srgbClr val="766E84"/>
                </a:solidFill>
                <a:latin typeface="Verdana"/>
              </a:rPr>
              <a:t>atbalsta materiāli</a:t>
            </a:r>
            <a:r>
              <a:rPr lang="lv-LV" sz="1600" noProof="1">
                <a:solidFill>
                  <a:srgbClr val="766E84"/>
                </a:solidFill>
                <a:latin typeface="Verdana"/>
              </a:rPr>
              <a:t>.</a:t>
            </a:r>
            <a:endParaRPr lang="lv-LV" sz="1600" b="0">
              <a:solidFill>
                <a:srgbClr val="766E84"/>
              </a:solidFill>
              <a:latin typeface="Verdana"/>
              <a:ea typeface="Verdana"/>
            </a:endParaRPr>
          </a:p>
        </p:txBody>
      </p:sp>
      <p:sp>
        <p:nvSpPr>
          <p:cNvPr id="33" name="Contents divider 03"/>
          <p:cNvSpPr/>
          <p:nvPr/>
        </p:nvSpPr>
        <p:spPr>
          <a:xfrm>
            <a:off x="1823720" y="4461835"/>
            <a:ext cx="9052559" cy="13716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Contents number 04"/>
          <p:cNvSpPr txBox="1"/>
          <p:nvPr/>
        </p:nvSpPr>
        <p:spPr>
          <a:xfrm>
            <a:off x="1165352" y="4562419"/>
            <a:ext cx="475488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lv-LV" sz="2000" b="1" noProof="1">
                <a:solidFill>
                  <a:srgbClr val="CBC7D8"/>
                </a:solidFill>
                <a:latin typeface="Verdana"/>
              </a:rPr>
              <a:t>4</a:t>
            </a:r>
          </a:p>
        </p:txBody>
      </p:sp>
      <p:sp>
        <p:nvSpPr>
          <p:cNvPr id="36" name="Contents divider 04"/>
          <p:cNvSpPr/>
          <p:nvPr/>
        </p:nvSpPr>
        <p:spPr>
          <a:xfrm>
            <a:off x="1823720" y="5275651"/>
            <a:ext cx="9052559" cy="13716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Contents item 05"/>
          <p:cNvSpPr txBox="1"/>
          <p:nvPr/>
        </p:nvSpPr>
        <p:spPr>
          <a:xfrm>
            <a:off x="1823720" y="4597034"/>
            <a:ext cx="9784079" cy="8428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</a:pPr>
            <a:r>
              <a:rPr lang="lv-LV" b="1" noProof="1">
                <a:solidFill>
                  <a:srgbClr val="664790"/>
                </a:solidFill>
                <a:latin typeface="Verdana"/>
              </a:rPr>
              <a:t>SISTĒMISKA OBLIGĀTĀ VISPĀRĒJĀS IZGLĪTĪBAS SATURA PĀRSKATĪŠANA</a:t>
            </a:r>
            <a:endParaRPr lang="lv-LV" b="1">
              <a:solidFill>
                <a:srgbClr val="664790"/>
              </a:solidFill>
              <a:latin typeface="Verdana"/>
              <a:ea typeface="Verdana"/>
            </a:endParaRPr>
          </a:p>
          <a:p>
            <a:pPr algn="l">
              <a:spcAft>
                <a:spcPts val="200"/>
              </a:spcAft>
            </a:pPr>
            <a:r>
              <a:rPr lang="lv-LV" sz="1600" b="0" noProof="1">
                <a:solidFill>
                  <a:srgbClr val="766E84"/>
                </a:solidFill>
                <a:latin typeface="Verdana"/>
              </a:rPr>
              <a:t>Datos balstīts pārvaldības cikls, atbildība. Turpmākie darbi un ieviešanas termiņi.</a:t>
            </a:r>
            <a:endParaRPr lang="lv-LV" sz="1600" b="0">
              <a:solidFill>
                <a:srgbClr val="766E84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985976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7" name="Rectangle 26"/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1"/>
          <p:cNvSpPr/>
          <p:nvPr/>
        </p:nvSpPr>
        <p:spPr>
          <a:xfrm>
            <a:off x="665480" y="341376"/>
            <a:ext cx="10789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kern="0" spc="110" noProof="1">
                <a:solidFill>
                  <a:srgbClr val="664790"/>
                </a:solidFill>
                <a:latin typeface="Verdana Bold"/>
                <a:ea typeface="Arial" pitchFamily="34" charset="-122"/>
              </a:rPr>
              <a:t>MĒRĶIS — </a:t>
            </a:r>
            <a:r>
              <a:rPr lang="en-US" sz="2200" b="1" kern="0" spc="110" noProof="1">
                <a:solidFill>
                  <a:schemeClr val="bg2"/>
                </a:solidFill>
                <a:latin typeface="Verdana Bold"/>
                <a:ea typeface="Arial" pitchFamily="34" charset="-122"/>
              </a:rPr>
              <a:t>NO ATSEVIŠĶIEM UZLABOJUMIEM UZ PASTĀVĪGU</a:t>
            </a:r>
            <a:r>
              <a:rPr lang="lv-LV" sz="2200" b="1" kern="0" spc="110" noProof="1">
                <a:solidFill>
                  <a:schemeClr val="bg2"/>
                </a:solidFill>
                <a:latin typeface="Verdana Bold"/>
                <a:ea typeface="Arial" pitchFamily="34" charset="-122"/>
              </a:rPr>
              <a:t> IZGLĪTĪBAS SATURA ATTĪSTĪBAS</a:t>
            </a:r>
            <a:r>
              <a:rPr lang="en-US" sz="2200" b="1" kern="0" spc="110" noProof="1">
                <a:solidFill>
                  <a:schemeClr val="bg2"/>
                </a:solidFill>
                <a:latin typeface="Verdana Bold"/>
                <a:ea typeface="Arial" pitchFamily="34" charset="-122"/>
              </a:rPr>
              <a:t> SISTĒMU</a:t>
            </a:r>
            <a:endParaRPr lang="en-US" sz="900">
              <a:solidFill>
                <a:schemeClr val="bg2"/>
              </a:solidFill>
              <a:latin typeface="Verdana Bold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29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2" name="Rectangle 31"/>
          <p:cNvSpPr>
            <a:spLocks/>
          </p:cNvSpPr>
          <p:nvPr/>
        </p:nvSpPr>
        <p:spPr>
          <a:xfrm>
            <a:off x="647790" y="1721504"/>
            <a:ext cx="82296" cy="931452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3" name="TextBox 32"/>
          <p:cNvSpPr txBox="1">
            <a:spLocks/>
          </p:cNvSpPr>
          <p:nvPr/>
        </p:nvSpPr>
        <p:spPr>
          <a:xfrm>
            <a:off x="883639" y="1738309"/>
            <a:ext cx="107950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2000" b="1" noProof="1">
                <a:solidFill>
                  <a:srgbClr val="664790"/>
                </a:solidFill>
                <a:latin typeface="Verdana"/>
              </a:rPr>
              <a:t>Valsts izglītības standartu pamatstruktūras saglabāšana, izveidojot pastāvīgu, datos balstītu pārskatīšanas sistēmu, vienlaikus pilnveidojot īstenošanas kvalitāti.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8481" y="2673367"/>
            <a:ext cx="106934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400" b="0" noProof="1">
                <a:solidFill>
                  <a:srgbClr val="766E84"/>
                </a:solidFill>
                <a:latin typeface="Verdana"/>
              </a:rPr>
              <a:t>Katrs jautājums risināms atbilstošajā līmenī — </a:t>
            </a:r>
            <a:r>
              <a:rPr lang="lv-LV" sz="1400" noProof="1">
                <a:solidFill>
                  <a:srgbClr val="766E84"/>
                </a:solidFill>
                <a:latin typeface="Verdana"/>
              </a:rPr>
              <a:t>valsts izglītības standartos, mācību </a:t>
            </a:r>
            <a:r>
              <a:rPr lang="lv-LV" sz="1400" b="0" noProof="1">
                <a:solidFill>
                  <a:srgbClr val="766E84"/>
                </a:solidFill>
                <a:latin typeface="Verdana"/>
              </a:rPr>
              <a:t>priekšmetu programmu paraugos, metodiskajā atbalstā vai izglītības iestādes praksē.</a:t>
            </a:r>
            <a:endParaRPr lang="lv-LV" sz="1400" b="0">
              <a:solidFill>
                <a:srgbClr val="766E84"/>
              </a:solidFill>
              <a:latin typeface="Verdana"/>
              <a:ea typeface="Verdana"/>
            </a:endParaRPr>
          </a:p>
        </p:txBody>
      </p:sp>
      <p:sp>
        <p:nvSpPr>
          <p:cNvPr id="36" name="Rectangle 35"/>
          <p:cNvSpPr>
            <a:spLocks/>
          </p:cNvSpPr>
          <p:nvPr/>
        </p:nvSpPr>
        <p:spPr>
          <a:xfrm>
            <a:off x="876902" y="4288502"/>
            <a:ext cx="9948672" cy="2286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7" name="TextBox 36"/>
          <p:cNvSpPr txBox="1"/>
          <p:nvPr/>
        </p:nvSpPr>
        <p:spPr>
          <a:xfrm>
            <a:off x="437895" y="3903033"/>
            <a:ext cx="248716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600" b="1" noProof="1">
                <a:solidFill>
                  <a:srgbClr val="766E84"/>
                </a:solidFill>
                <a:latin typeface="Verdana"/>
              </a:rPr>
              <a:t>IZPILDĒ</a:t>
            </a:r>
            <a:endParaRPr lang="en-US">
              <a:solidFill>
                <a:srgbClr val="766E84"/>
              </a:solidFill>
            </a:endParaRPr>
          </a:p>
        </p:txBody>
      </p:sp>
      <p:sp>
        <p:nvSpPr>
          <p:cNvPr id="38" name="Oval 37"/>
          <p:cNvSpPr>
            <a:spLocks/>
          </p:cNvSpPr>
          <p:nvPr/>
        </p:nvSpPr>
        <p:spPr>
          <a:xfrm>
            <a:off x="1503680" y="4153985"/>
            <a:ext cx="274320" cy="274320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9" name="TextBox 38"/>
          <p:cNvSpPr txBox="1"/>
          <p:nvPr/>
        </p:nvSpPr>
        <p:spPr>
          <a:xfrm>
            <a:off x="269333" y="4505817"/>
            <a:ext cx="6705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400" b="1" noProof="1">
                <a:solidFill>
                  <a:srgbClr val="CBC7D8"/>
                </a:solidFill>
                <a:latin typeface="Verdana"/>
              </a:rPr>
              <a:t>1</a:t>
            </a:r>
          </a:p>
        </p:txBody>
      </p:sp>
      <p:sp>
        <p:nvSpPr>
          <p:cNvPr id="40" name="TextBox 39"/>
          <p:cNvSpPr txBox="1">
            <a:spLocks/>
          </p:cNvSpPr>
          <p:nvPr/>
        </p:nvSpPr>
        <p:spPr>
          <a:xfrm>
            <a:off x="772254" y="4505817"/>
            <a:ext cx="29464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AKTUALIZĒT SATURU UN
IZSTRĀDĀT ATBALSTU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2413" y="5107289"/>
            <a:ext cx="2895599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noProof="1">
                <a:solidFill>
                  <a:srgbClr val="664790"/>
                </a:solidFill>
                <a:latin typeface="Verdana"/>
              </a:rPr>
              <a:t>M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ācību priekšmetu programmu paraugu pilnveide un metodiskā atbalsta materiālu izstrāde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06976" y="3903033"/>
            <a:ext cx="248716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600" b="1" noProof="1">
                <a:solidFill>
                  <a:srgbClr val="766E84"/>
                </a:solidFill>
                <a:latin typeface="Verdana"/>
              </a:rPr>
              <a:t>VIRZĪBĀ</a:t>
            </a:r>
            <a:endParaRPr lang="en-US">
              <a:solidFill>
                <a:srgbClr val="766E84"/>
              </a:solidFill>
            </a:endParaRPr>
          </a:p>
        </p:txBody>
      </p:sp>
      <p:sp>
        <p:nvSpPr>
          <p:cNvPr id="43" name="Oval 42"/>
          <p:cNvSpPr>
            <a:spLocks/>
          </p:cNvSpPr>
          <p:nvPr/>
        </p:nvSpPr>
        <p:spPr>
          <a:xfrm>
            <a:off x="5572760" y="4153985"/>
            <a:ext cx="274320" cy="274320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4" name="TextBox 43"/>
          <p:cNvSpPr txBox="1"/>
          <p:nvPr/>
        </p:nvSpPr>
        <p:spPr>
          <a:xfrm>
            <a:off x="3830414" y="4505817"/>
            <a:ext cx="6705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400" b="1" noProof="1">
                <a:solidFill>
                  <a:srgbClr val="CBC7D8"/>
                </a:solidFill>
                <a:latin typeface="Verdana"/>
              </a:rPr>
              <a:t>2</a:t>
            </a:r>
          </a:p>
        </p:txBody>
      </p:sp>
      <p:sp>
        <p:nvSpPr>
          <p:cNvPr id="45" name="TextBox 44"/>
          <p:cNvSpPr txBox="1">
            <a:spLocks/>
          </p:cNvSpPr>
          <p:nvPr/>
        </p:nvSpPr>
        <p:spPr>
          <a:xfrm>
            <a:off x="4333334" y="4505817"/>
            <a:ext cx="3196758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PILNVEIDOT VĒRTĒŠANAS
REGULĒJUMU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328348" y="5107289"/>
            <a:ext cx="3135799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noProof="1">
                <a:solidFill>
                  <a:srgbClr val="664790"/>
                </a:solidFill>
                <a:latin typeface="Verdana"/>
              </a:rPr>
              <a:t>V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ērtēšanas pieejas pilnveide, tai skaitā par vērtējuma uzlabošanu un valsts pārbaudes darbu prasībām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576056" y="3903033"/>
            <a:ext cx="248716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600" b="1" noProof="1">
                <a:solidFill>
                  <a:srgbClr val="766E84"/>
                </a:solidFill>
                <a:latin typeface="Verdana"/>
              </a:rPr>
              <a:t>NĀKAMAIS SOLIS</a:t>
            </a:r>
            <a:endParaRPr lang="en-US">
              <a:solidFill>
                <a:srgbClr val="766E84"/>
              </a:solidFill>
            </a:endParaRPr>
          </a:p>
        </p:txBody>
      </p:sp>
      <p:sp>
        <p:nvSpPr>
          <p:cNvPr id="48" name="Oval 47"/>
          <p:cNvSpPr>
            <a:spLocks/>
          </p:cNvSpPr>
          <p:nvPr/>
        </p:nvSpPr>
        <p:spPr>
          <a:xfrm>
            <a:off x="9641839" y="4153985"/>
            <a:ext cx="274320" cy="274320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9" name="TextBox 48"/>
          <p:cNvSpPr txBox="1"/>
          <p:nvPr/>
        </p:nvSpPr>
        <p:spPr>
          <a:xfrm>
            <a:off x="7645494" y="4505817"/>
            <a:ext cx="6705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400" b="1" noProof="1">
                <a:solidFill>
                  <a:srgbClr val="CBC7D8"/>
                </a:solidFill>
                <a:latin typeface="Verdana"/>
              </a:rPr>
              <a:t>3</a:t>
            </a:r>
          </a:p>
        </p:txBody>
      </p:sp>
      <p:sp>
        <p:nvSpPr>
          <p:cNvPr id="50" name="TextBox 49"/>
          <p:cNvSpPr txBox="1">
            <a:spLocks/>
          </p:cNvSpPr>
          <p:nvPr/>
        </p:nvSpPr>
        <p:spPr>
          <a:xfrm>
            <a:off x="8153398" y="4521903"/>
            <a:ext cx="3931922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IEVIEST REGULĀRU IZGLĪTĪBAS SATURA PĀRSKATĪŠANAS CIKLU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148412" y="5107289"/>
            <a:ext cx="357604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</a:rPr>
              <a:t>Datos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, pētījumos un profesionālajā dialogā balstītu standartu un programmu pārskatīšanas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kārtības nostiprināšana</a:t>
            </a:r>
            <a:endParaRPr lang="lv-LV" sz="1600" b="0" noProof="1">
              <a:solidFill>
                <a:srgbClr val="664790"/>
              </a:solidFill>
              <a:latin typeface="Verdan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92B8BC-2AC4-67D9-ABA0-2B2D9E47D582}"/>
              </a:ext>
            </a:extLst>
          </p:cNvPr>
          <p:cNvSpPr/>
          <p:nvPr/>
        </p:nvSpPr>
        <p:spPr>
          <a:xfrm>
            <a:off x="428180" y="3252898"/>
            <a:ext cx="11537127" cy="398759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lv-LV" sz="1600" b="1" noProof="1">
                <a:solidFill>
                  <a:srgbClr val="FFFFFF"/>
                </a:solidFill>
                <a:latin typeface="Verdana"/>
                <a:ea typeface="Verdana"/>
              </a:rPr>
              <a:t>RĪCĪBAS SOĻI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6294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5" name="Rectangle 24"/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1"/>
          <p:cNvSpPr/>
          <p:nvPr/>
        </p:nvSpPr>
        <p:spPr>
          <a:xfrm>
            <a:off x="624840" y="534416"/>
            <a:ext cx="10759440" cy="595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lv-LV" sz="2400" b="1" kern="0" spc="110" noProof="1">
                <a:solidFill>
                  <a:srgbClr val="664790"/>
                </a:solidFill>
                <a:latin typeface="Verdana Bold"/>
                <a:ea typeface="Arial" pitchFamily="34" charset="-122"/>
                <a:cs typeface="Arial"/>
              </a:rPr>
              <a:t>OBLIGĀTĀ IZGLĪTĪBAS SATURA ĪSTENOŠANAS IETVARS</a:t>
            </a:r>
            <a:endParaRPr lang="en-US" sz="2400">
              <a:latin typeface="Arial"/>
              <a:ea typeface="Verdana Bold"/>
              <a:cs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30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65328" y="1579880"/>
            <a:ext cx="62992" cy="1673352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0" name="TextBox 29"/>
          <p:cNvSpPr txBox="1"/>
          <p:nvPr/>
        </p:nvSpPr>
        <p:spPr>
          <a:xfrm>
            <a:off x="739648" y="1499616"/>
            <a:ext cx="4709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8A8299"/>
                </a:solidFill>
                <a:latin typeface="Verdana"/>
              </a:rPr>
              <a:t>VALSTS LĪMENIS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9373" y="1816443"/>
            <a:ext cx="470916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b="1" noProof="1">
                <a:solidFill>
                  <a:srgbClr val="664790"/>
                </a:solidFill>
                <a:latin typeface="Verdana"/>
              </a:rPr>
              <a:t>VALSTS IZGLĪTĪBAS STANDARTI UN PIRMSSKOLAS VADLĪNIJAS</a:t>
            </a:r>
            <a:endParaRPr b="1">
              <a:solidFill>
                <a:srgbClr val="664790"/>
              </a:solidFill>
              <a:latin typeface="Verdan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9968" y="2444496"/>
            <a:ext cx="4702048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Nosaka izglītības pakāpes mērķi, mācību jomu ietvaru, caurviju prasmes, vērtības un sasniedzamos rezultātus.</a:t>
            </a:r>
            <a:endParaRPr lang="lv-LV" sz="16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9968" y="3239008"/>
            <a:ext cx="47091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8A8299"/>
                </a:solidFill>
                <a:latin typeface="Verdana"/>
              </a:rPr>
              <a:t>ATBILDĪBA: IZM UN MINISTRU KABINETS</a:t>
            </a:r>
          </a:p>
        </p:txBody>
      </p:sp>
      <p:sp>
        <p:nvSpPr>
          <p:cNvPr id="34" name="Chevron 33"/>
          <p:cNvSpPr/>
          <p:nvPr/>
        </p:nvSpPr>
        <p:spPr>
          <a:xfrm>
            <a:off x="5831840" y="2392680"/>
            <a:ext cx="365760" cy="566928"/>
          </a:xfrm>
          <a:prstGeom prst="chevron">
            <a:avLst/>
          </a:prstGeom>
          <a:solidFill>
            <a:srgbClr val="F1EFF5"/>
          </a:solidFill>
          <a:ln>
            <a:solidFill>
              <a:srgbClr val="CBC7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307328" y="1661160"/>
            <a:ext cx="73152" cy="1490472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480048" y="1499616"/>
            <a:ext cx="50749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8A8299"/>
                </a:solidFill>
                <a:latin typeface="Verdana"/>
              </a:rPr>
              <a:t>ĪSTENOŠANAS LĪMENIS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00368" y="1859280"/>
            <a:ext cx="537972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b="1" noProof="1">
                <a:solidFill>
                  <a:srgbClr val="664790"/>
                </a:solidFill>
                <a:latin typeface="Verdana"/>
              </a:rPr>
              <a:t>MĀCĪBU PRIEKŠMETU PROGRAMMU PARAUGI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00368" y="2444496"/>
            <a:ext cx="50292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Precizē tematu secību, sasniedzamos rezultātus, skolēnu darbības, starppriekšmetu saiknes un īstenošanas loģiku.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00368" y="3239008"/>
            <a:ext cx="507492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8A8299"/>
                </a:solidFill>
                <a:latin typeface="Verdana"/>
              </a:rPr>
              <a:t>ATBILDĪBA: VIAA UN EKSPERTU KOPIENA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11664" y="4392908"/>
            <a:ext cx="11553567" cy="33157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1895662" y="4015232"/>
            <a:ext cx="170078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1" noProof="1">
                <a:solidFill>
                  <a:srgbClr val="664790"/>
                </a:solidFill>
                <a:latin typeface="Verdana"/>
              </a:rPr>
              <a:t>27.11.2018.</a:t>
            </a:r>
          </a:p>
        </p:txBody>
      </p:sp>
      <p:sp>
        <p:nvSpPr>
          <p:cNvPr id="43" name="Oval 42"/>
          <p:cNvSpPr/>
          <p:nvPr/>
        </p:nvSpPr>
        <p:spPr>
          <a:xfrm>
            <a:off x="2568956" y="4308348"/>
            <a:ext cx="210312" cy="21031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882455" y="4710422"/>
            <a:ext cx="182880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664790"/>
                </a:solidFill>
                <a:latin typeface="Verdana"/>
              </a:rPr>
              <a:t>PAMATIZGLĪTĪBAS STANDARTS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54556" y="5142940"/>
            <a:ext cx="18288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0" noProof="1">
                <a:solidFill>
                  <a:srgbClr val="664790"/>
                </a:solidFill>
                <a:latin typeface="Verdana"/>
              </a:rPr>
              <a:t>MK noteikumi </a:t>
            </a:r>
            <a:endParaRPr lang="en-US"/>
          </a:p>
          <a:p>
            <a:pPr algn="ctr"/>
            <a:r>
              <a:rPr lang="lv-LV" sz="1400" b="0" noProof="1">
                <a:solidFill>
                  <a:srgbClr val="664790"/>
                </a:solidFill>
                <a:latin typeface="Verdana"/>
              </a:rPr>
              <a:t>Nr. 747</a:t>
            </a:r>
            <a:endParaRPr lang="lv-LV" sz="14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31883" y="4015232"/>
            <a:ext cx="170078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1" noProof="1">
                <a:solidFill>
                  <a:srgbClr val="664790"/>
                </a:solidFill>
                <a:latin typeface="Verdana"/>
              </a:rPr>
              <a:t>03.09.2019.</a:t>
            </a:r>
          </a:p>
        </p:txBody>
      </p:sp>
      <p:sp>
        <p:nvSpPr>
          <p:cNvPr id="47" name="Oval 46"/>
          <p:cNvSpPr/>
          <p:nvPr/>
        </p:nvSpPr>
        <p:spPr>
          <a:xfrm>
            <a:off x="4566960" y="4308348"/>
            <a:ext cx="210312" cy="21031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3818676" y="4710422"/>
            <a:ext cx="182880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664790"/>
                </a:solidFill>
                <a:latin typeface="Verdana"/>
              </a:rPr>
              <a:t>VIDĒJĀS IZGLĪTĪBAS STANDARTS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88061" y="5111359"/>
            <a:ext cx="1849394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0" noProof="1">
                <a:solidFill>
                  <a:srgbClr val="664790"/>
                </a:solidFill>
                <a:latin typeface="Verdana"/>
              </a:rPr>
              <a:t>MK noteikumi </a:t>
            </a:r>
            <a:endParaRPr lang="en-US"/>
          </a:p>
          <a:p>
            <a:pPr algn="ctr"/>
            <a:r>
              <a:rPr lang="lv-LV" sz="1400" b="0" noProof="1">
                <a:solidFill>
                  <a:srgbClr val="664790"/>
                </a:solidFill>
                <a:latin typeface="Verdana"/>
              </a:rPr>
              <a:t>Nr. 416</a:t>
            </a:r>
            <a:endParaRPr lang="lv-LV" sz="14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06323" y="4015232"/>
            <a:ext cx="170078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1" noProof="1">
                <a:solidFill>
                  <a:srgbClr val="664790"/>
                </a:solidFill>
                <a:latin typeface="Verdana"/>
              </a:rPr>
              <a:t>2020./2021.</a:t>
            </a:r>
          </a:p>
        </p:txBody>
      </p:sp>
      <p:sp>
        <p:nvSpPr>
          <p:cNvPr id="51" name="Oval 50"/>
          <p:cNvSpPr/>
          <p:nvPr/>
        </p:nvSpPr>
        <p:spPr>
          <a:xfrm>
            <a:off x="6461994" y="4308348"/>
            <a:ext cx="210312" cy="21031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5713710" y="4710422"/>
            <a:ext cx="182880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664790"/>
                </a:solidFill>
                <a:latin typeface="Verdana"/>
              </a:rPr>
              <a:t>1. IEVIEŠANAS POSMS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93391" y="5121656"/>
            <a:ext cx="18288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1400" b="0" noProof="1">
                <a:solidFill>
                  <a:srgbClr val="664790"/>
                </a:solidFill>
                <a:latin typeface="Verdana"/>
              </a:rPr>
              <a:t>1., 4., 7. </a:t>
            </a:r>
            <a:endParaRPr lang="en-US"/>
          </a:p>
          <a:p>
            <a:pPr algn="ctr"/>
            <a:r>
              <a:rPr lang="lv-LV" sz="1400" b="0" noProof="1">
                <a:solidFill>
                  <a:srgbClr val="664790"/>
                </a:solidFill>
                <a:latin typeface="Verdana"/>
              </a:rPr>
              <a:t>un 10. klase</a:t>
            </a:r>
            <a:endParaRPr lang="lv-LV" sz="14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354221" y="4015232"/>
            <a:ext cx="170078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1" noProof="1">
                <a:solidFill>
                  <a:srgbClr val="664790"/>
                </a:solidFill>
                <a:latin typeface="Verdana"/>
              </a:rPr>
              <a:t>2021./2022.</a:t>
            </a:r>
          </a:p>
        </p:txBody>
      </p:sp>
      <p:sp>
        <p:nvSpPr>
          <p:cNvPr id="55" name="Oval 54"/>
          <p:cNvSpPr/>
          <p:nvPr/>
        </p:nvSpPr>
        <p:spPr>
          <a:xfrm>
            <a:off x="8089296" y="4308348"/>
            <a:ext cx="210312" cy="21031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7341012" y="4710422"/>
            <a:ext cx="182880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664790"/>
                </a:solidFill>
                <a:latin typeface="Verdana"/>
              </a:rPr>
              <a:t>2. IEVIEŠANAS POSMS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320693" y="5121656"/>
            <a:ext cx="18288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1400" b="0" noProof="1">
                <a:solidFill>
                  <a:srgbClr val="664790"/>
                </a:solidFill>
                <a:latin typeface="Verdana"/>
              </a:rPr>
              <a:t>2., 5., 8. </a:t>
            </a:r>
            <a:endParaRPr lang="en-US"/>
          </a:p>
          <a:p>
            <a:pPr algn="ctr"/>
            <a:r>
              <a:rPr lang="es-ES" sz="1400" b="0" noProof="1">
                <a:solidFill>
                  <a:srgbClr val="664790"/>
                </a:solidFill>
                <a:latin typeface="Verdana"/>
              </a:rPr>
              <a:t>un 11</a:t>
            </a:r>
            <a:r>
              <a:rPr lang="lv-LV" sz="1400" b="0" noProof="1">
                <a:solidFill>
                  <a:srgbClr val="664790"/>
                </a:solidFill>
                <a:latin typeface="Verdana"/>
              </a:rPr>
              <a:t>. klase</a:t>
            </a:r>
            <a:endParaRPr lang="lv-LV" sz="14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58" name="TextBox 57"/>
          <p:cNvSpPr txBox="1">
            <a:spLocks/>
          </p:cNvSpPr>
          <p:nvPr/>
        </p:nvSpPr>
        <p:spPr>
          <a:xfrm>
            <a:off x="8878550" y="4015232"/>
            <a:ext cx="170078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1" noProof="1">
                <a:solidFill>
                  <a:srgbClr val="664790"/>
                </a:solidFill>
                <a:latin typeface="Verdana"/>
              </a:rPr>
              <a:t>2022./2023.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65342" y="4710422"/>
            <a:ext cx="182880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664790"/>
                </a:solidFill>
                <a:latin typeface="Verdana"/>
              </a:rPr>
              <a:t>3. IEVIEŠANAS POSMS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95822" y="5101336"/>
            <a:ext cx="17272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0" noProof="1">
                <a:solidFill>
                  <a:srgbClr val="664790"/>
                </a:solidFill>
                <a:latin typeface="Verdana"/>
              </a:rPr>
              <a:t>3., 6., 9. </a:t>
            </a:r>
            <a:endParaRPr lang="en-US"/>
          </a:p>
          <a:p>
            <a:pPr algn="ctr"/>
            <a:r>
              <a:rPr lang="lv-LV" sz="1400" b="0" noProof="1">
                <a:solidFill>
                  <a:srgbClr val="664790"/>
                </a:solidFill>
                <a:latin typeface="Verdana"/>
              </a:rPr>
              <a:t>un 12. klase</a:t>
            </a:r>
            <a:endParaRPr lang="lv-LV" sz="14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299906" y="4015232"/>
            <a:ext cx="170078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1" noProof="1">
                <a:solidFill>
                  <a:srgbClr val="664790"/>
                </a:solidFill>
                <a:latin typeface="Verdana"/>
              </a:rPr>
              <a:t>2026.</a:t>
            </a:r>
            <a:endParaRPr sz="1400" b="1">
              <a:solidFill>
                <a:srgbClr val="664790"/>
              </a:solidFill>
              <a:latin typeface="Verdana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11034982" y="4308348"/>
            <a:ext cx="210312" cy="21031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10327887" y="4710079"/>
            <a:ext cx="18288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664790"/>
                </a:solidFill>
                <a:latin typeface="Verdana"/>
              </a:rPr>
              <a:t>PĀRSKATĪŠANA</a:t>
            </a:r>
            <a:endParaRPr sz="1200" b="1">
              <a:solidFill>
                <a:srgbClr val="664790"/>
              </a:solidFill>
              <a:latin typeface="Verdan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0327887" y="5081016"/>
            <a:ext cx="18288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0" noProof="1">
                <a:solidFill>
                  <a:srgbClr val="664790"/>
                </a:solidFill>
                <a:latin typeface="Verdana"/>
              </a:rPr>
              <a:t>Pēc pilna </a:t>
            </a:r>
            <a:endParaRPr lang="en-US" sz="1400">
              <a:solidFill>
                <a:srgbClr val="664790"/>
              </a:solidFill>
              <a:latin typeface="Verdana"/>
            </a:endParaRPr>
          </a:p>
          <a:p>
            <a:pPr algn="ctr"/>
            <a:r>
              <a:rPr lang="lv-LV" sz="1400" b="0" noProof="1">
                <a:solidFill>
                  <a:srgbClr val="664790"/>
                </a:solidFill>
                <a:latin typeface="Verdana"/>
              </a:rPr>
              <a:t>ieviešanas cikla</a:t>
            </a:r>
            <a:endParaRPr lang="lv-LV" sz="14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637774" y="5888655"/>
            <a:ext cx="104043" cy="48594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831088" y="5882640"/>
            <a:ext cx="1056132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OECD iesaka mācību saturu pārskatīt plānoti un cikliski, balstoties datos un īstenošanas pieredzē.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433332" y="6568600"/>
            <a:ext cx="9456114" cy="17697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lang="en-US" sz="1150" b="0" u="none" noProof="1">
                <a:solidFill>
                  <a:srgbClr val="8A8299"/>
                </a:solidFill>
                <a:latin typeface="Verdana"/>
              </a:rPr>
              <a:t>Avots: </a:t>
            </a:r>
            <a:r>
              <a:rPr lang="en-US" sz="1150" b="0" u="sng" noProof="1">
                <a:solidFill>
                  <a:srgbClr val="8A8299"/>
                </a:solidFill>
                <a:latin typeface="Verdana"/>
              </a:rPr>
              <a:t>OECD (2020), What Students Learn Matters: Towards a 21st Century Curriculum</a:t>
            </a:r>
            <a:r>
              <a:rPr lang="en-US" sz="1150" b="0" u="none" noProof="1">
                <a:solidFill>
                  <a:srgbClr val="8A8299"/>
                </a:solidFill>
                <a:latin typeface="Verdana"/>
              </a:rPr>
              <a:t>. </a:t>
            </a:r>
            <a:r>
              <a:rPr lang="en-US" sz="1150" b="0" u="sng" noProof="1">
                <a:solidFill>
                  <a:srgbClr val="8A8299"/>
                </a:solidFill>
                <a:latin typeface="Verdana"/>
              </a:rPr>
              <a:t>https://doi.org/10.1787/d86d4d9a-en</a:t>
            </a:r>
            <a:endParaRPr lang="en-US" sz="1200" b="0">
              <a:solidFill>
                <a:srgbClr val="8A8299"/>
              </a:solidFill>
              <a:latin typeface="Verdana"/>
              <a:ea typeface="Verdana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04E851A-85A1-3EC7-A778-B6E5ABD7BC62}"/>
              </a:ext>
            </a:extLst>
          </p:cNvPr>
          <p:cNvSpPr/>
          <p:nvPr/>
        </p:nvSpPr>
        <p:spPr>
          <a:xfrm>
            <a:off x="9609562" y="4318507"/>
            <a:ext cx="210312" cy="21031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368E68-E4BE-3226-6FEB-DCC03D3DF973}"/>
              </a:ext>
            </a:extLst>
          </p:cNvPr>
          <p:cNvSpPr/>
          <p:nvPr/>
        </p:nvSpPr>
        <p:spPr>
          <a:xfrm>
            <a:off x="306260" y="3598338"/>
            <a:ext cx="11567607" cy="317479"/>
          </a:xfrm>
          <a:prstGeom prst="rect">
            <a:avLst/>
          </a:prstGeom>
          <a:solidFill>
            <a:srgbClr val="66479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lv-LV" sz="1400" b="1" noProof="1">
                <a:solidFill>
                  <a:srgbClr val="FFFFFF"/>
                </a:solidFill>
                <a:latin typeface="Verdana"/>
                <a:ea typeface="Verdana"/>
              </a:rPr>
              <a:t>VALSTS VISPĀRĒJĀS IZGLĪTĪBAS STANDARTU UN PII VADLĪNIJU PIEŅEMŠANA </a:t>
            </a:r>
            <a:r>
              <a:rPr lang="en-US" sz="1400" b="1" noProof="1">
                <a:solidFill>
                  <a:srgbClr val="FFFFFF"/>
                </a:solidFill>
                <a:latin typeface="Verdana"/>
                <a:ea typeface="Verdana"/>
              </a:rPr>
              <a:t>UN </a:t>
            </a:r>
            <a:r>
              <a:rPr lang="lv-LV" sz="1400" b="1" noProof="1">
                <a:solidFill>
                  <a:srgbClr val="FFFFFF"/>
                </a:solidFill>
                <a:latin typeface="Verdana"/>
                <a:ea typeface="Verdana"/>
              </a:rPr>
              <a:t>PAKĀPENISKA IEVIEŠANA</a:t>
            </a:r>
            <a:endParaRPr lang="en-US" sz="1400">
              <a:solidFill>
                <a:srgbClr val="FFFFFF"/>
              </a:solidFill>
              <a:latin typeface="Verdana"/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44CAA1-A8CD-A88E-604A-392972AF2B6E}"/>
              </a:ext>
            </a:extLst>
          </p:cNvPr>
          <p:cNvSpPr txBox="1"/>
          <p:nvPr/>
        </p:nvSpPr>
        <p:spPr>
          <a:xfrm>
            <a:off x="248096" y="4015231"/>
            <a:ext cx="170078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1" noProof="1">
                <a:solidFill>
                  <a:srgbClr val="664790"/>
                </a:solidFill>
                <a:latin typeface="Verdana"/>
              </a:rPr>
              <a:t>21.11.2018.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DB97836-B4FD-04ED-9FBB-F13D0D0285AD}"/>
              </a:ext>
            </a:extLst>
          </p:cNvPr>
          <p:cNvSpPr/>
          <p:nvPr/>
        </p:nvSpPr>
        <p:spPr>
          <a:xfrm>
            <a:off x="890496" y="4308348"/>
            <a:ext cx="210312" cy="21031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C9BB4D-6433-E2D1-A44E-F42B212902CC}"/>
              </a:ext>
            </a:extLst>
          </p:cNvPr>
          <p:cNvSpPr txBox="1"/>
          <p:nvPr/>
        </p:nvSpPr>
        <p:spPr>
          <a:xfrm>
            <a:off x="121618" y="4710421"/>
            <a:ext cx="182880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664790"/>
                </a:solidFill>
                <a:latin typeface="Verdana"/>
              </a:rPr>
              <a:t>PIRMSSKOLAS</a:t>
            </a:r>
          </a:p>
          <a:p>
            <a:pPr algn="ctr"/>
            <a:r>
              <a:rPr lang="lv-LV" sz="1200" b="1" noProof="1">
                <a:solidFill>
                  <a:srgbClr val="664790"/>
                </a:solidFill>
                <a:latin typeface="Verdana"/>
                <a:ea typeface="Verdana"/>
              </a:rPr>
              <a:t>VADLĪNIJAS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CB86D5-2DDC-4E75-B126-6FB12FBFA8A5}"/>
              </a:ext>
            </a:extLst>
          </p:cNvPr>
          <p:cNvSpPr txBox="1"/>
          <p:nvPr/>
        </p:nvSpPr>
        <p:spPr>
          <a:xfrm>
            <a:off x="142486" y="5121656"/>
            <a:ext cx="18288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0" noProof="1">
                <a:solidFill>
                  <a:srgbClr val="664790"/>
                </a:solidFill>
                <a:latin typeface="Verdana"/>
              </a:rPr>
              <a:t>MK noteikumi </a:t>
            </a:r>
            <a:endParaRPr lang="en-US"/>
          </a:p>
          <a:p>
            <a:pPr algn="ctr"/>
            <a:r>
              <a:rPr lang="lv-LV" sz="1400" b="0" noProof="1">
                <a:solidFill>
                  <a:srgbClr val="664790"/>
                </a:solidFill>
                <a:latin typeface="Verdana"/>
              </a:rPr>
              <a:t>Nr. </a:t>
            </a:r>
            <a:r>
              <a:rPr lang="lv-LV" sz="1400" noProof="1">
                <a:solidFill>
                  <a:srgbClr val="664790"/>
                </a:solidFill>
                <a:latin typeface="Verdana"/>
              </a:rPr>
              <a:t>716</a:t>
            </a:r>
            <a:endParaRPr lang="lv-LV" sz="14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81317B-68DE-3D49-B843-3EC7E0B090FB}"/>
              </a:ext>
            </a:extLst>
          </p:cNvPr>
          <p:cNvSpPr txBox="1"/>
          <p:nvPr/>
        </p:nvSpPr>
        <p:spPr>
          <a:xfrm>
            <a:off x="3644228" y="5554142"/>
            <a:ext cx="2168611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1200" b="1" noProof="1">
                <a:solidFill>
                  <a:srgbClr val="664790"/>
                </a:solidFill>
                <a:latin typeface="Verdana"/>
              </a:rPr>
              <a:t>IEVIEŠANA PIRMSSKOLĀ</a:t>
            </a:r>
            <a:endParaRPr lang="es-ES" sz="1200" b="1">
              <a:solidFill>
                <a:srgbClr val="664790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812125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6" name="Rectangle 35"/>
          <p:cNvSpPr/>
          <p:nvPr/>
        </p:nvSpPr>
        <p:spPr>
          <a:xfrm>
            <a:off x="-1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1"/>
          <p:cNvSpPr/>
          <p:nvPr/>
        </p:nvSpPr>
        <p:spPr>
          <a:xfrm>
            <a:off x="685800" y="219456"/>
            <a:ext cx="10789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lv-LV" sz="2400" b="1" kern="0" spc="110" noProof="1">
                <a:solidFill>
                  <a:srgbClr val="664790"/>
                </a:solidFill>
                <a:latin typeface="Verdana Bold" pitchFamily="34" charset="0"/>
                <a:ea typeface="Arial" pitchFamily="34" charset="-122"/>
                <a:cs typeface="Arial" pitchFamily="34" charset="-120"/>
              </a:rPr>
              <a:t>SATURA ĪSTENOŠANAS IZVĒRTĒJUMS UN SECINĀJUMI</a:t>
            </a:r>
            <a:endParaRPr lang="en-US" sz="2400"/>
          </a:p>
        </p:txBody>
      </p:sp>
      <p:sp>
        <p:nvSpPr>
          <p:cNvPr id="38" name="Rectangle 37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31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8057" y="1615448"/>
            <a:ext cx="31546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766E84"/>
                </a:solidFill>
                <a:latin typeface="Verdana"/>
              </a:rPr>
              <a:t>IZVĒRTĒJUMA APJOMS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8214" y="1943430"/>
            <a:ext cx="2663391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3500" b="1" noProof="1">
                <a:solidFill>
                  <a:srgbClr val="664790"/>
                </a:solidFill>
                <a:latin typeface="Verdana"/>
              </a:rPr>
              <a:t>&gt;14 950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6450" y="2592654"/>
            <a:ext cx="237583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noProof="1">
                <a:solidFill>
                  <a:srgbClr val="664790"/>
                </a:solidFill>
                <a:latin typeface="Verdana"/>
              </a:rPr>
              <a:t> </a:t>
            </a:r>
            <a:r>
              <a:rPr lang="en-US" b="0" noProof="1">
                <a:solidFill>
                  <a:srgbClr val="664790"/>
                </a:solidFill>
                <a:latin typeface="Verdana"/>
              </a:rPr>
              <a:t> 2025.–2026. </a:t>
            </a:r>
            <a:r>
              <a:rPr lang="en-US" noProof="1">
                <a:solidFill>
                  <a:srgbClr val="664790"/>
                </a:solidFill>
                <a:latin typeface="Verdana"/>
              </a:rPr>
              <a:t>gadā</a:t>
            </a:r>
            <a:endParaRPr lang="en-US" b="0" err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310845" y="1937172"/>
            <a:ext cx="22860" cy="329184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376423" y="3095613"/>
            <a:ext cx="8229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&gt;650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01147" y="3050494"/>
            <a:ext cx="2065422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 noProof="1">
                <a:solidFill>
                  <a:srgbClr val="766E84"/>
                </a:solidFill>
                <a:latin typeface="Verdana"/>
              </a:rPr>
              <a:t>reģionālo semināru dalībnieki</a:t>
            </a:r>
            <a:endParaRPr lang="lv-LV" sz="1600" b="0">
              <a:solidFill>
                <a:srgbClr val="766E84"/>
              </a:solidFill>
              <a:latin typeface="Verdana"/>
              <a:ea typeface="Verdan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29449" y="3597379"/>
            <a:ext cx="8229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9 744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233858" y="3572311"/>
            <a:ext cx="1042737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noProof="1">
                <a:solidFill>
                  <a:srgbClr val="766E84"/>
                </a:solidFill>
                <a:latin typeface="Verdana"/>
              </a:rPr>
              <a:t>pedagogi</a:t>
            </a:r>
            <a:endParaRPr lang="lv-LV" sz="1600" b="0">
              <a:solidFill>
                <a:srgbClr val="766E84"/>
              </a:solidFill>
              <a:latin typeface="Verdana"/>
              <a:ea typeface="Verdan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29449" y="3985512"/>
            <a:ext cx="8229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1 472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33858" y="3963788"/>
            <a:ext cx="1042737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noProof="1">
                <a:solidFill>
                  <a:srgbClr val="766E84"/>
                </a:solidFill>
                <a:latin typeface="Verdana"/>
              </a:rPr>
              <a:t>skolēni</a:t>
            </a:r>
            <a:endParaRPr lang="lv-LV" sz="1600" b="0">
              <a:solidFill>
                <a:srgbClr val="766E84"/>
              </a:solidFill>
              <a:latin typeface="Verdana"/>
              <a:ea typeface="Verdan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29449" y="4373649"/>
            <a:ext cx="8229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2 086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233858" y="4355266"/>
            <a:ext cx="1042737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noProof="1">
                <a:solidFill>
                  <a:srgbClr val="766E84"/>
                </a:solidFill>
                <a:latin typeface="Verdana"/>
              </a:rPr>
              <a:t>vecāki</a:t>
            </a:r>
            <a:endParaRPr lang="lv-LV" sz="1600" b="0">
              <a:solidFill>
                <a:srgbClr val="766E84"/>
              </a:solidFill>
              <a:latin typeface="Verdana"/>
              <a:ea typeface="Verdan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529449" y="4761785"/>
            <a:ext cx="8229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1 000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233858" y="4746743"/>
            <a:ext cx="1042737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noProof="1">
                <a:solidFill>
                  <a:srgbClr val="766E84"/>
                </a:solidFill>
                <a:latin typeface="Verdana"/>
              </a:rPr>
              <a:t>iedzīvotāji</a:t>
            </a:r>
            <a:endParaRPr lang="lv-LV" sz="1600" b="0">
              <a:solidFill>
                <a:srgbClr val="766E84"/>
              </a:solidFill>
              <a:latin typeface="Verdana"/>
              <a:ea typeface="Verdan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400280" y="1615448"/>
            <a:ext cx="755904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766E84"/>
                </a:solidFill>
                <a:latin typeface="Verdana"/>
              </a:rPr>
              <a:t>GALVENIE SECINĀJUMI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20595" y="1899233"/>
            <a:ext cx="52385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000" b="1" noProof="1">
                <a:solidFill>
                  <a:srgbClr val="CBC7D8"/>
                </a:solidFill>
                <a:latin typeface="Verdana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000253" y="1879180"/>
            <a:ext cx="669597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SATURA APJOMS UN PĒCTECĪBA</a:t>
            </a:r>
            <a:endParaRPr lang="en-US" sz="1600" b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020306" y="2166618"/>
            <a:ext cx="7998191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 noProof="1">
                <a:solidFill>
                  <a:srgbClr val="664790"/>
                </a:solidFill>
                <a:latin typeface="Verdana"/>
              </a:rPr>
              <a:t>Jāsamazina satura pārslodze un sadrumstalotība, jāstiprina pēctecība un atbilstība skolēnu vecumposmam. </a:t>
            </a:r>
            <a:r>
              <a:rPr lang="lv-LV" sz="1400" b="1" noProof="1">
                <a:solidFill>
                  <a:srgbClr val="664790"/>
                </a:solidFill>
                <a:latin typeface="Verdana"/>
              </a:rPr>
              <a:t>Jāveic pamatotas nepieciešamās izmaiņas valsts izglītības standartos noteiktajos sasniedzamajos rezultātos un mācību priekšmetu programmu paraugu saturā.</a:t>
            </a:r>
            <a:endParaRPr lang="lv-LV" sz="1400" b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000255" y="3131828"/>
            <a:ext cx="7996988" cy="46538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3520596" y="3280779"/>
            <a:ext cx="52385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000" b="1" noProof="1">
                <a:solidFill>
                  <a:srgbClr val="CBC7D8"/>
                </a:solidFill>
                <a:latin typeface="Verdana"/>
              </a:rPr>
              <a:t>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000254" y="3280779"/>
            <a:ext cx="669597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ATBALSTA PIEEJAMĪBA</a:t>
            </a:r>
            <a:endParaRPr lang="en-US" sz="1600" b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00254" y="3587707"/>
            <a:ext cx="7857823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"/>
              </a:rPr>
              <a:t>Jānodrošina</a:t>
            </a:r>
            <a:r>
              <a:rPr lang="lv-LV" sz="1400" b="0" noProof="1">
                <a:solidFill>
                  <a:srgbClr val="664790"/>
                </a:solidFill>
                <a:latin typeface="Verdana"/>
              </a:rPr>
              <a:t> </a:t>
            </a:r>
            <a:r>
              <a:rPr lang="lv-LV" sz="1400" noProof="1">
                <a:solidFill>
                  <a:srgbClr val="664790"/>
                </a:solidFill>
                <a:latin typeface="Verdana"/>
              </a:rPr>
              <a:t>pedagogam </a:t>
            </a:r>
            <a:r>
              <a:rPr lang="lv-LV" sz="1400" b="0" noProof="1">
                <a:solidFill>
                  <a:srgbClr val="664790"/>
                </a:solidFill>
                <a:latin typeface="Verdana"/>
              </a:rPr>
              <a:t>praktiski izmantojami metodiskā atbalsta materiālu komplekti,  profesionālā kompetences pilnveide un metodiskais atbalsts pašvaldības un skolas līmenī. Skolēnam – m</a:t>
            </a:r>
            <a:r>
              <a:rPr lang="lv-LV" sz="1400" noProof="1">
                <a:solidFill>
                  <a:srgbClr val="664790"/>
                </a:solidFill>
                <a:latin typeface="Verdana"/>
              </a:rPr>
              <a:t>ācību grāmatas, darba burtnīcas, digitālās platformas u. c. </a:t>
            </a:r>
            <a:endParaRPr lang="lv-LV" sz="14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500541" y="4481851"/>
            <a:ext cx="52385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000" b="1" noProof="1">
                <a:solidFill>
                  <a:srgbClr val="CBC7D8"/>
                </a:solidFill>
                <a:latin typeface="Verdana"/>
              </a:rPr>
              <a:t>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020306" y="4521956"/>
            <a:ext cx="669597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VĒRTĒŠANAS SISTĒMAS PILNVEIDE</a:t>
            </a:r>
            <a:endParaRPr lang="en-US" sz="1600" b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020307" y="4831086"/>
            <a:ext cx="798816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400" noProof="1">
                <a:solidFill>
                  <a:srgbClr val="664790"/>
                </a:solidFill>
                <a:latin typeface="Verdana"/>
              </a:rPr>
              <a:t>Jāveic nepieciešamās izmaiņas vērtēšanā un j</a:t>
            </a:r>
            <a:r>
              <a:rPr lang="lv-LV" sz="1400" b="0" noProof="1">
                <a:solidFill>
                  <a:srgbClr val="664790"/>
                </a:solidFill>
                <a:latin typeface="Verdana"/>
              </a:rPr>
              <a:t>āturpina pilnveidot vērtēšanas prakse skolās</a:t>
            </a:r>
            <a:r>
              <a:rPr lang="lv-LV" sz="1400" noProof="1">
                <a:solidFill>
                  <a:srgbClr val="664790"/>
                </a:solidFill>
                <a:latin typeface="Verdana"/>
              </a:rPr>
              <a:t>, jānodrošina metodiskais atbalsts atbilstoši mērķgrupām.</a:t>
            </a:r>
            <a:endParaRPr lang="lv-LV" sz="1400" b="0">
              <a:solidFill>
                <a:srgbClr val="664790"/>
              </a:solidFill>
              <a:latin typeface="Verdana"/>
            </a:endParaRPr>
          </a:p>
        </p:txBody>
      </p:sp>
      <p:sp>
        <p:nvSpPr>
          <p:cNvPr id="66" name="Rectangle 65"/>
          <p:cNvSpPr/>
          <p:nvPr/>
        </p:nvSpPr>
        <p:spPr>
          <a:xfrm flipV="1">
            <a:off x="187688" y="5452816"/>
            <a:ext cx="11845650" cy="3367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61802" y="5704046"/>
            <a:ext cx="256168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000" b="1" noProof="1">
                <a:solidFill>
                  <a:srgbClr val="766E84"/>
                </a:solidFill>
                <a:latin typeface="Verdana"/>
              </a:rPr>
              <a:t>DATI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141421" y="5604612"/>
            <a:ext cx="9459468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noProof="1">
                <a:solidFill>
                  <a:srgbClr val="766E84"/>
                </a:solidFill>
                <a:latin typeface="Verdana"/>
              </a:rPr>
              <a:t>•  </a:t>
            </a:r>
            <a:r>
              <a:rPr lang="lv-LV" sz="1600" b="0" noProof="1">
                <a:solidFill>
                  <a:srgbClr val="766E84"/>
                </a:solidFill>
                <a:latin typeface="Verdana"/>
              </a:rPr>
              <a:t>Semināri un fokusgrupas  •  IKVD un akreditāciju dati  </a:t>
            </a:r>
            <a:r>
              <a:rPr lang="lv-LV" sz="1600" noProof="1">
                <a:solidFill>
                  <a:srgbClr val="766E84"/>
                </a:solidFill>
                <a:latin typeface="Verdana"/>
              </a:rPr>
              <a:t>• CE un monitoringa darbi </a:t>
            </a:r>
          </a:p>
          <a:p>
            <a:r>
              <a:rPr lang="lv-LV" sz="1600" b="0" noProof="1">
                <a:solidFill>
                  <a:srgbClr val="766E84"/>
                </a:solidFill>
                <a:latin typeface="Verdana"/>
              </a:rPr>
              <a:t>•  Valsts kontroles revīzijas ziņojums •  </a:t>
            </a:r>
            <a:r>
              <a:rPr lang="lv-LV" sz="1600" noProof="1">
                <a:solidFill>
                  <a:srgbClr val="766E84"/>
                </a:solidFill>
                <a:latin typeface="Verdana"/>
              </a:rPr>
              <a:t>Mācību</a:t>
            </a:r>
            <a:r>
              <a:rPr lang="lv-LV" sz="1600" b="0" noProof="1">
                <a:solidFill>
                  <a:srgbClr val="766E84"/>
                </a:solidFill>
                <a:latin typeface="Verdana"/>
              </a:rPr>
              <a:t> priekšmetu programmu satura analīze</a:t>
            </a:r>
            <a:endParaRPr lang="lv-LV" sz="1600" b="0">
              <a:solidFill>
                <a:srgbClr val="766E84"/>
              </a:solidFill>
              <a:latin typeface="Verdana"/>
              <a:ea typeface="Verdana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89832" y="5607675"/>
            <a:ext cx="73152" cy="465355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292CCE47-6BEE-5862-F8F5-A1D75EFB2F57}"/>
              </a:ext>
            </a:extLst>
          </p:cNvPr>
          <p:cNvSpPr/>
          <p:nvPr/>
        </p:nvSpPr>
        <p:spPr>
          <a:xfrm>
            <a:off x="1131330" y="3674359"/>
            <a:ext cx="320933" cy="1301149"/>
          </a:xfrm>
          <a:prstGeom prst="leftBrace">
            <a:avLst/>
          </a:prstGeom>
          <a:ln>
            <a:solidFill>
              <a:srgbClr val="66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B8918A-7392-0097-DA45-EC178E34C34F}"/>
              </a:ext>
            </a:extLst>
          </p:cNvPr>
          <p:cNvSpPr txBox="1"/>
          <p:nvPr/>
        </p:nvSpPr>
        <p:spPr>
          <a:xfrm>
            <a:off x="168436" y="4003444"/>
            <a:ext cx="1042737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noProof="1">
                <a:solidFill>
                  <a:srgbClr val="766E84"/>
                </a:solidFill>
                <a:latin typeface="Verdana"/>
              </a:rPr>
              <a:t>Aptaujās viedokli pauda</a:t>
            </a:r>
            <a:endParaRPr lang="lv-LV" sz="2000"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AE682F-0C5E-8733-FD64-7C76989FC1EF}"/>
              </a:ext>
            </a:extLst>
          </p:cNvPr>
          <p:cNvSpPr/>
          <p:nvPr/>
        </p:nvSpPr>
        <p:spPr>
          <a:xfrm>
            <a:off x="4040358" y="4375091"/>
            <a:ext cx="8007014" cy="3651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804912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Verdana Bold"/>
              <a:ea typeface="Verdana Bold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32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5800" y="510278"/>
            <a:ext cx="1078992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lv-LV" sz="2400" b="1" noProof="1">
                <a:solidFill>
                  <a:srgbClr val="664790"/>
                </a:solidFill>
                <a:latin typeface="Verdana Bold"/>
              </a:rPr>
              <a:t>GALVENIE SECINĀJUMI UN PRIORITĀRIE VIRZIENI</a:t>
            </a:r>
            <a:endParaRPr sz="2400" b="1">
              <a:solidFill>
                <a:srgbClr val="664790"/>
              </a:solidFill>
              <a:latin typeface="Verdana Bold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5800" y="1572768"/>
            <a:ext cx="31546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KOPĒJAIS SECINĀJUMS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5800" y="1938528"/>
            <a:ext cx="73152" cy="2542032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60120" y="1901952"/>
            <a:ext cx="2788920" cy="13849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800" b="1" noProof="1">
                <a:solidFill>
                  <a:srgbClr val="664790"/>
                </a:solidFill>
                <a:latin typeface="Verdana Bold"/>
              </a:rPr>
              <a:t>VALSTS IZGLĪTĪBAS STANDARTU UN</a:t>
            </a:r>
            <a:endParaRPr lang="en-US"/>
          </a:p>
          <a:p>
            <a:r>
              <a:rPr lang="lv-LV" sz="1800" b="1" noProof="1">
                <a:solidFill>
                  <a:srgbClr val="664790"/>
                </a:solidFill>
                <a:latin typeface="Verdana Bold"/>
              </a:rPr>
              <a:t> </a:t>
            </a:r>
            <a:r>
              <a:rPr lang="lv-LV" b="1" noProof="1">
                <a:solidFill>
                  <a:srgbClr val="664790"/>
                </a:solidFill>
                <a:latin typeface="Verdana Bold"/>
              </a:rPr>
              <a:t>PIRMSSKOLAS VADLĪNIJU IETVARS</a:t>
            </a:r>
            <a:r>
              <a:rPr lang="lv-LV" sz="1800" b="1" noProof="1">
                <a:solidFill>
                  <a:srgbClr val="664790"/>
                </a:solidFill>
                <a:latin typeface="Verdana Bold"/>
              </a:rPr>
              <a:t> IR SAGLABĀJAMS</a:t>
            </a:r>
            <a:endParaRPr lang="lv-LV"/>
          </a:p>
        </p:txBody>
      </p:sp>
      <p:sp>
        <p:nvSpPr>
          <p:cNvPr id="37" name="TextBox 36"/>
          <p:cNvSpPr txBox="1"/>
          <p:nvPr/>
        </p:nvSpPr>
        <p:spPr>
          <a:xfrm>
            <a:off x="960120" y="3567879"/>
            <a:ext cx="274320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0" noProof="1">
                <a:solidFill>
                  <a:srgbClr val="664790"/>
                </a:solidFill>
                <a:latin typeface="Verdana"/>
              </a:rPr>
              <a:t>Stabils ietvars ļauj mērķēti pilnveidot saturu, īstenošanas kvalitāti un atbalsta sistēmu</a:t>
            </a:r>
            <a:endParaRPr lang="lv-LV" sz="1600">
              <a:solidFill>
                <a:srgbClr val="664790"/>
              </a:solidFill>
              <a:latin typeface="Verdana"/>
              <a:ea typeface="Verdana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968496" y="1554480"/>
            <a:ext cx="45720" cy="3127248"/>
          </a:xfrm>
          <a:prstGeom prst="rect">
            <a:avLst/>
          </a:prstGeom>
          <a:solidFill>
            <a:srgbClr val="EEEC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315968" y="1572768"/>
            <a:ext cx="705916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PRIORITĀTES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15968" y="1993392"/>
            <a:ext cx="56692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noProof="1">
                <a:solidFill>
                  <a:srgbClr val="664790"/>
                </a:solidFill>
                <a:latin typeface="Verdana Bold"/>
              </a:rPr>
              <a:t>1</a:t>
            </a:r>
            <a:endParaRPr sz="2400" b="1">
              <a:solidFill>
                <a:srgbClr val="664790"/>
              </a:solidFill>
              <a:latin typeface="Verdana Bold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29200" y="2011680"/>
            <a:ext cx="2331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b="1" noProof="1">
                <a:solidFill>
                  <a:srgbClr val="664790"/>
                </a:solidFill>
                <a:latin typeface="Verdana Bold"/>
              </a:rPr>
              <a:t>PRECIZĒT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9200" y="2359152"/>
            <a:ext cx="242316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0" noProof="1">
                <a:solidFill>
                  <a:srgbClr val="664790"/>
                </a:solidFill>
                <a:latin typeface="Verdana"/>
              </a:rPr>
              <a:t>mācību jomu sasniedzamos rezultātus valsts izglītības standartos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 un pirmsskolas vadlīnijas</a:t>
            </a:r>
            <a:endParaRPr lang="lv-LV" sz="16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845552" y="1993392"/>
            <a:ext cx="56692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noProof="1">
                <a:solidFill>
                  <a:srgbClr val="664790"/>
                </a:solidFill>
                <a:latin typeface="Verdana Bold"/>
              </a:rPr>
              <a:t>2</a:t>
            </a:r>
            <a:endParaRPr sz="2400" b="1">
              <a:solidFill>
                <a:srgbClr val="664790"/>
              </a:solidFill>
              <a:latin typeface="Verdana Bold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558784" y="2011680"/>
            <a:ext cx="2331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b="1" noProof="1">
                <a:solidFill>
                  <a:srgbClr val="664790"/>
                </a:solidFill>
                <a:latin typeface="Verdana Bold"/>
              </a:rPr>
              <a:t>IZVEIDOT</a:t>
            </a:r>
          </a:p>
        </p:txBody>
      </p:sp>
      <p:sp>
        <p:nvSpPr>
          <p:cNvPr id="45" name="TextBox 44"/>
          <p:cNvSpPr txBox="1">
            <a:spLocks/>
          </p:cNvSpPr>
          <p:nvPr/>
        </p:nvSpPr>
        <p:spPr>
          <a:xfrm>
            <a:off x="8558784" y="2359152"/>
            <a:ext cx="242316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600" b="0" noProof="1">
                <a:solidFill>
                  <a:srgbClr val="664790"/>
                </a:solidFill>
                <a:latin typeface="Verdana"/>
              </a:rPr>
              <a:t>skaidrus sasniedzamos rezultātus katrā klasē katrā mācību priekšmetā</a:t>
            </a:r>
            <a:endParaRPr lang="en-US" sz="1600" b="0" err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315968" y="3694645"/>
            <a:ext cx="56692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noProof="1">
                <a:solidFill>
                  <a:srgbClr val="664790"/>
                </a:solidFill>
                <a:latin typeface="Verdana Bold"/>
              </a:rPr>
              <a:t>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29200" y="3712933"/>
            <a:ext cx="23317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b="1" noProof="1">
                <a:solidFill>
                  <a:srgbClr val="664790"/>
                </a:solidFill>
                <a:latin typeface="Verdana Bold"/>
              </a:rPr>
              <a:t>STIPRINĀT</a:t>
            </a:r>
            <a:endParaRPr lang="en-US" b="1">
              <a:solidFill>
                <a:srgbClr val="664790"/>
              </a:solidFill>
              <a:latin typeface="Verdana Bold"/>
              <a:ea typeface="Verdana Bold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029200" y="4060405"/>
            <a:ext cx="242316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600" b="0" noProof="1">
                <a:solidFill>
                  <a:srgbClr val="664790"/>
                </a:solidFill>
                <a:latin typeface="Verdana"/>
              </a:rPr>
              <a:t>īstenošanas kvalitāti un atbalsta sistēmu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845552" y="3694645"/>
            <a:ext cx="56692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noProof="1">
                <a:solidFill>
                  <a:srgbClr val="664790"/>
                </a:solidFill>
                <a:latin typeface="Verdana Bold"/>
              </a:rPr>
              <a:t>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558784" y="3712933"/>
            <a:ext cx="23317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b="1" noProof="1">
                <a:solidFill>
                  <a:srgbClr val="664790"/>
                </a:solidFill>
                <a:latin typeface="Verdana Bold"/>
              </a:rPr>
              <a:t>NOSTIPRINĀT</a:t>
            </a:r>
            <a:endParaRPr lang="en-US" b="1">
              <a:solidFill>
                <a:srgbClr val="664790"/>
              </a:solidFill>
              <a:latin typeface="Verdana Bold"/>
              <a:ea typeface="Verdana Bold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558784" y="4060405"/>
            <a:ext cx="242316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600" b="0" noProof="1">
                <a:solidFill>
                  <a:srgbClr val="664790"/>
                </a:solidFill>
                <a:latin typeface="Verdana"/>
              </a:rPr>
              <a:t>mācību priekšmetu programmu paraugu obligātumu</a:t>
            </a:r>
            <a:r>
              <a:rPr lang="en-US" sz="1600" noProof="1">
                <a:solidFill>
                  <a:srgbClr val="664790"/>
                </a:solidFill>
                <a:latin typeface="Verdana"/>
              </a:rPr>
              <a:t> pamatizglītībā</a:t>
            </a:r>
            <a:endParaRPr lang="en-US" sz="1600" b="0" err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52" name="Rectangle 51"/>
          <p:cNvSpPr>
            <a:spLocks/>
          </p:cNvSpPr>
          <p:nvPr/>
        </p:nvSpPr>
        <p:spPr>
          <a:xfrm>
            <a:off x="685800" y="5110480"/>
            <a:ext cx="10808208" cy="1078992"/>
          </a:xfrm>
          <a:prstGeom prst="rect">
            <a:avLst/>
          </a:prstGeom>
          <a:solidFill>
            <a:srgbClr val="EEEC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>
            <a:spLocks/>
          </p:cNvSpPr>
          <p:nvPr/>
        </p:nvSpPr>
        <p:spPr>
          <a:xfrm>
            <a:off x="685800" y="5085080"/>
            <a:ext cx="73152" cy="1078992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>
            <a:spLocks/>
          </p:cNvSpPr>
          <p:nvPr/>
        </p:nvSpPr>
        <p:spPr>
          <a:xfrm>
            <a:off x="960120" y="5141877"/>
            <a:ext cx="1993392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b="1" noProof="1">
                <a:solidFill>
                  <a:srgbClr val="664790"/>
                </a:solidFill>
                <a:latin typeface="Verdana Bold"/>
              </a:rPr>
              <a:t>NĀKOTNES VIRZIENS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246120" y="5127105"/>
            <a:ext cx="7754112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b="1" noProof="1">
                <a:solidFill>
                  <a:srgbClr val="664790"/>
                </a:solidFill>
                <a:latin typeface="Verdana Bold"/>
              </a:rPr>
              <a:t>Regulārs, datos, pētījumos un profesionālajā dialogā balstīts satura pārskatīšanas cikls</a:t>
            </a:r>
            <a:endParaRPr lang="en-US" b="1" err="1">
              <a:solidFill>
                <a:srgbClr val="664790"/>
              </a:solidFill>
              <a:latin typeface="Verdana Bold"/>
              <a:ea typeface="Verdana Bold"/>
            </a:endParaRPr>
          </a:p>
        </p:txBody>
      </p:sp>
    </p:spTree>
    <p:extLst>
      <p:ext uri="{BB962C8B-B14F-4D97-AF65-F5344CB8AC3E}">
        <p14:creationId xmlns:p14="http://schemas.microsoft.com/office/powerpoint/2010/main" val="18950535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5" name="Rectangle 24"/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1"/>
          <p:cNvSpPr/>
          <p:nvPr/>
        </p:nvSpPr>
        <p:spPr>
          <a:xfrm>
            <a:off x="665480" y="331216"/>
            <a:ext cx="10789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lv-LV" sz="2200" b="1" kern="0" spc="110" noProof="1">
                <a:solidFill>
                  <a:srgbClr val="664790"/>
                </a:solidFill>
                <a:latin typeface="Verdana Bold" pitchFamily="34" charset="0"/>
                <a:ea typeface="Arial" pitchFamily="34" charset="-122"/>
                <a:cs typeface="Arial" pitchFamily="34" charset="-120"/>
              </a:rPr>
              <a:t>MĀCĪBU PRIEKŠMETU </a:t>
            </a:r>
            <a:r>
              <a:rPr lang="en-US" sz="2200" b="1" kern="0" spc="110" noProof="1">
                <a:solidFill>
                  <a:srgbClr val="664790"/>
                </a:solidFill>
                <a:latin typeface="Verdana Bold" pitchFamily="34" charset="0"/>
                <a:ea typeface="Arial" pitchFamily="34" charset="-122"/>
                <a:cs typeface="Arial" pitchFamily="34" charset="-120"/>
              </a:rPr>
              <a:t>PROGRAMMU PARAUG</a:t>
            </a:r>
            <a:r>
              <a:rPr lang="lv-LV" sz="2200" b="1" kern="0" spc="110" noProof="1">
                <a:solidFill>
                  <a:srgbClr val="664790"/>
                </a:solidFill>
                <a:latin typeface="Verdana Bold" pitchFamily="34" charset="0"/>
                <a:ea typeface="Arial" pitchFamily="34" charset="-122"/>
                <a:cs typeface="Arial" pitchFamily="34" charset="-120"/>
              </a:rPr>
              <a:t>U AKTUALIZĀCIJA</a:t>
            </a:r>
            <a:r>
              <a:rPr lang="en-US" sz="2200" b="1" kern="0" spc="110" noProof="1">
                <a:solidFill>
                  <a:srgbClr val="664790"/>
                </a:solidFill>
                <a:latin typeface="Verdana Bold" pitchFamily="34" charset="0"/>
                <a:ea typeface="Arial" pitchFamily="34" charset="-122"/>
                <a:cs typeface="Arial" pitchFamily="34" charset="-120"/>
              </a:rPr>
              <a:t> UN </a:t>
            </a:r>
            <a:r>
              <a:rPr lang="lv-LV" sz="2200" b="1" kern="0" spc="110" noProof="1">
                <a:solidFill>
                  <a:srgbClr val="664790"/>
                </a:solidFill>
                <a:latin typeface="Verdana Bold" pitchFamily="34" charset="0"/>
                <a:ea typeface="Arial" pitchFamily="34" charset="-122"/>
                <a:cs typeface="Arial" pitchFamily="34" charset="-120"/>
              </a:rPr>
              <a:t>METODISKĀ ATBALSTA MATERIĀLU (MAM) IZSTRĀDE</a:t>
            </a:r>
            <a:endParaRPr lang="en-US" sz="900"/>
          </a:p>
        </p:txBody>
      </p:sp>
      <p:sp>
        <p:nvSpPr>
          <p:cNvPr id="27" name="Rectangle 26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33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12690" y="1467104"/>
            <a:ext cx="527812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1" noProof="1">
                <a:solidFill>
                  <a:srgbClr val="766E84"/>
                </a:solidFill>
                <a:latin typeface="Verdana"/>
              </a:rPr>
              <a:t>AKTUALIZĒTI MĀCĪBU PRIEKŠMETA PROGRAMMU PARAUGI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5968" y="1471168"/>
            <a:ext cx="73152" cy="1965960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600"/>
          </a:p>
        </p:txBody>
      </p:sp>
      <p:sp>
        <p:nvSpPr>
          <p:cNvPr id="31" name="TextBox 30"/>
          <p:cNvSpPr txBox="1"/>
          <p:nvPr/>
        </p:nvSpPr>
        <p:spPr>
          <a:xfrm>
            <a:off x="812800" y="2034581"/>
            <a:ext cx="461772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NO SECĪBAS LĪDZ SASNIEDZAMAJAM REZULTĀTAM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2800" y="2609170"/>
            <a:ext cx="4114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CBC7D8"/>
                </a:solidFill>
                <a:latin typeface="Verdana"/>
              </a:rPr>
              <a:t>1</a:t>
            </a:r>
          </a:p>
        </p:txBody>
      </p:sp>
      <p:sp>
        <p:nvSpPr>
          <p:cNvPr id="33" name="TextBox 32"/>
          <p:cNvSpPr txBox="1">
            <a:spLocks/>
          </p:cNvSpPr>
          <p:nvPr/>
        </p:nvSpPr>
        <p:spPr>
          <a:xfrm>
            <a:off x="1259840" y="2629490"/>
            <a:ext cx="4160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0" noProof="1">
                <a:solidFill>
                  <a:srgbClr val="664790"/>
                </a:solidFill>
                <a:latin typeface="Verdana"/>
              </a:rPr>
              <a:t>Tematu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secība un norise</a:t>
            </a:r>
            <a:endParaRPr lang="lv-LV" sz="1600" b="0">
              <a:solidFill>
                <a:srgbClr val="664790"/>
              </a:solidFill>
              <a:latin typeface="Verdan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22685" y="2966802"/>
            <a:ext cx="4114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CBC7D8"/>
                </a:solidFill>
                <a:latin typeface="Verdana"/>
              </a:rPr>
              <a:t>2</a:t>
            </a:r>
          </a:p>
        </p:txBody>
      </p:sp>
      <p:sp>
        <p:nvSpPr>
          <p:cNvPr id="35" name="TextBox 34"/>
          <p:cNvSpPr txBox="1">
            <a:spLocks/>
          </p:cNvSpPr>
          <p:nvPr/>
        </p:nvSpPr>
        <p:spPr>
          <a:xfrm>
            <a:off x="1270000" y="2997282"/>
            <a:ext cx="41605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Sasniedzamie rezultāti </a:t>
            </a:r>
            <a:endParaRPr lang="lv-LV" sz="16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2800" y="3385393"/>
            <a:ext cx="4114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CBC7D8"/>
                </a:solidFill>
                <a:latin typeface="Verdana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59840" y="3385393"/>
            <a:ext cx="41605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</a:rPr>
              <a:t>Metodiskais komentārs</a:t>
            </a:r>
            <a:endParaRPr lang="en-US"/>
          </a:p>
        </p:txBody>
      </p:sp>
      <p:sp>
        <p:nvSpPr>
          <p:cNvPr id="38" name="Chevron 37"/>
          <p:cNvSpPr>
            <a:spLocks/>
          </p:cNvSpPr>
          <p:nvPr/>
        </p:nvSpPr>
        <p:spPr>
          <a:xfrm>
            <a:off x="5435600" y="2391664"/>
            <a:ext cx="365760" cy="566928"/>
          </a:xfrm>
          <a:prstGeom prst="chevron">
            <a:avLst/>
          </a:prstGeom>
          <a:solidFill>
            <a:srgbClr val="F1EFF5"/>
          </a:solidFill>
          <a:ln>
            <a:solidFill>
              <a:srgbClr val="CBC7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600"/>
          </a:p>
        </p:txBody>
      </p:sp>
      <p:sp>
        <p:nvSpPr>
          <p:cNvPr id="39" name="TextBox 38"/>
          <p:cNvSpPr txBox="1">
            <a:spLocks/>
          </p:cNvSpPr>
          <p:nvPr/>
        </p:nvSpPr>
        <p:spPr>
          <a:xfrm>
            <a:off x="6357793" y="1467104"/>
            <a:ext cx="5910297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1" noProof="1">
                <a:solidFill>
                  <a:srgbClr val="766E84"/>
                </a:solidFill>
                <a:latin typeface="Verdana"/>
                <a:ea typeface="Verdana"/>
              </a:rPr>
              <a:t>IZSTRĀDĀTI METODISKĀ ATBALSTA MATERIĀLI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093968" y="1471168"/>
            <a:ext cx="62992" cy="1965960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600"/>
          </a:p>
        </p:txBody>
      </p:sp>
      <p:sp>
        <p:nvSpPr>
          <p:cNvPr id="41" name="TextBox 40"/>
          <p:cNvSpPr txBox="1"/>
          <p:nvPr/>
        </p:nvSpPr>
        <p:spPr>
          <a:xfrm>
            <a:off x="6390640" y="1760261"/>
            <a:ext cx="461772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1" noProof="1">
                <a:solidFill>
                  <a:srgbClr val="664790"/>
                </a:solidFill>
                <a:latin typeface="Verdana"/>
              </a:rPr>
              <a:t>NO MĀCĪBU STUNDAS PLĀNA </a:t>
            </a:r>
            <a:br>
              <a:rPr lang="lv-LV" sz="1600" b="1">
                <a:latin typeface="Verdana"/>
              </a:rPr>
            </a:br>
            <a:r>
              <a:rPr lang="lv-LV" sz="1600" b="1" noProof="1">
                <a:solidFill>
                  <a:srgbClr val="664790"/>
                </a:solidFill>
                <a:latin typeface="Verdana"/>
              </a:rPr>
              <a:t>LĪDZ ĪSTENOŠANAI UN VĒRTĒŠANAI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41440" y="2355445"/>
            <a:ext cx="4114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CBC7D8"/>
                </a:solidFill>
                <a:latin typeface="Verdana"/>
              </a:rPr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959600" y="2335125"/>
            <a:ext cx="437388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0" noProof="1">
                <a:solidFill>
                  <a:srgbClr val="664790"/>
                </a:solidFill>
                <a:latin typeface="Verdana"/>
              </a:rPr>
              <a:t>Tematiskie plānojumi un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mācību stundu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sasniedzamie 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rezultāti</a:t>
            </a:r>
          </a:p>
        </p:txBody>
      </p:sp>
      <p:sp>
        <p:nvSpPr>
          <p:cNvPr id="44" name="TextBox 43"/>
          <p:cNvSpPr txBox="1">
            <a:spLocks/>
          </p:cNvSpPr>
          <p:nvPr/>
        </p:nvSpPr>
        <p:spPr>
          <a:xfrm>
            <a:off x="6441440" y="2906117"/>
            <a:ext cx="4114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CBC7D8"/>
                </a:solidFill>
                <a:latin typeface="Verdana"/>
              </a:rPr>
              <a:t>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59600" y="2895957"/>
            <a:ext cx="45262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Dažādu izziņas līmeņu uzdevumi un resursi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41440" y="3345028"/>
            <a:ext cx="4114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CBC7D8"/>
                </a:solidFill>
                <a:latin typeface="Verdana"/>
              </a:rPr>
              <a:t>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959600" y="3233268"/>
            <a:ext cx="452628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Pārbaudes darbu paraugi un vērtēšanas kritēriji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17728" y="3775456"/>
            <a:ext cx="10863072" cy="16459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363728" y="3921760"/>
            <a:ext cx="536448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1" noProof="1">
                <a:solidFill>
                  <a:srgbClr val="766E84"/>
                </a:solidFill>
                <a:latin typeface="Verdana"/>
              </a:rPr>
              <a:t>KVALITĀTES PRIEKŠNOTEIKUMI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3888" y="4257040"/>
            <a:ext cx="42062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000" b="1" noProof="1">
                <a:solidFill>
                  <a:srgbClr val="CBC7D8"/>
                </a:solidFill>
                <a:latin typeface="Verdana"/>
              </a:rPr>
              <a:t>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76808" y="4257040"/>
            <a:ext cx="27889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</a:rPr>
              <a:t>VIENOTS KONCEPTS</a:t>
            </a:r>
          </a:p>
        </p:txBody>
      </p:sp>
      <p:sp>
        <p:nvSpPr>
          <p:cNvPr id="52" name="TextBox 51"/>
          <p:cNvSpPr txBox="1">
            <a:spLocks/>
          </p:cNvSpPr>
          <p:nvPr/>
        </p:nvSpPr>
        <p:spPr>
          <a:xfrm>
            <a:off x="846328" y="4648200"/>
            <a:ext cx="289052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</a:rPr>
              <a:t>MAM komplektā ietilpst mācību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 priekšmetu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p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rogrammu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paraugi </a:t>
            </a: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un metodiskā atbalsta materiāli.</a:t>
            </a:r>
            <a:endParaRPr lang="lv-LV" sz="16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007796" y="4257040"/>
            <a:ext cx="4890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000" b="1" noProof="1">
                <a:solidFill>
                  <a:srgbClr val="CBC7D8"/>
                </a:solidFill>
                <a:latin typeface="Verdana"/>
              </a:rPr>
              <a:t>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9112" y="4226560"/>
            <a:ext cx="316484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1" noProof="1">
                <a:solidFill>
                  <a:srgbClr val="664790"/>
                </a:solidFill>
                <a:latin typeface="Verdana"/>
              </a:rPr>
              <a:t>PROFESIONĀLA IZSTRĀDĀTĀJU KOMANDA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8014" y="4853048"/>
            <a:ext cx="258572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0" noProof="1">
                <a:solidFill>
                  <a:srgbClr val="664790"/>
                </a:solidFill>
                <a:latin typeface="Verdana"/>
              </a:rPr>
              <a:t>Iesaistītas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universitātes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, nozaru eksperti, didaktikas speciālisti un pedagogi praktiķi.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97408" y="6181344"/>
            <a:ext cx="73152" cy="256032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759968" y="6216437"/>
            <a:ext cx="120142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1" noProof="1">
                <a:solidFill>
                  <a:srgbClr val="664790"/>
                </a:solidFill>
                <a:latin typeface="Verdana"/>
              </a:rPr>
              <a:t>Rezultāts: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pedagogam ir nodrošināts saskaņots satura, īstenošanas un vērtēšanas atbalsta komplekts</a:t>
            </a:r>
            <a:endParaRPr lang="lv-LV" sz="160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69FC5E-DC83-A59F-7BD1-525BB21D8596}"/>
              </a:ext>
            </a:extLst>
          </p:cNvPr>
          <p:cNvSpPr txBox="1">
            <a:spLocks/>
          </p:cNvSpPr>
          <p:nvPr/>
        </p:nvSpPr>
        <p:spPr>
          <a:xfrm>
            <a:off x="8449056" y="4251959"/>
            <a:ext cx="42062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000" b="1" noProof="1">
                <a:solidFill>
                  <a:srgbClr val="CBC7D8"/>
                </a:solidFill>
                <a:latin typeface="Verdana"/>
              </a:rPr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B51958-33DF-396D-F9AA-3E3AB8184D81}"/>
              </a:ext>
            </a:extLst>
          </p:cNvPr>
          <p:cNvSpPr txBox="1"/>
          <p:nvPr/>
        </p:nvSpPr>
        <p:spPr>
          <a:xfrm>
            <a:off x="8879483" y="4256201"/>
            <a:ext cx="2064173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</a:rPr>
              <a:t>UZRAUDZĪBAS PERIODS 2 GADI</a:t>
            </a:r>
            <a:endParaRPr lang="en-US" sz="1600" b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6CA1D1-4F14-4E06-B8EA-FA8F88BF31B9}"/>
              </a:ext>
            </a:extLst>
          </p:cNvPr>
          <p:cNvSpPr txBox="1"/>
          <p:nvPr/>
        </p:nvSpPr>
        <p:spPr>
          <a:xfrm>
            <a:off x="8866028" y="4853046"/>
            <a:ext cx="2896424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</a:rPr>
              <a:t>Pedagogi mācību procesā aprobē materiālus un sniedz atgriezenisko saiti, izstrādātāji pilnveido materiālus.</a:t>
            </a:r>
            <a:endParaRPr lang="lv-LV" sz="1600" b="0">
              <a:solidFill>
                <a:srgbClr val="664790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475801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5" name="Rectangle 24"/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1"/>
          <p:cNvSpPr/>
          <p:nvPr/>
        </p:nvSpPr>
        <p:spPr>
          <a:xfrm>
            <a:off x="685800" y="219456"/>
            <a:ext cx="10789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lv-LV" sz="2400" b="1" noProof="1">
                <a:solidFill>
                  <a:srgbClr val="664790"/>
                </a:solidFill>
                <a:latin typeface="Verdana"/>
                <a:ea typeface="Verdana"/>
              </a:rPr>
              <a:t>METODISKĀ ATBALSTA MATERIĀLU </a:t>
            </a:r>
            <a:endParaRPr lang="en-US" sz="2400">
              <a:solidFill>
                <a:srgbClr val="000000"/>
              </a:solidFill>
              <a:latin typeface="Verdana"/>
              <a:ea typeface="Verdana"/>
              <a:cs typeface="Arial"/>
            </a:endParaRPr>
          </a:p>
          <a:p>
            <a:r>
              <a:rPr lang="lv-LV" sz="2400" b="1" noProof="1">
                <a:solidFill>
                  <a:srgbClr val="664790"/>
                </a:solidFill>
                <a:latin typeface="Verdana"/>
                <a:ea typeface="Verdana"/>
              </a:rPr>
              <a:t>IZSTRĀDE</a:t>
            </a:r>
            <a:endParaRPr lang="en-US" sz="2400">
              <a:latin typeface="Verdana"/>
              <a:ea typeface="Verdana"/>
              <a:cs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34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1" name="Rectangle 30"/>
          <p:cNvSpPr>
            <a:spLocks/>
          </p:cNvSpPr>
          <p:nvPr/>
        </p:nvSpPr>
        <p:spPr>
          <a:xfrm flipV="1">
            <a:off x="276352" y="2004952"/>
            <a:ext cx="11638280" cy="68249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2" name="Oval 31"/>
          <p:cNvSpPr>
            <a:spLocks/>
          </p:cNvSpPr>
          <p:nvPr/>
        </p:nvSpPr>
        <p:spPr>
          <a:xfrm>
            <a:off x="1081024" y="1971040"/>
            <a:ext cx="164592" cy="16459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3" name="Oval 32"/>
          <p:cNvSpPr>
            <a:spLocks/>
          </p:cNvSpPr>
          <p:nvPr/>
        </p:nvSpPr>
        <p:spPr>
          <a:xfrm>
            <a:off x="7047992" y="1971040"/>
            <a:ext cx="164592" cy="16459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4" name="Oval 33"/>
          <p:cNvSpPr>
            <a:spLocks/>
          </p:cNvSpPr>
          <p:nvPr/>
        </p:nvSpPr>
        <p:spPr>
          <a:xfrm>
            <a:off x="10328656" y="1960880"/>
            <a:ext cx="164592" cy="16459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6" name="TextBox 35"/>
          <p:cNvSpPr txBox="1">
            <a:spLocks/>
          </p:cNvSpPr>
          <p:nvPr/>
        </p:nvSpPr>
        <p:spPr>
          <a:xfrm>
            <a:off x="428752" y="1524000"/>
            <a:ext cx="2286000" cy="34747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2000" b="1" noProof="1">
                <a:solidFill>
                  <a:srgbClr val="664790"/>
                </a:solidFill>
                <a:latin typeface="Verdana"/>
              </a:rPr>
              <a:t>31.03.2026.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7088" y="2514600"/>
            <a:ext cx="1986280" cy="68326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"/>
              </a:rPr>
              <a:t>MATEMĀTIKA,</a:t>
            </a:r>
          </a:p>
          <a:p>
            <a:r>
              <a:rPr lang="lv-LV" sz="1400" b="1" noProof="1">
                <a:solidFill>
                  <a:srgbClr val="664790"/>
                </a:solidFill>
                <a:latin typeface="Verdana"/>
                <a:ea typeface="Verdana"/>
              </a:rPr>
              <a:t>MATEMĀTIKA I,</a:t>
            </a:r>
          </a:p>
          <a:p>
            <a:r>
              <a:rPr lang="lv-LV" sz="1400" b="1" noProof="1">
                <a:solidFill>
                  <a:srgbClr val="664790"/>
                </a:solidFill>
                <a:latin typeface="Verdana"/>
                <a:ea typeface="Verdana"/>
              </a:rPr>
              <a:t>MATEMĀTIKA II</a:t>
            </a:r>
          </a:p>
        </p:txBody>
      </p:sp>
      <p:sp>
        <p:nvSpPr>
          <p:cNvPr id="38" name="TextBox 37"/>
          <p:cNvSpPr txBox="1">
            <a:spLocks/>
          </p:cNvSpPr>
          <p:nvPr/>
        </p:nvSpPr>
        <p:spPr>
          <a:xfrm>
            <a:off x="272288" y="2248408"/>
            <a:ext cx="3154680" cy="252377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400" noProof="1">
                <a:solidFill>
                  <a:srgbClr val="664790"/>
                </a:solidFill>
                <a:latin typeface="Verdana"/>
              </a:rPr>
              <a:t>pamatskolā un vidusskolā</a:t>
            </a:r>
            <a:endParaRPr lang="en-US"/>
          </a:p>
        </p:txBody>
      </p:sp>
      <p:sp>
        <p:nvSpPr>
          <p:cNvPr id="42" name="TextBox 41"/>
          <p:cNvSpPr txBox="1">
            <a:spLocks/>
          </p:cNvSpPr>
          <p:nvPr/>
        </p:nvSpPr>
        <p:spPr>
          <a:xfrm>
            <a:off x="6313424" y="1463040"/>
            <a:ext cx="2286000" cy="34747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2000" b="1" noProof="1">
                <a:solidFill>
                  <a:srgbClr val="664790"/>
                </a:solidFill>
                <a:latin typeface="Verdana"/>
              </a:rPr>
              <a:t>31.08.2026.</a:t>
            </a:r>
          </a:p>
        </p:txBody>
      </p:sp>
      <p:sp>
        <p:nvSpPr>
          <p:cNvPr id="43" name="TextBox 42"/>
          <p:cNvSpPr txBox="1">
            <a:spLocks/>
          </p:cNvSpPr>
          <p:nvPr/>
        </p:nvSpPr>
        <p:spPr>
          <a:xfrm>
            <a:off x="5588000" y="2514600"/>
            <a:ext cx="3500120" cy="132959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r>
              <a:rPr lang="lv-LV" sz="1400" b="1" noProof="1">
                <a:solidFill>
                  <a:srgbClr val="664790"/>
                </a:solidFill>
                <a:latin typeface="Verdana"/>
              </a:rPr>
              <a:t>DABASZINĪBAS, </a:t>
            </a:r>
            <a:endParaRPr lang="en-US"/>
          </a:p>
          <a:p>
            <a:r>
              <a:rPr lang="lv-LV" sz="1400" b="1" noProof="1">
                <a:solidFill>
                  <a:srgbClr val="664790"/>
                </a:solidFill>
                <a:latin typeface="Verdana"/>
              </a:rPr>
              <a:t>FIZIKA, FIZIKA I, FIZIKA II, </a:t>
            </a:r>
            <a:endParaRPr lang="lv-LV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lv-LV" sz="1400" b="1" noProof="1">
                <a:solidFill>
                  <a:srgbClr val="664790"/>
                </a:solidFill>
                <a:latin typeface="Verdana"/>
              </a:rPr>
              <a:t>BIOLOĢIJA, </a:t>
            </a:r>
            <a:r>
              <a:rPr lang="lv-LV" sz="1400" b="1" noProof="1">
                <a:solidFill>
                  <a:srgbClr val="664790"/>
                </a:solidFill>
                <a:latin typeface="Verdana"/>
                <a:ea typeface="Verdana"/>
              </a:rPr>
              <a:t>BIOLOĢIJA I, BIOLOĢIJA II, </a:t>
            </a:r>
          </a:p>
          <a:p>
            <a:r>
              <a:rPr lang="lv-LV" sz="1400" b="1" noProof="1">
                <a:solidFill>
                  <a:srgbClr val="664790"/>
                </a:solidFill>
                <a:latin typeface="Verdana"/>
                <a:ea typeface="Verdana"/>
              </a:rPr>
              <a:t>ĶĪMIJA, ĶĪMIJA I, ĶĪMIJA II,</a:t>
            </a:r>
            <a:endParaRPr lang="lv-LV"/>
          </a:p>
          <a:p>
            <a:r>
              <a:rPr lang="lv-LV" sz="1400" b="1" noProof="1">
                <a:solidFill>
                  <a:srgbClr val="664790"/>
                </a:solidFill>
                <a:latin typeface="Verdana"/>
                <a:ea typeface="Verdana"/>
              </a:rPr>
              <a:t>LATVIEŠU VALODA</a:t>
            </a:r>
            <a:endParaRPr lang="lv-LV"/>
          </a:p>
        </p:txBody>
      </p:sp>
      <p:sp>
        <p:nvSpPr>
          <p:cNvPr id="45" name="TextBox 44"/>
          <p:cNvSpPr txBox="1">
            <a:spLocks/>
          </p:cNvSpPr>
          <p:nvPr/>
        </p:nvSpPr>
        <p:spPr>
          <a:xfrm>
            <a:off x="5592516" y="4094705"/>
            <a:ext cx="4069080" cy="252377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"/>
              </a:rPr>
              <a:t>INŽENIERZINĪBAS UN DATORIKA</a:t>
            </a:r>
            <a:endParaRPr lang="lv-LV" sz="1400" b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46" name="TextBox 45"/>
          <p:cNvSpPr txBox="1">
            <a:spLocks/>
          </p:cNvSpPr>
          <p:nvPr/>
        </p:nvSpPr>
        <p:spPr>
          <a:xfrm>
            <a:off x="5358835" y="3838672"/>
            <a:ext cx="3246120" cy="252377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400" b="0" noProof="1">
                <a:solidFill>
                  <a:srgbClr val="664790"/>
                </a:solidFill>
                <a:latin typeface="Verdana"/>
              </a:rPr>
              <a:t>pamatskolā</a:t>
            </a:r>
          </a:p>
        </p:txBody>
      </p:sp>
      <p:sp>
        <p:nvSpPr>
          <p:cNvPr id="49" name="TextBox 48"/>
          <p:cNvSpPr txBox="1">
            <a:spLocks/>
          </p:cNvSpPr>
          <p:nvPr/>
        </p:nvSpPr>
        <p:spPr>
          <a:xfrm>
            <a:off x="9474200" y="1463040"/>
            <a:ext cx="2286000" cy="34747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2000" b="1" noProof="1">
                <a:solidFill>
                  <a:srgbClr val="664790"/>
                </a:solidFill>
                <a:latin typeface="Verdana"/>
              </a:rPr>
              <a:t>31.12.2026.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480296" y="2525309"/>
            <a:ext cx="2534920" cy="90886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r>
              <a:rPr lang="lv-LV" sz="1400" b="1" noProof="1">
                <a:solidFill>
                  <a:srgbClr val="664790"/>
                </a:solidFill>
                <a:latin typeface="Verdana"/>
              </a:rPr>
              <a:t>VĒSTURE I, </a:t>
            </a:r>
            <a:endParaRPr lang="en-US" sz="140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lv-LV" sz="1400" b="1" noProof="1">
                <a:solidFill>
                  <a:srgbClr val="664790"/>
                </a:solidFill>
                <a:latin typeface="Verdana"/>
              </a:rPr>
              <a:t>VĒSTURE II, </a:t>
            </a:r>
            <a:endParaRPr lang="en-US" sz="1400">
              <a:cs typeface="Arial"/>
            </a:endParaRPr>
          </a:p>
          <a:p>
            <a:r>
              <a:rPr lang="lv-LV" sz="1400" b="1" noProof="1">
                <a:solidFill>
                  <a:srgbClr val="664790"/>
                </a:solidFill>
                <a:latin typeface="Verdana"/>
              </a:rPr>
              <a:t>SOCIĀLĀS ZINĀTNES I, </a:t>
            </a:r>
            <a:endParaRPr lang="lv-LV" sz="140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lv-LV" sz="1400" b="1" noProof="1">
                <a:solidFill>
                  <a:srgbClr val="664790"/>
                </a:solidFill>
                <a:latin typeface="Verdana"/>
              </a:rPr>
              <a:t>SOCIĀLĀS ZINĀTNES II </a:t>
            </a:r>
            <a:endParaRPr lang="lv-LV" sz="1400">
              <a:cs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286158" y="2272792"/>
            <a:ext cx="3246120" cy="252377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400" b="0" noProof="1">
                <a:solidFill>
                  <a:srgbClr val="664790"/>
                </a:solidFill>
                <a:latin typeface="Verdana"/>
              </a:rPr>
              <a:t>vidusskolā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17728" y="5099304"/>
            <a:ext cx="10863072" cy="16459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648208" y="5132832"/>
            <a:ext cx="4526280" cy="28315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600" b="1" noProof="1">
                <a:solidFill>
                  <a:srgbClr val="766E84"/>
                </a:solidFill>
                <a:latin typeface="Verdana"/>
              </a:rPr>
              <a:t>IZSTRĀDES ĪSTENOŠANA</a:t>
            </a:r>
            <a:endParaRPr lang="lv-LV" sz="1600" b="1">
              <a:solidFill>
                <a:srgbClr val="766E84"/>
              </a:solidFill>
              <a:latin typeface="Verdana"/>
              <a:ea typeface="Verdan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48208" y="5422392"/>
            <a:ext cx="5054600" cy="102181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LU, LU SIIC un RTU komandas kopā ar nozaru ekspertiem, didaktikas speciālistiem un pedagogiem izstrādā savstarpēji saskaņotus programmu paraugus un MAM.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687568" y="5256784"/>
            <a:ext cx="18288" cy="1033271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5764976" y="5132832"/>
            <a:ext cx="5641848" cy="28315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600" b="1" noProof="1">
                <a:solidFill>
                  <a:srgbClr val="766E84"/>
                </a:solidFill>
                <a:latin typeface="Verdana"/>
              </a:rPr>
              <a:t>BŪTISKI</a:t>
            </a:r>
            <a:endParaRPr lang="lv-LV"/>
          </a:p>
        </p:txBody>
      </p:sp>
      <p:sp>
        <p:nvSpPr>
          <p:cNvPr id="58" name="TextBox 57"/>
          <p:cNvSpPr txBox="1"/>
          <p:nvPr/>
        </p:nvSpPr>
        <p:spPr>
          <a:xfrm>
            <a:off x="5786120" y="5413248"/>
            <a:ext cx="5641848" cy="52937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Plānota MAM izstrāde arī citos mācību priekšmetos, t. sk. vēsturē pamatskolā, mūzikā u. c.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943215" y="6358623"/>
            <a:ext cx="8810695" cy="375487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/>
            <a:r>
              <a:rPr lang="en-GB" sz="1100" b="0" noProof="1">
                <a:solidFill>
                  <a:srgbClr val="766E84"/>
                </a:solidFill>
                <a:latin typeface="Verdana"/>
              </a:rPr>
              <a:t>A</a:t>
            </a:r>
            <a:r>
              <a:rPr lang="en-GB" sz="1100" noProof="1">
                <a:solidFill>
                  <a:srgbClr val="766E84"/>
                </a:solidFill>
                <a:latin typeface="Verdana"/>
              </a:rPr>
              <a:t>vots: MK 11.06.2024. noteikumi Nr. 358, 5.5., 5.6. un 5.9. apakšpunkts.</a:t>
            </a:r>
            <a:endParaRPr lang="en-GB" sz="1100">
              <a:solidFill>
                <a:srgbClr val="766E84"/>
              </a:solidFill>
              <a:latin typeface="Verdana"/>
              <a:ea typeface="Verdana"/>
            </a:endParaRPr>
          </a:p>
          <a:p>
            <a:pPr algn="r"/>
            <a:r>
              <a:rPr lang="en-US" sz="1100" noProof="1">
                <a:solidFill>
                  <a:srgbClr val="766E84"/>
                </a:solidFill>
                <a:latin typeface="Verdana"/>
              </a:rPr>
              <a:t>ESF+ projekts Nr. 4.2.2.3/1/24/I/001 “Pedagogu profesionālā atbalsta sistēmas izveide”</a:t>
            </a:r>
            <a:endParaRPr lang="en-GB" sz="1100">
              <a:solidFill>
                <a:srgbClr val="766E84"/>
              </a:solidFill>
              <a:latin typeface="Verdana"/>
              <a:ea typeface="Verdan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A42C4B-D89F-8267-0B53-28D11F7F8944}"/>
              </a:ext>
            </a:extLst>
          </p:cNvPr>
          <p:cNvSpPr txBox="1"/>
          <p:nvPr/>
        </p:nvSpPr>
        <p:spPr>
          <a:xfrm>
            <a:off x="5608319" y="4595368"/>
            <a:ext cx="4058920" cy="252377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r>
              <a:rPr lang="lv-LV" sz="1400" b="1" noProof="1">
                <a:solidFill>
                  <a:srgbClr val="664790"/>
                </a:solidFill>
                <a:latin typeface="Verdana"/>
                <a:ea typeface="Verdana"/>
              </a:rPr>
              <a:t>PROGRAMMĒŠANA I, ĢEOGRĀFIJA 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215ED2-AD0A-2909-52C2-15A028F80D74}"/>
              </a:ext>
            </a:extLst>
          </p:cNvPr>
          <p:cNvSpPr txBox="1">
            <a:spLocks/>
          </p:cNvSpPr>
          <p:nvPr/>
        </p:nvSpPr>
        <p:spPr>
          <a:xfrm>
            <a:off x="3224784" y="1524000"/>
            <a:ext cx="2286000" cy="34747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r>
              <a:rPr lang="lv-LV" sz="2000" b="1" noProof="1">
                <a:solidFill>
                  <a:srgbClr val="664790"/>
                </a:solidFill>
                <a:latin typeface="Verdana"/>
              </a:rPr>
              <a:t>01.07.2026.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821C46-555A-BED5-3E44-28C9EABA4FAC}"/>
              </a:ext>
            </a:extLst>
          </p:cNvPr>
          <p:cNvSpPr>
            <a:spLocks/>
          </p:cNvSpPr>
          <p:nvPr/>
        </p:nvSpPr>
        <p:spPr>
          <a:xfrm>
            <a:off x="4050791" y="1960880"/>
            <a:ext cx="164592" cy="16459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11AF9D-ADA6-3B03-A2EC-3E09FDD19D3E}"/>
              </a:ext>
            </a:extLst>
          </p:cNvPr>
          <p:cNvSpPr txBox="1"/>
          <p:nvPr/>
        </p:nvSpPr>
        <p:spPr>
          <a:xfrm>
            <a:off x="3208252" y="2772443"/>
            <a:ext cx="1976120" cy="68326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r>
              <a:rPr lang="lv-LV" sz="1400" b="1" noProof="1">
                <a:solidFill>
                  <a:srgbClr val="664790"/>
                </a:solidFill>
                <a:latin typeface="Verdana"/>
                <a:ea typeface="Verdana"/>
              </a:rPr>
              <a:t>2. SVEŠVALODA</a:t>
            </a:r>
          </a:p>
          <a:p>
            <a:r>
              <a:rPr lang="lv-LV" sz="1400" b="1" i="1" noProof="1">
                <a:solidFill>
                  <a:srgbClr val="664790"/>
                </a:solidFill>
                <a:latin typeface="Verdana"/>
                <a:ea typeface="Verdana"/>
              </a:rPr>
              <a:t>ANGĻU, VĀCU, </a:t>
            </a:r>
          </a:p>
          <a:p>
            <a:r>
              <a:rPr lang="lv-LV" sz="1400" b="1" i="1" noProof="1">
                <a:solidFill>
                  <a:srgbClr val="664790"/>
                </a:solidFill>
                <a:latin typeface="Verdana"/>
                <a:ea typeface="Verdana"/>
              </a:rPr>
              <a:t>FRANČU, SPĀŅU</a:t>
            </a:r>
            <a:endParaRPr lang="lv-LV" sz="1400" i="1">
              <a:solidFill>
                <a:srgbClr val="000000"/>
              </a:solidFill>
              <a:latin typeface="Arial"/>
              <a:ea typeface="Verdana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9A6A64-8603-C504-DB96-4AC147F8D9CF}"/>
              </a:ext>
            </a:extLst>
          </p:cNvPr>
          <p:cNvSpPr txBox="1">
            <a:spLocks/>
          </p:cNvSpPr>
          <p:nvPr/>
        </p:nvSpPr>
        <p:spPr>
          <a:xfrm>
            <a:off x="2944230" y="2268727"/>
            <a:ext cx="2655741" cy="4678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r>
              <a:rPr lang="lv-LV" sz="1400" noProof="1">
                <a:solidFill>
                  <a:srgbClr val="664790"/>
                </a:solidFill>
                <a:latin typeface="Verdana"/>
              </a:rPr>
              <a:t>programmu paraugi</a:t>
            </a:r>
          </a:p>
          <a:p>
            <a:r>
              <a:rPr lang="lv-LV" sz="1400" noProof="1">
                <a:solidFill>
                  <a:srgbClr val="664790"/>
                </a:solidFill>
                <a:latin typeface="Verdana"/>
                <a:ea typeface="Verdana"/>
              </a:rPr>
              <a:t>pamatskolā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5A3C29-03E4-3C95-7ADB-6B08849C4AC9}"/>
              </a:ext>
            </a:extLst>
          </p:cNvPr>
          <p:cNvSpPr txBox="1">
            <a:spLocks/>
          </p:cNvSpPr>
          <p:nvPr/>
        </p:nvSpPr>
        <p:spPr>
          <a:xfrm>
            <a:off x="5362448" y="2248407"/>
            <a:ext cx="3154680" cy="252377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400" noProof="1">
                <a:solidFill>
                  <a:srgbClr val="664790"/>
                </a:solidFill>
                <a:latin typeface="Verdana"/>
              </a:rPr>
              <a:t>pamatskolā un vidusskolā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7FA384-3D22-C060-DCD4-44C381BE90D2}"/>
              </a:ext>
            </a:extLst>
          </p:cNvPr>
          <p:cNvSpPr txBox="1"/>
          <p:nvPr/>
        </p:nvSpPr>
        <p:spPr>
          <a:xfrm>
            <a:off x="5365496" y="4345431"/>
            <a:ext cx="3246120" cy="252377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400" b="0" noProof="1">
                <a:solidFill>
                  <a:srgbClr val="664790"/>
                </a:solidFill>
                <a:latin typeface="Verdana"/>
              </a:rPr>
              <a:t>vidusskolā</a:t>
            </a:r>
          </a:p>
        </p:txBody>
      </p:sp>
    </p:spTree>
    <p:extLst>
      <p:ext uri="{BB962C8B-B14F-4D97-AF65-F5344CB8AC3E}">
        <p14:creationId xmlns:p14="http://schemas.microsoft.com/office/powerpoint/2010/main" val="17227676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35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5800" y="325612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lv-LV" sz="2400" b="1" noProof="1">
                <a:solidFill>
                  <a:srgbClr val="664790"/>
                </a:solidFill>
                <a:latin typeface="Verdana"/>
                <a:ea typeface="Verdana"/>
              </a:rPr>
              <a:t>METODISKĀ ATBALSTA MATERIĀLI</a:t>
            </a:r>
            <a:r>
              <a:rPr lang="lv-LV" sz="2400" b="1" noProof="1">
                <a:solidFill>
                  <a:srgbClr val="664790"/>
                </a:solidFill>
                <a:latin typeface="Verdana Bold"/>
              </a:rPr>
              <a:t>: </a:t>
            </a: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lv-LV" sz="2400" b="1" noProof="1">
                <a:solidFill>
                  <a:srgbClr val="664790"/>
                </a:solidFill>
                <a:latin typeface="Verdana Bold"/>
              </a:rPr>
              <a:t>NO IZSTRĀDES LĪDZ PUBLICĒŠANAI UN IZMANTOŠANAI</a:t>
            </a:r>
            <a:endParaRPr lang="en-US"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650197" y="1668949"/>
            <a:ext cx="6894341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800" b="1" noProof="1">
                <a:solidFill>
                  <a:srgbClr val="664790"/>
                </a:solidFill>
                <a:latin typeface="Verdana Bold"/>
              </a:rPr>
              <a:t>~ 7000 MATERIĀLU VIENĪBU</a:t>
            </a:r>
            <a:endParaRPr sz="2800" b="1">
              <a:solidFill>
                <a:srgbClr val="664790"/>
              </a:solidFill>
              <a:latin typeface="Verdana Bold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42457" y="2466978"/>
            <a:ext cx="9857232" cy="32004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741289" y="2293242"/>
            <a:ext cx="384048" cy="384048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741289" y="2383699"/>
            <a:ext cx="384048" cy="203133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FFFFFF"/>
                </a:solidFill>
                <a:latin typeface="Verdana Bold"/>
              </a:rPr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5569" y="2787018"/>
            <a:ext cx="2359152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IZSTRĀDE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5569" y="3097914"/>
            <a:ext cx="2359152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autoru darba grupas LU un RTU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ekspertu</a:t>
            </a:r>
            <a:r>
              <a:rPr lang="lv-LV" sz="1600" b="0" noProof="1">
                <a:solidFill>
                  <a:srgbClr val="00B050"/>
                </a:solidFill>
                <a:latin typeface="Verdana"/>
              </a:rPr>
              <a:t> 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vadībā</a:t>
            </a:r>
          </a:p>
        </p:txBody>
      </p:sp>
      <p:sp>
        <p:nvSpPr>
          <p:cNvPr id="46" name="Oval 45"/>
          <p:cNvSpPr/>
          <p:nvPr/>
        </p:nvSpPr>
        <p:spPr>
          <a:xfrm>
            <a:off x="3466201" y="2293242"/>
            <a:ext cx="384048" cy="384048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3466201" y="2383699"/>
            <a:ext cx="384048" cy="203133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FFFFFF"/>
                </a:solidFill>
                <a:latin typeface="Verdana Bold"/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420481" y="2787018"/>
            <a:ext cx="2359152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PĀRBAUDE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420481" y="3097914"/>
            <a:ext cx="2359152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satura un kvalitātes pārbaude</a:t>
            </a:r>
          </a:p>
        </p:txBody>
      </p:sp>
      <p:sp>
        <p:nvSpPr>
          <p:cNvPr id="50" name="Oval 49"/>
          <p:cNvSpPr/>
          <p:nvPr/>
        </p:nvSpPr>
        <p:spPr>
          <a:xfrm>
            <a:off x="6191113" y="2293242"/>
            <a:ext cx="384048" cy="384048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6191113" y="2383699"/>
            <a:ext cx="384048" cy="203133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FFFFFF"/>
                </a:solidFill>
                <a:latin typeface="Verdana Bold"/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45393" y="2787018"/>
            <a:ext cx="2359152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SAGATAVOŠANA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145393" y="3097914"/>
            <a:ext cx="2359152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formāti, metadati un ievietošana</a:t>
            </a:r>
          </a:p>
        </p:txBody>
      </p:sp>
      <p:sp>
        <p:nvSpPr>
          <p:cNvPr id="54" name="Oval 53"/>
          <p:cNvSpPr/>
          <p:nvPr/>
        </p:nvSpPr>
        <p:spPr>
          <a:xfrm>
            <a:off x="8916025" y="2293242"/>
            <a:ext cx="384048" cy="384048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8916025" y="2383699"/>
            <a:ext cx="384048" cy="203133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FFFFFF"/>
                </a:solidFill>
                <a:latin typeface="Verdana Bold"/>
              </a:rPr>
              <a:t>4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70305" y="2787018"/>
            <a:ext cx="2359152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PUBLICĒŠANA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09381" y="3049068"/>
            <a:ext cx="310161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0" noProof="1">
                <a:solidFill>
                  <a:srgbClr val="664790"/>
                </a:solidFill>
                <a:latin typeface="Verdana"/>
              </a:rPr>
              <a:t>pakāpeniski no </a:t>
            </a:r>
            <a:br>
              <a:rPr lang="en-US"/>
            </a:br>
            <a:r>
              <a:rPr lang="lv-LV" sz="1600" b="0" noProof="1">
                <a:solidFill>
                  <a:srgbClr val="664790"/>
                </a:solidFill>
                <a:latin typeface="Verdana"/>
              </a:rPr>
              <a:t>2026./2027. m. g. sākuma</a:t>
            </a:r>
            <a:endParaRPr lang="en-US" sz="1600" b="0" err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033129" y="3792858"/>
            <a:ext cx="41148" cy="1947672"/>
          </a:xfrm>
          <a:prstGeom prst="rect">
            <a:avLst/>
          </a:prstGeom>
          <a:solidFill>
            <a:srgbClr val="EEEC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7773025" y="3792858"/>
            <a:ext cx="41148" cy="1947672"/>
          </a:xfrm>
          <a:prstGeom prst="rect">
            <a:avLst/>
          </a:prstGeom>
          <a:solidFill>
            <a:srgbClr val="EEEC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674402" y="3872699"/>
            <a:ext cx="29718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KUR ATRAST?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95569" y="4085466"/>
            <a:ext cx="3054096" cy="353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300" b="1" noProof="1">
                <a:solidFill>
                  <a:srgbClr val="664790"/>
                </a:solidFill>
                <a:latin typeface="Verdana Bold"/>
              </a:rPr>
              <a:t>mape.gov.lv 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95569" y="4524378"/>
            <a:ext cx="3127248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 noProof="1">
                <a:solidFill>
                  <a:srgbClr val="664790"/>
                </a:solidFill>
                <a:latin typeface="Verdana"/>
              </a:rPr>
              <a:t>Programmu paraugi  →  “Programmu paraugi”
MAM  →  “Metodiskie materiāli 2026”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359434" y="3872699"/>
            <a:ext cx="306324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KĀ IZMANTOT?</a:t>
            </a:r>
            <a:endParaRPr lang="lv-LV" sz="1400" b="1" noProof="1">
              <a:solidFill>
                <a:srgbClr val="00B050"/>
              </a:solidFill>
              <a:latin typeface="Verdana Bold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380601" y="4085466"/>
            <a:ext cx="30175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1" noProof="1">
                <a:solidFill>
                  <a:srgbClr val="664790"/>
                </a:solidFill>
                <a:latin typeface="Verdana Bold"/>
              </a:rPr>
              <a:t>AUTORU VIDEO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380601" y="4506090"/>
            <a:ext cx="3090672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noProof="1">
                <a:solidFill>
                  <a:srgbClr val="664790"/>
                </a:solidFill>
                <a:latin typeface="Verdana"/>
              </a:rPr>
              <a:t>Par to, kā</a:t>
            </a:r>
            <a:r>
              <a:rPr lang="lv-LV" sz="1400" b="0" noProof="1">
                <a:solidFill>
                  <a:srgbClr val="664790"/>
                </a:solidFill>
                <a:latin typeface="Verdana"/>
              </a:rPr>
              <a:t> materiālus izmantot mācību procesā, kā arī </a:t>
            </a:r>
            <a:r>
              <a:rPr lang="lv-LV" sz="1400" noProof="1">
                <a:solidFill>
                  <a:srgbClr val="664790"/>
                </a:solidFill>
                <a:latin typeface="Verdana"/>
              </a:rPr>
              <a:t>–</a:t>
            </a:r>
            <a:r>
              <a:rPr lang="lv-LV" sz="1400" b="0" noProof="1">
                <a:solidFill>
                  <a:srgbClr val="664790"/>
                </a:solidFill>
                <a:latin typeface="Verdana"/>
              </a:rPr>
              <a:t> autoru skaidrojumi par </a:t>
            </a:r>
            <a:r>
              <a:rPr lang="lv-LV" sz="1400" noProof="1">
                <a:solidFill>
                  <a:srgbClr val="664790"/>
                </a:solidFill>
                <a:latin typeface="Verdana"/>
              </a:rPr>
              <a:t>materiālu</a:t>
            </a:r>
            <a:r>
              <a:rPr lang="lv-LV" sz="1400" b="0" noProof="1">
                <a:solidFill>
                  <a:srgbClr val="664790"/>
                </a:solidFill>
                <a:latin typeface="Verdana"/>
              </a:rPr>
              <a:t> saturu.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380601" y="5163833"/>
            <a:ext cx="3256748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VIAA YouTube kanālā: </a:t>
            </a:r>
            <a:br>
              <a:rPr lang="en-US" sz="1400" b="1">
                <a:solidFill>
                  <a:srgbClr val="664790"/>
                </a:solidFill>
                <a:latin typeface="Verdana Bold"/>
              </a:rPr>
            </a:br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“Metodiskā atbalsta materiāli pedagogiem”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090185" y="3872699"/>
            <a:ext cx="3090672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KĀ PILNVEIDOT?</a:t>
            </a:r>
            <a:endParaRPr lang="lv-LV" sz="1400" b="1" noProof="1">
              <a:solidFill>
                <a:srgbClr val="00B050"/>
              </a:solidFill>
              <a:latin typeface="Verdana Bold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111352" y="4085466"/>
            <a:ext cx="30175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1" noProof="1">
                <a:solidFill>
                  <a:srgbClr val="664790"/>
                </a:solidFill>
                <a:latin typeface="Verdana Bold"/>
              </a:rPr>
              <a:t>2 GADU CIKLS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111352" y="4506090"/>
            <a:ext cx="310896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 noProof="1">
                <a:solidFill>
                  <a:srgbClr val="664790"/>
                </a:solidFill>
                <a:latin typeface="Verdana"/>
              </a:rPr>
              <a:t>Periodiska aktualizēšana divus gadus, izmantojot pedagogu atgriezenisko saiti.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111352" y="5173602"/>
            <a:ext cx="310896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“Ziņot publicētājam”
projekts.4223@viaa.gov.lv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95569" y="5859402"/>
            <a:ext cx="10808208" cy="32004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4206240" y="6144768"/>
            <a:ext cx="7059168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lv-LV" sz="850" b="0" noProof="1">
                <a:solidFill>
                  <a:srgbClr val="8A8299"/>
                </a:solidFill>
                <a:latin typeface="Verdana"/>
              </a:rPr>
              <a:t>VIAA ESF+ projekts Nr. 4.2.2.3/1/24/I/001 “Pedagogu profesionālā atbalsta sistēmas izveide”</a:t>
            </a:r>
          </a:p>
        </p:txBody>
      </p:sp>
    </p:spTree>
    <p:extLst>
      <p:ext uri="{BB962C8B-B14F-4D97-AF65-F5344CB8AC3E}">
        <p14:creationId xmlns:p14="http://schemas.microsoft.com/office/powerpoint/2010/main" val="3437570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5" name="Rectangle 24"/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1"/>
          <p:cNvSpPr/>
          <p:nvPr/>
        </p:nvSpPr>
        <p:spPr>
          <a:xfrm>
            <a:off x="685800" y="201168"/>
            <a:ext cx="1078992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400" b="1" kern="0" spc="110" noProof="1">
                <a:solidFill>
                  <a:srgbClr val="664790"/>
                </a:solidFill>
                <a:latin typeface="Verdana Bold"/>
                <a:ea typeface="Arial" pitchFamily="34" charset="-122"/>
                <a:cs typeface="Arial"/>
              </a:rPr>
              <a:t>LATVIJAS VĒSTURES SATUR</a:t>
            </a:r>
            <a:r>
              <a:rPr lang="lv-LV" sz="2400" b="1" kern="0" spc="110" noProof="1">
                <a:solidFill>
                  <a:srgbClr val="664790"/>
                </a:solidFill>
                <a:latin typeface="Verdana Bold"/>
                <a:ea typeface="Arial" pitchFamily="34" charset="-122"/>
                <a:cs typeface="Arial"/>
              </a:rPr>
              <a:t>A</a:t>
            </a:r>
            <a:r>
              <a:rPr lang="en-US" sz="2400" b="1" kern="0" spc="110" noProof="1">
                <a:solidFill>
                  <a:srgbClr val="664790"/>
                </a:solidFill>
                <a:latin typeface="Verdana Bold"/>
                <a:ea typeface="Arial" pitchFamily="34" charset="-122"/>
                <a:cs typeface="Arial"/>
              </a:rPr>
              <a:t> </a:t>
            </a:r>
            <a:endParaRPr lang="en-US" sz="2400">
              <a:solidFill>
                <a:srgbClr val="000000"/>
              </a:solidFill>
              <a:latin typeface="Verdana Bold"/>
              <a:ea typeface="Arial" pitchFamily="34" charset="-122"/>
              <a:cs typeface="Arial"/>
            </a:endParaRPr>
          </a:p>
          <a:p>
            <a:pPr marL="0" indent="0" algn="l">
              <a:buNone/>
            </a:pPr>
            <a:r>
              <a:rPr lang="en-US" sz="2400" b="1" kern="0" spc="110" noProof="1">
                <a:solidFill>
                  <a:srgbClr val="664790"/>
                </a:solidFill>
                <a:latin typeface="Verdana Bold"/>
                <a:ea typeface="Arial" pitchFamily="34" charset="-122"/>
                <a:cs typeface="Arial"/>
              </a:rPr>
              <a:t>STIPRINĀ</a:t>
            </a:r>
            <a:r>
              <a:rPr lang="lv-LV" sz="2400" b="1" kern="0" spc="110" noProof="1">
                <a:solidFill>
                  <a:srgbClr val="664790"/>
                </a:solidFill>
                <a:latin typeface="Verdana Bold"/>
                <a:ea typeface="Arial" pitchFamily="34" charset="-122"/>
                <a:cs typeface="Arial"/>
              </a:rPr>
              <a:t>ŠANA</a:t>
            </a:r>
            <a:r>
              <a:rPr lang="en-US" sz="2400" b="1" kern="0" spc="110" noProof="1">
                <a:solidFill>
                  <a:srgbClr val="664790"/>
                </a:solidFill>
                <a:latin typeface="Verdana Bold"/>
                <a:ea typeface="Arial" pitchFamily="34" charset="-122"/>
                <a:cs typeface="Arial"/>
              </a:rPr>
              <a:t> 4.–9. KLASĒ</a:t>
            </a:r>
            <a:endParaRPr lang="en-US" sz="2400">
              <a:latin typeface="Verdana Bold"/>
              <a:cs typeface="Arial"/>
            </a:endParaRPr>
          </a:p>
        </p:txBody>
      </p:sp>
      <p:sp>
        <p:nvSpPr>
          <p:cNvPr id="7" name="Text 5"/>
          <p:cNvSpPr/>
          <p:nvPr/>
        </p:nvSpPr>
        <p:spPr>
          <a:xfrm>
            <a:off x="932688" y="1819656"/>
            <a:ext cx="468172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lv-LV" sz="1500" b="0" noProof="1">
                <a:solidFill>
                  <a:srgbClr val="664790"/>
                </a:solidFill>
                <a:latin typeface="Verdana"/>
                <a:ea typeface="Verdana"/>
                <a:cs typeface="+mn-lt"/>
              </a:rPr>
              <a:t>Satura pēctecība veidos izpratni par vēsturisko procesu attīstību no vietējā līmeņa līdz Latvijas norisēm Eiropas un pasaules kontekstā.</a:t>
            </a:r>
            <a:br>
              <a:rPr lang="en-US" sz="1600">
                <a:latin typeface="Verdana"/>
                <a:ea typeface="Verdana"/>
              </a:rPr>
            </a:br>
            <a:endParaRPr lang="en-US" sz="1600">
              <a:solidFill>
                <a:srgbClr val="664790"/>
              </a:solidFill>
              <a:latin typeface="Verdana"/>
              <a:ea typeface="Verdana"/>
              <a:cs typeface="Arial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02920" y="3291840"/>
            <a:ext cx="2395728" cy="493776"/>
          </a:xfrm>
          <a:prstGeom prst="rect">
            <a:avLst/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ctr"/>
          <a:lstStyle/>
          <a:p>
            <a:pPr algn="ctr"/>
            <a:r>
              <a:rPr lang="en-US" sz="1800" b="1" noProof="1">
                <a:solidFill>
                  <a:srgbClr val="664790"/>
                </a:solidFill>
                <a:latin typeface="Verdana Bold"/>
                <a:ea typeface="+mn-lt"/>
                <a:cs typeface="+mn-lt"/>
              </a:rPr>
              <a:t>4. KLASE</a:t>
            </a:r>
            <a:endParaRPr lang="lv-LV" sz="1700">
              <a:ea typeface="+mn-lt"/>
              <a:cs typeface="+mn-lt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218688" y="3291840"/>
            <a:ext cx="2395728" cy="493776"/>
          </a:xfrm>
          <a:prstGeom prst="rect">
            <a:avLst/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ctr"/>
          <a:lstStyle/>
          <a:p>
            <a:pPr algn="ctr"/>
            <a:r>
              <a:rPr lang="en-US" sz="1800" b="1" noProof="1">
                <a:solidFill>
                  <a:srgbClr val="664790"/>
                </a:solidFill>
                <a:latin typeface="Verdana Bold"/>
                <a:ea typeface="+mn-lt"/>
                <a:cs typeface="+mn-lt"/>
              </a:rPr>
              <a:t>5. KLASE</a:t>
            </a:r>
            <a:endParaRPr lang="lv-LV" sz="1700">
              <a:ea typeface="+mn-lt"/>
              <a:cs typeface="+mn-lt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277303" y="3904487"/>
            <a:ext cx="2483651" cy="14898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dsb-DE" sz="1600" b="0" noProof="1">
                <a:solidFill>
                  <a:srgbClr val="664790"/>
                </a:solidFill>
                <a:latin typeface="Verdana"/>
              </a:rPr>
              <a:t>Vēsture kā zinātne; vēstures avoti, laika līnija,</a:t>
            </a:r>
            <a:r>
              <a:rPr lang="dsb-DE" sz="1600" noProof="1">
                <a:solidFill>
                  <a:srgbClr val="664790"/>
                </a:solidFill>
                <a:latin typeface="Verdana"/>
              </a:rPr>
              <a:t> </a:t>
            </a:r>
            <a:r>
              <a:rPr lang="dsb-DE" sz="1600" b="0" noProof="1">
                <a:solidFill>
                  <a:srgbClr val="664790"/>
                </a:solidFill>
                <a:latin typeface="Verdana"/>
              </a:rPr>
              <a:t>kultūrvēsturiskais mantojums un novadpētniecība.</a:t>
            </a:r>
            <a:endParaRPr lang="dsb-DE" sz="1600">
              <a:cs typeface="Arial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934456" y="3291840"/>
            <a:ext cx="2395728" cy="493776"/>
          </a:xfrm>
          <a:prstGeom prst="rect">
            <a:avLst/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ctr"/>
          <a:lstStyle/>
          <a:p>
            <a:pPr algn="ctr"/>
            <a:r>
              <a:rPr lang="en-US" sz="1800" b="1" noProof="1">
                <a:solidFill>
                  <a:srgbClr val="664790"/>
                </a:solidFill>
                <a:latin typeface="Verdana Bold"/>
                <a:ea typeface="+mn-lt"/>
                <a:cs typeface="+mn-lt"/>
              </a:rPr>
              <a:t>6. KLASE</a:t>
            </a:r>
            <a:endParaRPr lang="lv-LV" sz="1700">
              <a:ea typeface="+mn-lt"/>
              <a:cs typeface="+mn-lt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934456" y="3904487"/>
            <a:ext cx="2581343" cy="14898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Latvijas valstiskuma izveide, zaudēšana un atjaunošana; demokrātiskas valsts nozīme un valstiskuma nepārtrauktība.</a:t>
            </a:r>
            <a:endParaRPr lang="lv-LV" sz="1600">
              <a:cs typeface="Arial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668512" y="3291840"/>
            <a:ext cx="3017520" cy="493776"/>
          </a:xfrm>
          <a:prstGeom prst="rect">
            <a:avLst/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ctr"/>
          <a:lstStyle/>
          <a:p>
            <a:pPr algn="ctr"/>
            <a:r>
              <a:rPr lang="en-US" sz="1800" b="1" noProof="1">
                <a:solidFill>
                  <a:srgbClr val="664790"/>
                </a:solidFill>
                <a:latin typeface="Verdana Bold"/>
                <a:ea typeface="+mn-lt"/>
                <a:cs typeface="+mn-lt"/>
              </a:rPr>
              <a:t>7.–9. KLASE</a:t>
            </a:r>
            <a:endParaRPr lang="lv-LV" sz="1700">
              <a:ea typeface="+mn-lt"/>
              <a:cs typeface="+mn-lt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668512" y="3904487"/>
            <a:ext cx="3164058" cy="14898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lv-LV" sz="1600" b="0" noProof="1">
                <a:solidFill>
                  <a:srgbClr val="664790"/>
                </a:solidFill>
                <a:latin typeface="Verdana"/>
              </a:rPr>
              <a:t>Latvijas vēstures norises Eiropas un pasaules kontekstā: nācijas veidošanās, okupācijas, neatkarības atjaunošana, demokrātijas attīstība.</a:t>
            </a:r>
            <a:endParaRPr lang="lv-LV" sz="1600">
              <a:cs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36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88923D-4899-D59A-C32B-0CF48D94034F}"/>
              </a:ext>
            </a:extLst>
          </p:cNvPr>
          <p:cNvSpPr>
            <a:spLocks/>
          </p:cNvSpPr>
          <p:nvPr/>
        </p:nvSpPr>
        <p:spPr>
          <a:xfrm>
            <a:off x="786384" y="5650992"/>
            <a:ext cx="64008" cy="640080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69FC5F-A89D-2923-E451-38A3E6584FEA}"/>
              </a:ext>
            </a:extLst>
          </p:cNvPr>
          <p:cNvSpPr txBox="1"/>
          <p:nvPr/>
        </p:nvSpPr>
        <p:spPr>
          <a:xfrm>
            <a:off x="1033271" y="5585865"/>
            <a:ext cx="10533888" cy="8617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lv-LV" sz="1400" b="1" noProof="1">
                <a:solidFill>
                  <a:srgbClr val="664790"/>
                </a:solidFill>
                <a:latin typeface="Verdana"/>
                <a:ea typeface="Verdana"/>
              </a:rPr>
              <a:t>Mācību priekšmetu programmas parauga aktualizācija veikta sadarbībā ar Vēstures un sociālo zinību skolotāju biedrību. Mācību programmu paraugi pieejami mape.gov.lv</a:t>
            </a:r>
            <a:endParaRPr lang="lv-LV" sz="1400">
              <a:latin typeface="Verdana"/>
              <a:ea typeface="Verdana"/>
              <a:cs typeface="Arial"/>
            </a:endParaRPr>
          </a:p>
          <a:p>
            <a:r>
              <a:rPr lang="lv-LV" sz="1400" noProof="1">
                <a:solidFill>
                  <a:schemeClr val="bg2"/>
                </a:solidFill>
                <a:latin typeface="Verdana"/>
                <a:ea typeface="Verdana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Sociālās zinības 1.–9. klasei (2026) | Mācību plānošanas e-vide</a:t>
            </a:r>
            <a:endParaRPr lang="lv-LV" sz="1400">
              <a:solidFill>
                <a:schemeClr val="bg2"/>
              </a:solidFill>
              <a:latin typeface="Verdana"/>
              <a:ea typeface="Verdana"/>
              <a:cs typeface="Arial"/>
            </a:endParaRPr>
          </a:p>
          <a:p>
            <a:r>
              <a:rPr lang="lv-LV" sz="1400" noProof="1">
                <a:solidFill>
                  <a:schemeClr val="bg2"/>
                </a:solidFill>
                <a:latin typeface="Verdana"/>
                <a:ea typeface="Verdana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Latvijas un pasaules vēsture 7.–9. klasei (2026) | Mācību plānošanas e-vide</a:t>
            </a:r>
            <a:endParaRPr lang="lv-LV">
              <a:solidFill>
                <a:schemeClr val="bg2"/>
              </a:solidFill>
              <a:latin typeface="Verdana"/>
              <a:ea typeface="Verdana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E73E2F-AF6C-C584-0C8B-908446AB740F}"/>
              </a:ext>
            </a:extLst>
          </p:cNvPr>
          <p:cNvSpPr txBox="1"/>
          <p:nvPr/>
        </p:nvSpPr>
        <p:spPr>
          <a:xfrm>
            <a:off x="502920" y="3904487"/>
            <a:ext cx="2532497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sz="1600" b="0" noProof="1">
                <a:solidFill>
                  <a:srgbClr val="664790"/>
                </a:solidFill>
                <a:latin typeface="Verdana"/>
                <a:ea typeface="Verdana"/>
              </a:rPr>
              <a:t>Apkārtnes, novada un </a:t>
            </a: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visas Latvijas vēstures notikumi; sākotnējā </a:t>
            </a:r>
            <a:r>
              <a:rPr lang="lv-LV" sz="1600" b="0" noProof="1">
                <a:solidFill>
                  <a:srgbClr val="664790"/>
                </a:solidFill>
                <a:latin typeface="Verdana"/>
                <a:ea typeface="Verdana"/>
              </a:rPr>
              <a:t>izpratne </a:t>
            </a: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par piederību</a:t>
            </a:r>
            <a:r>
              <a:rPr lang="lv-LV" sz="1600" b="0" noProof="1">
                <a:solidFill>
                  <a:srgbClr val="664790"/>
                </a:solidFill>
                <a:latin typeface="Verdana"/>
                <a:ea typeface="Verdana"/>
              </a:rPr>
              <a:t> vietai un valstij.</a:t>
            </a:r>
            <a:endParaRPr lang="lv-LV" sz="1600">
              <a:latin typeface="Verdana"/>
              <a:ea typeface="Verdana"/>
            </a:endParaRPr>
          </a:p>
        </p:txBody>
      </p:sp>
      <p:sp>
        <p:nvSpPr>
          <p:cNvPr id="8" name="Taisnstūris: ar noapaļotiem stūriem 7">
            <a:extLst>
              <a:ext uri="{FF2B5EF4-FFF2-40B4-BE49-F238E27FC236}">
                <a16:creationId xmlns:a16="http://schemas.microsoft.com/office/drawing/2014/main" id="{A1E1C765-6A2D-A547-D183-15090F9FC0C0}"/>
              </a:ext>
            </a:extLst>
          </p:cNvPr>
          <p:cNvSpPr/>
          <p:nvPr/>
        </p:nvSpPr>
        <p:spPr>
          <a:xfrm>
            <a:off x="502920" y="2761488"/>
            <a:ext cx="7918704" cy="365760"/>
          </a:xfrm>
          <a:prstGeom prst="roundRect">
            <a:avLst/>
          </a:prstGeom>
          <a:solidFill>
            <a:srgbClr val="6647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lv-LV" sz="1500" b="0" noProof="1">
                <a:solidFill>
                  <a:srgbClr val="FFFFFF"/>
                </a:solidFill>
                <a:latin typeface="Verdana"/>
                <a:cs typeface="Arial"/>
              </a:rPr>
              <a:t>Sociālās zinības un vēsture</a:t>
            </a:r>
            <a:endParaRPr lang="lv-LV"/>
          </a:p>
        </p:txBody>
      </p:sp>
      <p:sp>
        <p:nvSpPr>
          <p:cNvPr id="12" name="Taisnstūris: ar noapaļotiem stūriem 11">
            <a:extLst>
              <a:ext uri="{FF2B5EF4-FFF2-40B4-BE49-F238E27FC236}">
                <a16:creationId xmlns:a16="http://schemas.microsoft.com/office/drawing/2014/main" id="{6F62763D-0FFB-D33C-9BC2-404F8C89156D}"/>
              </a:ext>
            </a:extLst>
          </p:cNvPr>
          <p:cNvSpPr/>
          <p:nvPr/>
        </p:nvSpPr>
        <p:spPr>
          <a:xfrm>
            <a:off x="8668512" y="2761488"/>
            <a:ext cx="3017520" cy="365760"/>
          </a:xfrm>
          <a:prstGeom prst="roundRect">
            <a:avLst/>
          </a:prstGeom>
          <a:solidFill>
            <a:srgbClr val="6647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/>
          <a:lstStyle/>
          <a:p>
            <a:pPr algn="ctr"/>
            <a:r>
              <a:rPr lang="lv-LV" sz="1500" b="0" noProof="1">
                <a:solidFill>
                  <a:srgbClr val="FFFFFF"/>
                </a:solidFill>
                <a:latin typeface="Verdana"/>
                <a:cs typeface="Arial"/>
              </a:rPr>
              <a:t>Latvijas un pasaules vēsture</a:t>
            </a:r>
            <a:endParaRPr lang="lv-LV"/>
          </a:p>
        </p:txBody>
      </p:sp>
      <p:sp>
        <p:nvSpPr>
          <p:cNvPr id="29" name="Rectangle 28"/>
          <p:cNvSpPr/>
          <p:nvPr/>
        </p:nvSpPr>
        <p:spPr>
          <a:xfrm>
            <a:off x="658368" y="1572768"/>
            <a:ext cx="64008" cy="950976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32688" y="1570202"/>
            <a:ext cx="310896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KOPĒJAIS IEGUVUMS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62472" y="1738137"/>
            <a:ext cx="5413248" cy="7848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US" sz="1700" b="1" noProof="1">
                <a:solidFill>
                  <a:srgbClr val="664790"/>
                </a:solidFill>
                <a:latin typeface="Verdana Bold"/>
              </a:rPr>
              <a:t>Programmu paraugi veido vienotu pēctecību no vietējās vēstures līdz norisēm</a:t>
            </a:r>
            <a:r>
              <a:rPr lang="lv-LV" sz="1700" b="1" noProof="1">
                <a:solidFill>
                  <a:srgbClr val="664790"/>
                </a:solidFill>
                <a:latin typeface="Verdana Bold"/>
              </a:rPr>
              <a:t> </a:t>
            </a:r>
            <a:r>
              <a:rPr lang="en-US" sz="1700" b="1" noProof="1">
                <a:solidFill>
                  <a:srgbClr val="664790"/>
                </a:solidFill>
                <a:latin typeface="Verdana Bold"/>
              </a:rPr>
              <a:t>Latvij</a:t>
            </a:r>
            <a:r>
              <a:rPr lang="lv-LV" sz="1700" b="1" noProof="1">
                <a:solidFill>
                  <a:srgbClr val="664790"/>
                </a:solidFill>
                <a:latin typeface="Verdana Bold"/>
              </a:rPr>
              <a:t>ā</a:t>
            </a:r>
            <a:r>
              <a:rPr lang="en-US" sz="1700" b="1" noProof="1">
                <a:solidFill>
                  <a:srgbClr val="664790"/>
                </a:solidFill>
                <a:latin typeface="Verdana Bold"/>
              </a:rPr>
              <a:t> Eiropas un pasaules kontekstā.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806440" y="1773936"/>
            <a:ext cx="16459" cy="658368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3054096" y="3291840"/>
            <a:ext cx="16459" cy="210312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769864" y="3291840"/>
            <a:ext cx="16459" cy="210312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503920" y="3291840"/>
            <a:ext cx="16459" cy="210312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4206240" y="6547104"/>
            <a:ext cx="7059168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lv-LV" sz="850" b="0" noProof="1">
                <a:solidFill>
                  <a:srgbClr val="8A8299"/>
                </a:solidFill>
                <a:latin typeface="Verdana"/>
              </a:rPr>
              <a:t>VIAA ESF+ projekts Nr. 4.2.2.3/1/24/I/001 “Pedagogu profesionālā atbalsta sistēmas izveide”</a:t>
            </a:r>
          </a:p>
        </p:txBody>
      </p:sp>
    </p:spTree>
    <p:extLst>
      <p:ext uri="{BB962C8B-B14F-4D97-AF65-F5344CB8AC3E}">
        <p14:creationId xmlns:p14="http://schemas.microsoft.com/office/powerpoint/2010/main" val="4861655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9" name="Rectangle 28"/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1"/>
          <p:cNvSpPr/>
          <p:nvPr/>
        </p:nvSpPr>
        <p:spPr>
          <a:xfrm>
            <a:off x="685800" y="219456"/>
            <a:ext cx="10789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lv-LV" sz="2400" b="1" kern="0" spc="110" noProof="1">
                <a:solidFill>
                  <a:srgbClr val="664790"/>
                </a:solidFill>
                <a:latin typeface="Verdana Bold"/>
                <a:ea typeface="Verdana Bold"/>
                <a:cs typeface="Arial"/>
              </a:rPr>
              <a:t>MŪZIKAS MĀCĪBU PRIEKŠMETA</a:t>
            </a:r>
            <a:endParaRPr lang="en-US" sz="2400">
              <a:solidFill>
                <a:srgbClr val="000000"/>
              </a:solidFill>
              <a:latin typeface="Verdana Bold"/>
              <a:ea typeface="Verdana Bold"/>
              <a:cs typeface="Arial"/>
            </a:endParaRPr>
          </a:p>
          <a:p>
            <a:r>
              <a:rPr lang="lv-LV" sz="2400" b="1" kern="0" spc="110" noProof="1">
                <a:solidFill>
                  <a:srgbClr val="664790"/>
                </a:solidFill>
                <a:latin typeface="Verdana Bold"/>
                <a:ea typeface="Verdana Bold"/>
                <a:cs typeface="Arial"/>
              </a:rPr>
              <a:t>PROGRAMMAS PARAUGA AKTUALIZĀCIJA</a:t>
            </a:r>
            <a:endParaRPr lang="en-US" sz="2400">
              <a:latin typeface="Verdana Bold"/>
              <a:ea typeface="Verdana Bold"/>
              <a:cs typeface="Arial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" y="1536192"/>
            <a:ext cx="5440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r>
              <a:rPr lang="lv-LV" sz="1700" b="1" noProof="1">
                <a:solidFill>
                  <a:srgbClr val="664790"/>
                </a:solidFill>
                <a:latin typeface="Verdana Bold"/>
                <a:ea typeface="Verdana"/>
              </a:rPr>
              <a:t>4.–9. klasē būtiski samazināts tematu skaits un teorijas apjoms, vairāk laika atvēlot kolektīvai dziedāšanai un muzicēšanai.</a:t>
            </a:r>
            <a:endParaRPr lang="lv-LV" sz="1600">
              <a:latin typeface="Verdana"/>
              <a:ea typeface="Verdana"/>
              <a:cs typeface="Arial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144768" y="1572768"/>
            <a:ext cx="64008" cy="4498848"/>
          </a:xfrm>
          <a:prstGeom prst="rect">
            <a:avLst/>
          </a:prstGeom>
          <a:solidFill>
            <a:srgbClr val="664790"/>
          </a:solidFill>
          <a:ln w="10160">
            <a:noFill/>
            <a:prstDash val="solid"/>
          </a:ln>
        </p:spPr>
        <p:txBody>
          <a:bodyPr wrap="square"/>
          <a:lstStyle/>
          <a:p>
            <a:endParaRPr lang="lv-LV"/>
          </a:p>
        </p:txBody>
      </p:sp>
      <p:sp>
        <p:nvSpPr>
          <p:cNvPr id="26" name="Text 24"/>
          <p:cNvSpPr/>
          <p:nvPr/>
        </p:nvSpPr>
        <p:spPr>
          <a:xfrm>
            <a:off x="6419088" y="1554480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noProof="1">
                <a:solidFill>
                  <a:srgbClr val="766E84"/>
                </a:solidFill>
                <a:latin typeface="Verdana Bold"/>
              </a:rPr>
              <a:t>IEGUVUMI</a:t>
            </a:r>
          </a:p>
        </p:txBody>
      </p:sp>
      <p:sp>
        <p:nvSpPr>
          <p:cNvPr id="27" name="Text 25"/>
          <p:cNvSpPr/>
          <p:nvPr/>
        </p:nvSpPr>
        <p:spPr>
          <a:xfrm>
            <a:off x="6419088" y="1993392"/>
            <a:ext cx="5120640" cy="4005072"/>
          </a:xfrm>
          <a:prstGeom prst="rect">
            <a:avLst/>
          </a:prstGeom>
          <a:noFill/>
          <a:ln/>
        </p:spPr>
        <p:txBody>
          <a:bodyPr wrap="square" lIns="18288" tIns="9144" rIns="18288" bIns="9144" rtlCol="0" anchor="t">
            <a:noAutofit/>
          </a:bodyPr>
          <a:lstStyle/>
          <a:p>
            <a:pPr>
              <a:spcAft>
                <a:spcPts val="1000"/>
              </a:spcAft>
            </a:pPr>
            <a:r>
              <a:rPr lang="lv-LV" sz="1550" noProof="1">
                <a:solidFill>
                  <a:srgbClr val="664790"/>
                </a:solidFill>
                <a:latin typeface="Verdana"/>
                <a:ea typeface="Verdana"/>
              </a:rPr>
              <a:t>Temati apvienoti, būtiski samazinot teorijas apjomu un tās detalizāciju.</a:t>
            </a:r>
            <a:endParaRPr lang="en-US" sz="1600">
              <a:latin typeface="Verdana"/>
              <a:ea typeface="Verdana"/>
            </a:endParaRPr>
          </a:p>
          <a:p>
            <a:pPr>
              <a:spcAft>
                <a:spcPts val="200"/>
              </a:spcAft>
            </a:pPr>
            <a:endParaRPr lang="lv-LV" sz="1600">
              <a:solidFill>
                <a:srgbClr val="664790"/>
              </a:solidFill>
              <a:latin typeface="Verdana"/>
              <a:ea typeface="Verdana"/>
            </a:endParaRPr>
          </a:p>
          <a:p>
            <a:pPr>
              <a:spcAft>
                <a:spcPts val="1000"/>
              </a:spcAft>
            </a:pPr>
            <a:r>
              <a:rPr lang="lv-LV" sz="1550" noProof="1">
                <a:solidFill>
                  <a:srgbClr val="664790"/>
                </a:solidFill>
                <a:latin typeface="Verdana"/>
                <a:ea typeface="Verdana"/>
              </a:rPr>
              <a:t>Vairāk laika kolektīvajai dziedāšanai un muzicēšanai.</a:t>
            </a:r>
          </a:p>
          <a:p>
            <a:pPr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lv-LV" sz="1600">
              <a:solidFill>
                <a:srgbClr val="664790"/>
              </a:solidFill>
              <a:latin typeface="Verdana"/>
              <a:ea typeface="Verdana"/>
            </a:endParaRPr>
          </a:p>
          <a:p>
            <a:pPr>
              <a:spcAft>
                <a:spcPts val="1000"/>
              </a:spcAft>
            </a:pPr>
            <a:r>
              <a:rPr lang="lv-LV" sz="1550" noProof="1">
                <a:solidFill>
                  <a:srgbClr val="664790"/>
                </a:solidFill>
                <a:latin typeface="Verdana"/>
                <a:ea typeface="Verdana"/>
              </a:rPr>
              <a:t>Pilnveidoti metodiskie komentāri un vērtēšanas piemēri (kritēriji un snieguma līmeņa apraksti dziedātprasmes novērtēšanai).</a:t>
            </a:r>
            <a:endParaRPr lang="lv-LV"/>
          </a:p>
          <a:p>
            <a:pPr>
              <a:spcAft>
                <a:spcPts val="200"/>
              </a:spcAft>
            </a:pPr>
            <a:endParaRPr lang="lv-LV" sz="1600">
              <a:solidFill>
                <a:srgbClr val="664790"/>
              </a:solidFill>
              <a:latin typeface="Verdana"/>
              <a:ea typeface="Verdana"/>
            </a:endParaRPr>
          </a:p>
          <a:p>
            <a:pPr>
              <a:spcAft>
                <a:spcPts val="1000"/>
              </a:spcAft>
              <a:buFont typeface="Arial" panose="020B0604020202020204" pitchFamily="34" charset="0"/>
            </a:pPr>
            <a:r>
              <a:rPr lang="lv-LV" sz="1550" noProof="1">
                <a:solidFill>
                  <a:srgbClr val="664790"/>
                </a:solidFill>
                <a:latin typeface="Verdana"/>
                <a:ea typeface="Verdana"/>
              </a:rPr>
              <a:t>Kolektīvā dziedāšana veicina sadarbības prasmes, stiprina vispārizglītījošo skolu korus un Dziesmu un deju svētku tradīcijas turpinātību</a:t>
            </a:r>
            <a:r>
              <a:rPr lang="lv-LV" sz="1550" noProof="1">
                <a:solidFill>
                  <a:srgbClr val="00B050"/>
                </a:solidFill>
                <a:latin typeface="Verdana"/>
                <a:ea typeface="Verdana"/>
              </a:rPr>
              <a:t>.</a:t>
            </a:r>
            <a:endParaRPr lang="lv-LV" sz="1600">
              <a:latin typeface="Verdana"/>
              <a:ea typeface="Verdan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37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67BC70-0EE1-8624-56C1-F9DDB16BA444}"/>
              </a:ext>
            </a:extLst>
          </p:cNvPr>
          <p:cNvSpPr>
            <a:spLocks/>
          </p:cNvSpPr>
          <p:nvPr/>
        </p:nvSpPr>
        <p:spPr>
          <a:xfrm>
            <a:off x="1042415" y="5971032"/>
            <a:ext cx="64008" cy="438912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AF70E6-C0F7-64D4-67A3-E0480BD3D185}"/>
              </a:ext>
            </a:extLst>
          </p:cNvPr>
          <p:cNvSpPr txBox="1"/>
          <p:nvPr/>
        </p:nvSpPr>
        <p:spPr>
          <a:xfrm>
            <a:off x="1261872" y="5998464"/>
            <a:ext cx="10287000" cy="4663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lv-LV" sz="1600" b="1" noProof="1">
                <a:solidFill>
                  <a:srgbClr val="664790"/>
                </a:solidFill>
                <a:latin typeface="Verdana"/>
              </a:rPr>
              <a:t>Mācību priekšmeta programmas paraugs pieejams mape.gov.lv </a:t>
            </a:r>
          </a:p>
          <a:p>
            <a:r>
              <a:rPr lang="lv-LV" sz="1400" noProof="1">
                <a:solidFill>
                  <a:schemeClr val="bg2"/>
                </a:solidFill>
                <a:latin typeface="Verdana"/>
                <a:ea typeface="Verdana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Mūzika 1.–9. klasei (2026) | Mācību plānošanas e-vide</a:t>
            </a:r>
            <a:endParaRPr lang="lv-LV" sz="1400">
              <a:solidFill>
                <a:schemeClr val="bg2"/>
              </a:solidFill>
              <a:latin typeface="Verdana"/>
              <a:ea typeface="Verdana"/>
              <a:cs typeface="+mn-lt"/>
            </a:endParaRPr>
          </a:p>
        </p:txBody>
      </p:sp>
      <p:graphicFrame>
        <p:nvGraphicFramePr>
          <p:cNvPr id="33" name="Chart 32"/>
          <p:cNvGraphicFramePr>
            <a:graphicFrameLocks noGrp="1"/>
          </p:cNvGraphicFramePr>
          <p:nvPr/>
        </p:nvGraphicFramePr>
        <p:xfrm>
          <a:off x="384048" y="2523744"/>
          <a:ext cx="5559552" cy="3401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3" name="TextBox 72"/>
          <p:cNvSpPr txBox="1"/>
          <p:nvPr/>
        </p:nvSpPr>
        <p:spPr>
          <a:xfrm>
            <a:off x="4206240" y="6547104"/>
            <a:ext cx="7059168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lv-LV" sz="850" b="0" noProof="1">
                <a:solidFill>
                  <a:srgbClr val="8A8299"/>
                </a:solidFill>
                <a:latin typeface="Verdana"/>
              </a:rPr>
              <a:t>VIAA ESF+ projekts Nr. 4.2.2.3/1/24/I/001 “Pedagogu profesionālā atbalsta sistēmas izveide”</a:t>
            </a:r>
          </a:p>
        </p:txBody>
      </p:sp>
    </p:spTree>
    <p:extLst>
      <p:ext uri="{BB962C8B-B14F-4D97-AF65-F5344CB8AC3E}">
        <p14:creationId xmlns:p14="http://schemas.microsoft.com/office/powerpoint/2010/main" val="2992724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38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5800" y="325612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lv-LV" sz="2400" b="1" noProof="1">
                <a:solidFill>
                  <a:srgbClr val="664790"/>
                </a:solidFill>
                <a:latin typeface="Verdana Bold"/>
              </a:rPr>
              <a:t>AKTUALIZĒTO </a:t>
            </a:r>
            <a:r>
              <a:rPr lang="en-US" sz="2400" b="1" noProof="1">
                <a:solidFill>
                  <a:srgbClr val="664790"/>
                </a:solidFill>
                <a:latin typeface="Verdana Bold"/>
              </a:rPr>
              <a:t>MĀCĪBU PRIEKŠMETU PROGRAMMU PARAUGU </a:t>
            </a:r>
            <a:endParaRPr lang="en-US">
              <a:cs typeface="Arial"/>
            </a:endParaRPr>
          </a:p>
          <a:p>
            <a:r>
              <a:rPr lang="lv-LV" sz="2400" b="1" noProof="1">
                <a:solidFill>
                  <a:srgbClr val="664790"/>
                </a:solidFill>
                <a:latin typeface="Verdana Bold"/>
              </a:rPr>
              <a:t>IEVIEŠANA MĀCĪBU PROCESĀ</a:t>
            </a:r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22105" y="2096431"/>
            <a:ext cx="9893808" cy="32004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739225" y="1913550"/>
            <a:ext cx="402336" cy="402336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39225" y="2013151"/>
            <a:ext cx="402336" cy="203133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FFFFFF"/>
                </a:solidFill>
                <a:latin typeface="Verdana Bold"/>
              </a:rPr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1792" y="2471335"/>
            <a:ext cx="2395728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300" b="1" noProof="1">
                <a:solidFill>
                  <a:srgbClr val="664790"/>
                </a:solidFill>
                <a:latin typeface="Verdana Bold"/>
              </a:rPr>
              <a:t>NO 01.09.2026.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1792" y="2791375"/>
            <a:ext cx="2395728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PIEEJAMS PEDAGOGIEM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1792" y="3321727"/>
            <a:ext cx="2395728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 noProof="1">
                <a:solidFill>
                  <a:srgbClr val="664790"/>
                </a:solidFill>
                <a:latin typeface="Verdana"/>
              </a:rPr>
              <a:t>Programmas paraugs publicēts un izmantojams mācību procesā.</a:t>
            </a:r>
          </a:p>
        </p:txBody>
      </p:sp>
      <p:sp>
        <p:nvSpPr>
          <p:cNvPr id="39" name="Oval 38"/>
          <p:cNvSpPr/>
          <p:nvPr/>
        </p:nvSpPr>
        <p:spPr>
          <a:xfrm>
            <a:off x="3436705" y="1913550"/>
            <a:ext cx="402336" cy="402336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3436705" y="2013151"/>
            <a:ext cx="402336" cy="203133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FFFFFF"/>
                </a:solidFill>
                <a:latin typeface="Verdana Bold"/>
              </a:rPr>
              <a:t>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409273" y="2471335"/>
            <a:ext cx="2395728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300" b="1" noProof="1">
                <a:solidFill>
                  <a:srgbClr val="664790"/>
                </a:solidFill>
                <a:latin typeface="Verdana Bold"/>
              </a:rPr>
              <a:t>2026./2027. M. G.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09273" y="2791375"/>
            <a:ext cx="2395728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PROFESIONĀLĀ PILNVEIDE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409273" y="3321727"/>
            <a:ext cx="2395728" cy="10772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400" b="0" noProof="1">
                <a:solidFill>
                  <a:srgbClr val="664790"/>
                </a:solidFill>
                <a:latin typeface="Verdana"/>
              </a:rPr>
              <a:t>Pedagogiem nodrošina profesionālās kompetences pilnveides pasākumus</a:t>
            </a:r>
            <a:r>
              <a:rPr lang="lv-LV" sz="1400" noProof="1">
                <a:solidFill>
                  <a:srgbClr val="664790"/>
                </a:solidFill>
                <a:latin typeface="Verdana"/>
              </a:rPr>
              <a:t> programmas parauga</a:t>
            </a:r>
            <a:r>
              <a:rPr lang="lv-LV" sz="1400" b="0" noProof="1">
                <a:solidFill>
                  <a:srgbClr val="664790"/>
                </a:solidFill>
                <a:latin typeface="Verdana"/>
              </a:rPr>
              <a:t> izmantošanai.</a:t>
            </a:r>
          </a:p>
        </p:txBody>
      </p:sp>
      <p:sp>
        <p:nvSpPr>
          <p:cNvPr id="44" name="Oval 43"/>
          <p:cNvSpPr/>
          <p:nvPr/>
        </p:nvSpPr>
        <p:spPr>
          <a:xfrm>
            <a:off x="6134185" y="1913550"/>
            <a:ext cx="402336" cy="402336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134185" y="2013151"/>
            <a:ext cx="402336" cy="203133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FFFFFF"/>
                </a:solidFill>
                <a:latin typeface="Verdana Bold"/>
              </a:rPr>
              <a:t>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106753" y="2471335"/>
            <a:ext cx="2395728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300" b="1" noProof="1">
                <a:solidFill>
                  <a:srgbClr val="664790"/>
                </a:solidFill>
                <a:latin typeface="Verdana Bold"/>
              </a:rPr>
              <a:t>VISU MĀCĪBU GADU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106753" y="2791375"/>
            <a:ext cx="239572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APROBĀCIJA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06753" y="3321727"/>
            <a:ext cx="2395728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400" noProof="1">
                <a:solidFill>
                  <a:srgbClr val="664790"/>
                </a:solidFill>
                <a:latin typeface="Verdana"/>
              </a:rPr>
              <a:t>Programmas paraugu</a:t>
            </a:r>
            <a:r>
              <a:rPr lang="lv-LV" sz="1400" b="0" noProof="1">
                <a:solidFill>
                  <a:srgbClr val="664790"/>
                </a:solidFill>
                <a:latin typeface="Verdana"/>
              </a:rPr>
              <a:t> izmēģina mācību procesā un apkopo pedagogu atgriezenisko saiti.</a:t>
            </a:r>
            <a:endParaRPr lang="lv-LV" sz="140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8831665" y="1913550"/>
            <a:ext cx="402336" cy="402336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8831665" y="2013151"/>
            <a:ext cx="402336" cy="203133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FFFFFF"/>
                </a:solidFill>
                <a:latin typeface="Verdana Bold"/>
              </a:rPr>
              <a:t>4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04233" y="2471335"/>
            <a:ext cx="2395728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300" b="1" noProof="1">
                <a:solidFill>
                  <a:srgbClr val="664790"/>
                </a:solidFill>
                <a:latin typeface="Verdana Bold"/>
              </a:rPr>
              <a:t>2027. GADA VASARĀ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804233" y="2791375"/>
            <a:ext cx="239572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1" noProof="1">
                <a:solidFill>
                  <a:srgbClr val="664790"/>
                </a:solidFill>
                <a:latin typeface="Verdana Bold"/>
              </a:rPr>
              <a:t>ATKĀRTOTA PILNVEIDE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04233" y="3321727"/>
            <a:ext cx="2395728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400" noProof="1">
                <a:solidFill>
                  <a:srgbClr val="664790"/>
                </a:solidFill>
                <a:latin typeface="Verdana"/>
              </a:rPr>
              <a:t>Programmas paraugu</a:t>
            </a:r>
            <a:r>
              <a:rPr lang="lv-LV" sz="1400" b="0" noProof="1">
                <a:solidFill>
                  <a:srgbClr val="664790"/>
                </a:solidFill>
                <a:latin typeface="Verdana"/>
              </a:rPr>
              <a:t> precizē un pilnveido pēc saņemtās atgriezeniskās saites.</a:t>
            </a:r>
            <a:endParaRPr lang="lv-LV" sz="140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56929" y="4747267"/>
            <a:ext cx="10808208" cy="969264"/>
          </a:xfrm>
          <a:prstGeom prst="rect">
            <a:avLst/>
          </a:prstGeom>
          <a:solidFill>
            <a:srgbClr val="EEEC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685800" y="4736592"/>
            <a:ext cx="73152" cy="969264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960120" y="5182500"/>
            <a:ext cx="212140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600" b="1" noProof="1">
                <a:solidFill>
                  <a:srgbClr val="664790"/>
                </a:solidFill>
                <a:latin typeface="Verdana Bold"/>
              </a:rPr>
              <a:t>NO 01.09.202</a:t>
            </a:r>
            <a:r>
              <a:rPr lang="lv-LV" sz="1600" b="1" noProof="1">
                <a:solidFill>
                  <a:srgbClr val="664790"/>
                </a:solidFill>
                <a:latin typeface="Verdana Bold"/>
              </a:rPr>
              <a:t>6</a:t>
            </a:r>
            <a:r>
              <a:rPr lang="en-US" sz="1600" b="1" noProof="1">
                <a:solidFill>
                  <a:srgbClr val="664790"/>
                </a:solidFill>
                <a:latin typeface="Verdana Bold"/>
              </a:rPr>
              <a:t>.</a:t>
            </a:r>
            <a:r>
              <a:rPr lang="lv-LV" sz="1600" b="1" noProof="1">
                <a:solidFill>
                  <a:srgbClr val="664790"/>
                </a:solidFill>
                <a:latin typeface="Verdana Bold"/>
              </a:rPr>
              <a:t> </a:t>
            </a:r>
            <a:endParaRPr lang="en-US" sz="1600" b="1" noProof="1">
              <a:solidFill>
                <a:srgbClr val="664790"/>
              </a:solidFill>
              <a:latin typeface="Verdana Bold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869777" y="5006709"/>
            <a:ext cx="8119872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1800" b="1" noProof="1">
                <a:solidFill>
                  <a:srgbClr val="664790"/>
                </a:solidFill>
                <a:latin typeface="Verdana Bold"/>
              </a:rPr>
              <a:t>MĀCĪBU PRIEKŠMETU </a:t>
            </a:r>
            <a:r>
              <a:rPr lang="en-US" sz="1800" b="1" noProof="1">
                <a:solidFill>
                  <a:srgbClr val="664790"/>
                </a:solidFill>
                <a:latin typeface="Verdana Bold"/>
              </a:rPr>
              <a:t>PROGRAMMU PARAUGI </a:t>
            </a:r>
            <a:r>
              <a:rPr lang="lv-LV" sz="1800" b="1" noProof="1">
                <a:solidFill>
                  <a:srgbClr val="664790"/>
                </a:solidFill>
                <a:latin typeface="Verdana Bold"/>
              </a:rPr>
              <a:t>PAKĀPENISKI TIEK IEVIESTI MĀCĪBU PROCESĀ</a:t>
            </a:r>
            <a:endParaRPr lang="en-US" sz="1800" b="1" noProof="1">
              <a:solidFill>
                <a:srgbClr val="664790"/>
              </a:solidFill>
              <a:latin typeface="Verdana Bold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85800" y="5792047"/>
            <a:ext cx="10808208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000" b="1" noProof="1">
                <a:solidFill>
                  <a:srgbClr val="664790"/>
                </a:solidFill>
                <a:latin typeface="Verdana Bold"/>
              </a:rPr>
              <a:t>Sociālās zinības 1.–9. klasei </a:t>
            </a:r>
            <a:endParaRPr lang="en-US"/>
          </a:p>
          <a:p>
            <a:pPr algn="ctr"/>
            <a:r>
              <a:rPr lang="en-US" sz="2000" b="1" noProof="1">
                <a:solidFill>
                  <a:srgbClr val="664790"/>
                </a:solidFill>
                <a:latin typeface="Verdana Bold"/>
              </a:rPr>
              <a:t>Latvijas un pasaules vēsture 7.–9. klasei  |  Mūzika 1.–9. klasei</a:t>
            </a:r>
            <a:endParaRPr lang="en-US" sz="2000" b="1" err="1">
              <a:solidFill>
                <a:srgbClr val="664790"/>
              </a:solidFill>
              <a:latin typeface="Verdana Bold"/>
              <a:ea typeface="Verdana Bold"/>
            </a:endParaRPr>
          </a:p>
        </p:txBody>
      </p:sp>
    </p:spTree>
    <p:extLst>
      <p:ext uri="{BB962C8B-B14F-4D97-AF65-F5344CB8AC3E}">
        <p14:creationId xmlns:p14="http://schemas.microsoft.com/office/powerpoint/2010/main" val="28150079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DA3FAA-1AA6-2E5E-5C8C-2C6DD2AE6AFF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94E2A30-481B-3737-776A-5B4C77B5672A}"/>
              </a:ext>
            </a:extLst>
          </p:cNvPr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7BB0BD3-B42C-F197-FD1B-6AB58D3DA1AF}"/>
              </a:ext>
            </a:extLst>
          </p:cNvPr>
          <p:cNvSpPr/>
          <p:nvPr/>
        </p:nvSpPr>
        <p:spPr>
          <a:xfrm>
            <a:off x="685800" y="219456"/>
            <a:ext cx="10789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400" b="1" kern="0" spc="110" noProof="1">
                <a:solidFill>
                  <a:srgbClr val="664790"/>
                </a:solidFill>
                <a:latin typeface="Verdana"/>
                <a:ea typeface="Verdana"/>
                <a:cs typeface="Arial"/>
              </a:rPr>
              <a:t>ĢIMENES VESELĪBAS MĀCĪBAS </a:t>
            </a:r>
            <a:endParaRPr lang="en-US" sz="2400">
              <a:solidFill>
                <a:srgbClr val="000000"/>
              </a:solidFill>
              <a:latin typeface="Verdana"/>
              <a:ea typeface="Verdana"/>
              <a:cs typeface="Arial"/>
            </a:endParaRPr>
          </a:p>
          <a:p>
            <a:r>
              <a:rPr lang="en-US" sz="2400" b="1" kern="0" spc="110" noProof="1">
                <a:solidFill>
                  <a:srgbClr val="664790"/>
                </a:solidFill>
                <a:latin typeface="Verdana"/>
                <a:ea typeface="Verdana"/>
                <a:cs typeface="Arial"/>
              </a:rPr>
              <a:t>SATURA</a:t>
            </a:r>
            <a:r>
              <a:rPr lang="lv-LV" sz="2400" b="1" kern="0" spc="110" noProof="1">
                <a:solidFill>
                  <a:srgbClr val="664790"/>
                </a:solidFill>
                <a:latin typeface="Verdana"/>
                <a:ea typeface="Verdana"/>
                <a:cs typeface="Arial"/>
              </a:rPr>
              <a:t> IZSTRĀDE</a:t>
            </a:r>
            <a:endParaRPr lang="en-US" sz="2400">
              <a:latin typeface="Verdana"/>
              <a:ea typeface="Verdana"/>
              <a:cs typeface="Arial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B113B74F-502A-1157-CFC9-162B5F26E90F}"/>
              </a:ext>
            </a:extLst>
          </p:cNvPr>
          <p:cNvSpPr/>
          <p:nvPr/>
        </p:nvSpPr>
        <p:spPr>
          <a:xfrm>
            <a:off x="3034324" y="1882033"/>
            <a:ext cx="4772754" cy="9328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noProof="1">
                <a:solidFill>
                  <a:srgbClr val="664790"/>
                </a:solidFill>
                <a:latin typeface="Verdana"/>
                <a:ea typeface="Verdana"/>
              </a:rPr>
              <a:t>No izpratnes, kas ir ģimene, lomas, atbildība, līdz civiltiesiskai atbildībai ģimenes lomas kontekstā.</a:t>
            </a:r>
            <a:endParaRPr lang="lv-LV" b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10A6FC9-9EA6-0EEE-1C60-D4C4F3085E61}"/>
              </a:ext>
            </a:extLst>
          </p:cNvPr>
          <p:cNvSpPr/>
          <p:nvPr/>
        </p:nvSpPr>
        <p:spPr>
          <a:xfrm>
            <a:off x="3043731" y="2917036"/>
            <a:ext cx="4782160" cy="932853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noProof="1">
                <a:solidFill>
                  <a:srgbClr val="664790"/>
                </a:solidFill>
                <a:latin typeface="Verdana"/>
                <a:ea typeface="Verdana"/>
              </a:rPr>
              <a:t>Prasme veselībpratības jautājumos - no pašvērtējuma līdz izpratnei par rūpēm mērķtiecīgai veselībpratībai.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6057B2-63C3-B427-9DFF-A0BCC790FACC}"/>
              </a:ext>
            </a:extLst>
          </p:cNvPr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8AB3F2-260A-E8E3-57A1-42A368605214}"/>
              </a:ext>
            </a:extLst>
          </p:cNvPr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39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9C9365-9208-5DF7-5285-1126192534B1}"/>
              </a:ext>
            </a:extLst>
          </p:cNvPr>
          <p:cNvSpPr txBox="1"/>
          <p:nvPr/>
        </p:nvSpPr>
        <p:spPr>
          <a:xfrm>
            <a:off x="729491" y="2029665"/>
            <a:ext cx="2419530" cy="6463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lv-LV" b="1" noProof="1">
                <a:solidFill>
                  <a:srgbClr val="664790"/>
                </a:solidFill>
                <a:latin typeface="Verdana"/>
              </a:rPr>
              <a:t>Ģimene un tās attīstība</a:t>
            </a:r>
            <a:endParaRPr b="1">
              <a:solidFill>
                <a:srgbClr val="664790"/>
              </a:solidFill>
              <a:latin typeface="Verdan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C24F90-BC7C-8CFE-8AD5-2392D2180F3A}"/>
              </a:ext>
            </a:extLst>
          </p:cNvPr>
          <p:cNvSpPr txBox="1"/>
          <p:nvPr/>
        </p:nvSpPr>
        <p:spPr>
          <a:xfrm>
            <a:off x="738898" y="3095837"/>
            <a:ext cx="2504197" cy="6463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lv-LV" b="1" noProof="1">
                <a:solidFill>
                  <a:srgbClr val="664790"/>
                </a:solidFill>
                <a:latin typeface="Verdana"/>
              </a:rPr>
              <a:t>Es kā personība. Identitāte</a:t>
            </a:r>
            <a:endParaRPr b="1">
              <a:solidFill>
                <a:srgbClr val="664790"/>
              </a:solidFill>
              <a:latin typeface="Verdana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40917D-D6B9-4E84-3B1F-192B5006A754}"/>
              </a:ext>
            </a:extLst>
          </p:cNvPr>
          <p:cNvSpPr txBox="1"/>
          <p:nvPr/>
        </p:nvSpPr>
        <p:spPr>
          <a:xfrm>
            <a:off x="3180181" y="3748839"/>
            <a:ext cx="4886059" cy="369332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lv-LV" noProof="1">
                <a:solidFill>
                  <a:srgbClr val="664790"/>
                </a:solidFill>
                <a:latin typeface="Verdana"/>
              </a:rPr>
              <a:t> </a:t>
            </a:r>
            <a:endParaRPr>
              <a:solidFill>
                <a:srgbClr val="664790"/>
              </a:solidFill>
              <a:latin typeface="Verdana"/>
            </a:endParaRPr>
          </a:p>
        </p:txBody>
      </p:sp>
      <p:sp>
        <p:nvSpPr>
          <p:cNvPr id="37" name="Shape 13">
            <a:extLst>
              <a:ext uri="{FF2B5EF4-FFF2-40B4-BE49-F238E27FC236}">
                <a16:creationId xmlns:a16="http://schemas.microsoft.com/office/drawing/2014/main" id="{5E9015D0-94B9-3B49-DE99-48CD0F56E795}"/>
              </a:ext>
            </a:extLst>
          </p:cNvPr>
          <p:cNvSpPr/>
          <p:nvPr/>
        </p:nvSpPr>
        <p:spPr>
          <a:xfrm>
            <a:off x="3043731" y="3930401"/>
            <a:ext cx="4763347" cy="1064557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noProof="1">
                <a:solidFill>
                  <a:srgbClr val="664790"/>
                </a:solidFill>
                <a:latin typeface="Verdana"/>
                <a:ea typeface="Verdana"/>
              </a:rPr>
              <a:t>Vērtībās balstīta savstarpējo attiecību veidošana un prasme risināt konfliktsituācijas.</a:t>
            </a:r>
            <a:endParaRPr lang="lv-LV">
              <a:latin typeface="Verdana"/>
              <a:ea typeface="Verdana"/>
            </a:endParaRPr>
          </a:p>
        </p:txBody>
      </p:sp>
      <p:sp>
        <p:nvSpPr>
          <p:cNvPr id="38" name="TextBox 25">
            <a:extLst>
              <a:ext uri="{FF2B5EF4-FFF2-40B4-BE49-F238E27FC236}">
                <a16:creationId xmlns:a16="http://schemas.microsoft.com/office/drawing/2014/main" id="{07DC75DD-E517-8D41-F953-D871AE4375FE}"/>
              </a:ext>
            </a:extLst>
          </p:cNvPr>
          <p:cNvSpPr txBox="1"/>
          <p:nvPr/>
        </p:nvSpPr>
        <p:spPr>
          <a:xfrm>
            <a:off x="738898" y="4321935"/>
            <a:ext cx="2504197" cy="6463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b="1" noProof="1">
                <a:solidFill>
                  <a:srgbClr val="664790"/>
                </a:solidFill>
                <a:latin typeface="Verdana"/>
              </a:rPr>
              <a:t>Savstarpējās attiecības </a:t>
            </a:r>
            <a:endParaRPr b="1">
              <a:solidFill>
                <a:srgbClr val="664790"/>
              </a:solidFill>
              <a:latin typeface="Verdana"/>
            </a:endParaRPr>
          </a:p>
        </p:txBody>
      </p:sp>
      <p:sp>
        <p:nvSpPr>
          <p:cNvPr id="40" name="Shape 16">
            <a:extLst>
              <a:ext uri="{FF2B5EF4-FFF2-40B4-BE49-F238E27FC236}">
                <a16:creationId xmlns:a16="http://schemas.microsoft.com/office/drawing/2014/main" id="{A7658BF6-CF4C-9AFE-7C22-8308CABDE184}"/>
              </a:ext>
            </a:extLst>
          </p:cNvPr>
          <p:cNvSpPr/>
          <p:nvPr/>
        </p:nvSpPr>
        <p:spPr>
          <a:xfrm>
            <a:off x="3053138" y="5107644"/>
            <a:ext cx="4763349" cy="1243299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noProof="1">
                <a:solidFill>
                  <a:srgbClr val="664790"/>
                </a:solidFill>
                <a:latin typeface="Verdana"/>
                <a:ea typeface="Verdana"/>
              </a:rPr>
              <a:t>No izpratnes par skolēna lomu, ģimenes lomu skolas līmenī un sabiedrībā līdz ģimenes nozīmei Latvijas attīstībā kopumā.</a:t>
            </a:r>
            <a:endParaRPr lang="lv-LV">
              <a:latin typeface="Verdana"/>
              <a:ea typeface="Verdana"/>
            </a:endParaRPr>
          </a:p>
        </p:txBody>
      </p:sp>
      <p:sp>
        <p:nvSpPr>
          <p:cNvPr id="41" name="TextBox 27">
            <a:extLst>
              <a:ext uri="{FF2B5EF4-FFF2-40B4-BE49-F238E27FC236}">
                <a16:creationId xmlns:a16="http://schemas.microsoft.com/office/drawing/2014/main" id="{7E013A3A-E4FF-47E5-6048-23BA550A09A0}"/>
              </a:ext>
            </a:extLst>
          </p:cNvPr>
          <p:cNvSpPr txBox="1"/>
          <p:nvPr/>
        </p:nvSpPr>
        <p:spPr>
          <a:xfrm>
            <a:off x="738898" y="5466753"/>
            <a:ext cx="2504197" cy="6463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b="1" noProof="1">
                <a:solidFill>
                  <a:srgbClr val="664790"/>
                </a:solidFill>
                <a:latin typeface="Verdana"/>
              </a:rPr>
              <a:t>Ģimene un sabiedrība</a:t>
            </a:r>
            <a:endParaRPr lang="lv-LV" b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54624C7-B855-D7E5-354C-1372655779F4}"/>
              </a:ext>
            </a:extLst>
          </p:cNvPr>
          <p:cNvSpPr txBox="1"/>
          <p:nvPr/>
        </p:nvSpPr>
        <p:spPr>
          <a:xfrm>
            <a:off x="526362" y="1409533"/>
            <a:ext cx="7047973" cy="369332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lv-LV" b="1" i="1" noProof="1">
                <a:solidFill>
                  <a:srgbClr val="664790"/>
                </a:solidFill>
                <a:latin typeface="Verdana"/>
                <a:ea typeface="Verdana"/>
              </a:rPr>
              <a:t>Tematiskais bloks un tā galvenā ideja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5E7AB7-A25E-8C5B-AF07-6892A30F0CEC}"/>
              </a:ext>
            </a:extLst>
          </p:cNvPr>
          <p:cNvSpPr txBox="1"/>
          <p:nvPr/>
        </p:nvSpPr>
        <p:spPr>
          <a:xfrm>
            <a:off x="7955111" y="1895502"/>
            <a:ext cx="3882404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b="1" noProof="1">
                <a:solidFill>
                  <a:srgbClr val="664790"/>
                </a:solidFill>
                <a:latin typeface="Verdana"/>
                <a:ea typeface="Verdana"/>
              </a:rPr>
              <a:t>Modulis balstīts </a:t>
            </a:r>
            <a:r>
              <a:rPr lang="lv-LV" noProof="1">
                <a:solidFill>
                  <a:srgbClr val="664790"/>
                </a:solidFill>
                <a:latin typeface="Verdana"/>
                <a:ea typeface="Verdana"/>
              </a:rPr>
              <a:t>uz sociālo zinātņu apguvi pamatizglītībā mācību priekšmetā </a:t>
            </a:r>
            <a:r>
              <a:rPr lang="lv-LV" b="1" noProof="1">
                <a:solidFill>
                  <a:srgbClr val="664790"/>
                </a:solidFill>
                <a:latin typeface="Verdana"/>
                <a:ea typeface="Verdana"/>
              </a:rPr>
              <a:t>sociālās zinības</a:t>
            </a:r>
            <a:r>
              <a:rPr lang="lv-LV" noProof="1">
                <a:solidFill>
                  <a:srgbClr val="664790"/>
                </a:solidFill>
                <a:latin typeface="Verdana"/>
                <a:ea typeface="Verdana"/>
              </a:rPr>
              <a:t>, nodrošinot starppriekšmetu saikni ar citām mācību jomām un audzināšanas procesu. </a:t>
            </a:r>
            <a:endParaRPr lang="en-US">
              <a:latin typeface="Verdana"/>
              <a:ea typeface="Verdan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4E43D2-93A4-FE9A-C3B8-81D9AD0BAB99}"/>
              </a:ext>
            </a:extLst>
          </p:cNvPr>
          <p:cNvSpPr txBox="1"/>
          <p:nvPr/>
        </p:nvSpPr>
        <p:spPr>
          <a:xfrm>
            <a:off x="8075427" y="4321870"/>
            <a:ext cx="388240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i="1" noProof="1">
                <a:solidFill>
                  <a:srgbClr val="664790"/>
                </a:solidFill>
                <a:latin typeface="Verdana"/>
                <a:ea typeface="Verdana"/>
              </a:rPr>
              <a:t>Visos ieviešanas soļos jāņem vērā citas sociālās zinātnes apakšnozares un valsts izglītības standartā noteiktie sasniedzamie rezultāti un to apjoms. </a:t>
            </a:r>
          </a:p>
        </p:txBody>
      </p:sp>
    </p:spTree>
    <p:extLst>
      <p:ext uri="{BB962C8B-B14F-4D97-AF65-F5344CB8AC3E}">
        <p14:creationId xmlns:p14="http://schemas.microsoft.com/office/powerpoint/2010/main" val="37909735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EE25F2-D616-0FE5-7D6F-04A1F61496A0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50CB25D-30C7-ADDB-7921-9CE699735869}"/>
              </a:ext>
            </a:extLst>
          </p:cNvPr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2400">
              <a:latin typeface="Verdana"/>
              <a:ea typeface="Verdana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2FDA86B-89C2-CAFF-291C-EDEB48338E61}"/>
              </a:ext>
            </a:extLst>
          </p:cNvPr>
          <p:cNvSpPr/>
          <p:nvPr/>
        </p:nvSpPr>
        <p:spPr>
          <a:xfrm>
            <a:off x="685800" y="219456"/>
            <a:ext cx="10789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400" b="1" kern="0" spc="110" noProof="1">
                <a:solidFill>
                  <a:srgbClr val="664790"/>
                </a:solidFill>
                <a:latin typeface="Verdana"/>
                <a:ea typeface="Verdana"/>
                <a:cs typeface="Arial"/>
              </a:rPr>
              <a:t>ĢIMENES VESELĪBAS MĀCĪBAS</a:t>
            </a:r>
          </a:p>
          <a:p>
            <a:r>
              <a:rPr lang="en-US" sz="2400" b="1" kern="0" spc="110" noProof="1">
                <a:solidFill>
                  <a:srgbClr val="664790"/>
                </a:solidFill>
                <a:latin typeface="Verdana"/>
                <a:ea typeface="Verdana"/>
                <a:cs typeface="Arial"/>
              </a:rPr>
              <a:t>TEMATISKIE BLOKI </a:t>
            </a:r>
          </a:p>
        </p:txBody>
      </p:sp>
      <p:sp>
        <p:nvSpPr>
          <p:cNvPr id="45" name="Shape 7">
            <a:extLst>
              <a:ext uri="{FF2B5EF4-FFF2-40B4-BE49-F238E27FC236}">
                <a16:creationId xmlns:a16="http://schemas.microsoft.com/office/drawing/2014/main" id="{2EFED306-E857-CBCD-4C21-AF9CDCBDFFA2}"/>
              </a:ext>
            </a:extLst>
          </p:cNvPr>
          <p:cNvSpPr/>
          <p:nvPr/>
        </p:nvSpPr>
        <p:spPr>
          <a:xfrm>
            <a:off x="603019" y="1910262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Lomas ģimenē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493470-E813-D549-D0E5-822CA7FB6B30}"/>
              </a:ext>
            </a:extLst>
          </p:cNvPr>
          <p:cNvSpPr txBox="1"/>
          <p:nvPr/>
        </p:nvSpPr>
        <p:spPr>
          <a:xfrm>
            <a:off x="784449" y="1389888"/>
            <a:ext cx="2419530" cy="58477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lv-LV" sz="1600" b="1" noProof="1">
                <a:solidFill>
                  <a:srgbClr val="664790"/>
                </a:solidFill>
                <a:latin typeface="Verdana"/>
              </a:rPr>
              <a:t>Ģimene un tās attīstība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F7693B-6085-7FD9-B83C-782A05B76C5E}"/>
              </a:ext>
            </a:extLst>
          </p:cNvPr>
          <p:cNvSpPr txBox="1"/>
          <p:nvPr/>
        </p:nvSpPr>
        <p:spPr>
          <a:xfrm>
            <a:off x="3384656" y="1400048"/>
            <a:ext cx="2504197" cy="58477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lv-LV" sz="1600" b="1" noProof="1">
                <a:solidFill>
                  <a:srgbClr val="664790"/>
                </a:solidFill>
                <a:latin typeface="Verdana"/>
              </a:rPr>
              <a:t>Es kā personība.</a:t>
            </a:r>
            <a:endParaRPr lang="en-US"/>
          </a:p>
          <a:p>
            <a:r>
              <a:rPr lang="lv-LV" sz="1600" b="1" noProof="1">
                <a:solidFill>
                  <a:srgbClr val="664790"/>
                </a:solidFill>
                <a:latin typeface="Verdana"/>
              </a:rPr>
              <a:t>Identitāte</a:t>
            </a:r>
            <a:endParaRPr lang="lv-LV"/>
          </a:p>
        </p:txBody>
      </p:sp>
      <p:sp>
        <p:nvSpPr>
          <p:cNvPr id="9" name="TextBox 25">
            <a:extLst>
              <a:ext uri="{FF2B5EF4-FFF2-40B4-BE49-F238E27FC236}">
                <a16:creationId xmlns:a16="http://schemas.microsoft.com/office/drawing/2014/main" id="{2F8F1B84-4D50-F531-EB7E-3F8A018BDD11}"/>
              </a:ext>
            </a:extLst>
          </p:cNvPr>
          <p:cNvSpPr txBox="1"/>
          <p:nvPr/>
        </p:nvSpPr>
        <p:spPr>
          <a:xfrm>
            <a:off x="5967498" y="1394968"/>
            <a:ext cx="2351797" cy="58477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600" b="1" noProof="1">
                <a:solidFill>
                  <a:srgbClr val="664790"/>
                </a:solidFill>
                <a:latin typeface="Verdana"/>
              </a:rPr>
              <a:t>Savstarpējās attiecības </a:t>
            </a:r>
          </a:p>
        </p:txBody>
      </p:sp>
      <p:sp>
        <p:nvSpPr>
          <p:cNvPr id="11" name="TextBox 27">
            <a:extLst>
              <a:ext uri="{FF2B5EF4-FFF2-40B4-BE49-F238E27FC236}">
                <a16:creationId xmlns:a16="http://schemas.microsoft.com/office/drawing/2014/main" id="{A95C5264-7D85-900B-FC50-B354A8646D38}"/>
              </a:ext>
            </a:extLst>
          </p:cNvPr>
          <p:cNvSpPr txBox="1"/>
          <p:nvPr/>
        </p:nvSpPr>
        <p:spPr>
          <a:xfrm>
            <a:off x="8444336" y="1528238"/>
            <a:ext cx="2829317" cy="338554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600" b="1" noProof="1">
                <a:solidFill>
                  <a:srgbClr val="664790"/>
                </a:solidFill>
                <a:latin typeface="Verdana"/>
              </a:rPr>
              <a:t>Ģimene un sabiedrība</a:t>
            </a:r>
            <a:endParaRPr lang="lv-LV" sz="1600" b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25" name="Shape 7">
            <a:extLst>
              <a:ext uri="{FF2B5EF4-FFF2-40B4-BE49-F238E27FC236}">
                <a16:creationId xmlns:a16="http://schemas.microsoft.com/office/drawing/2014/main" id="{EF30D38C-124F-454B-BA0D-A1EC2AB30823}"/>
              </a:ext>
            </a:extLst>
          </p:cNvPr>
          <p:cNvSpPr/>
          <p:nvPr/>
        </p:nvSpPr>
        <p:spPr>
          <a:xfrm>
            <a:off x="603019" y="237762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Pienākumi, tiesības</a:t>
            </a:r>
            <a:endParaRPr lang="en-US"/>
          </a:p>
        </p:txBody>
      </p:sp>
      <p:sp>
        <p:nvSpPr>
          <p:cNvPr id="26" name="Shape 7">
            <a:extLst>
              <a:ext uri="{FF2B5EF4-FFF2-40B4-BE49-F238E27FC236}">
                <a16:creationId xmlns:a16="http://schemas.microsoft.com/office/drawing/2014/main" id="{52363F8E-5A92-A981-8A9C-8DCA006AF707}"/>
              </a:ext>
            </a:extLst>
          </p:cNvPr>
          <p:cNvSpPr/>
          <p:nvPr/>
        </p:nvSpPr>
        <p:spPr>
          <a:xfrm>
            <a:off x="603019" y="285514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Rūpes</a:t>
            </a:r>
            <a:endParaRPr lang="en-US"/>
          </a:p>
        </p:txBody>
      </p:sp>
      <p:sp>
        <p:nvSpPr>
          <p:cNvPr id="27" name="Shape 7">
            <a:extLst>
              <a:ext uri="{FF2B5EF4-FFF2-40B4-BE49-F238E27FC236}">
                <a16:creationId xmlns:a16="http://schemas.microsoft.com/office/drawing/2014/main" id="{385A310D-5AD5-61E9-C678-DE395D025D4D}"/>
              </a:ext>
            </a:extLst>
          </p:cNvPr>
          <p:cNvSpPr/>
          <p:nvPr/>
        </p:nvSpPr>
        <p:spPr>
          <a:xfrm>
            <a:off x="603019" y="3302181"/>
            <a:ext cx="2496914" cy="53661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Draudzība </a:t>
            </a:r>
          </a:p>
        </p:txBody>
      </p:sp>
      <p:sp>
        <p:nvSpPr>
          <p:cNvPr id="28" name="Shape 7">
            <a:extLst>
              <a:ext uri="{FF2B5EF4-FFF2-40B4-BE49-F238E27FC236}">
                <a16:creationId xmlns:a16="http://schemas.microsoft.com/office/drawing/2014/main" id="{2025EEAB-CD10-EC40-DFCF-218415DF6057}"/>
              </a:ext>
            </a:extLst>
          </p:cNvPr>
          <p:cNvSpPr/>
          <p:nvPr/>
        </p:nvSpPr>
        <p:spPr>
          <a:xfrm>
            <a:off x="603019" y="3901621"/>
            <a:ext cx="2496914" cy="5772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Simpātijas</a:t>
            </a:r>
            <a:endParaRPr lang="en-US"/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BBD8B074-24F9-8C88-CA62-A8B24D6D1065}"/>
              </a:ext>
            </a:extLst>
          </p:cNvPr>
          <p:cNvSpPr/>
          <p:nvPr/>
        </p:nvSpPr>
        <p:spPr>
          <a:xfrm>
            <a:off x="603019" y="454170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Pubertāte </a:t>
            </a:r>
          </a:p>
        </p:txBody>
      </p:sp>
      <p:sp>
        <p:nvSpPr>
          <p:cNvPr id="30" name="Shape 7">
            <a:extLst>
              <a:ext uri="{FF2B5EF4-FFF2-40B4-BE49-F238E27FC236}">
                <a16:creationId xmlns:a16="http://schemas.microsoft.com/office/drawing/2014/main" id="{F6FB9C96-D63C-44A3-63AC-626E2DD85E83}"/>
              </a:ext>
            </a:extLst>
          </p:cNvPr>
          <p:cNvSpPr/>
          <p:nvPr/>
        </p:nvSpPr>
        <p:spPr>
          <a:xfrm>
            <a:off x="603019" y="5009061"/>
            <a:ext cx="2496914" cy="5264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Laulība</a:t>
            </a:r>
            <a:endParaRPr lang="en-US"/>
          </a:p>
        </p:txBody>
      </p:sp>
      <p:sp>
        <p:nvSpPr>
          <p:cNvPr id="31" name="Shape 7">
            <a:extLst>
              <a:ext uri="{FF2B5EF4-FFF2-40B4-BE49-F238E27FC236}">
                <a16:creationId xmlns:a16="http://schemas.microsoft.com/office/drawing/2014/main" id="{8E9CFAE6-A6F0-4EF8-F52C-C46C458449D4}"/>
              </a:ext>
            </a:extLst>
          </p:cNvPr>
          <p:cNvSpPr/>
          <p:nvPr/>
        </p:nvSpPr>
        <p:spPr>
          <a:xfrm>
            <a:off x="603019" y="5578021"/>
            <a:ext cx="2496914" cy="5772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Ģimene kā sociāls institūts</a:t>
            </a:r>
          </a:p>
        </p:txBody>
      </p:sp>
      <p:sp>
        <p:nvSpPr>
          <p:cNvPr id="33" name="Shape 7">
            <a:extLst>
              <a:ext uri="{FF2B5EF4-FFF2-40B4-BE49-F238E27FC236}">
                <a16:creationId xmlns:a16="http://schemas.microsoft.com/office/drawing/2014/main" id="{D98F6194-1585-3433-816E-7848DACC0B10}"/>
              </a:ext>
            </a:extLst>
          </p:cNvPr>
          <p:cNvSpPr/>
          <p:nvPr/>
        </p:nvSpPr>
        <p:spPr>
          <a:xfrm>
            <a:off x="603019" y="6238421"/>
            <a:ext cx="2496914" cy="3232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Atbildība</a:t>
            </a:r>
            <a:endParaRPr lang="en-US"/>
          </a:p>
        </p:txBody>
      </p:sp>
      <p:sp>
        <p:nvSpPr>
          <p:cNvPr id="34" name="Shape 7">
            <a:extLst>
              <a:ext uri="{FF2B5EF4-FFF2-40B4-BE49-F238E27FC236}">
                <a16:creationId xmlns:a16="http://schemas.microsoft.com/office/drawing/2014/main" id="{ACFD559F-2846-30C7-18C0-22B00EC07375}"/>
              </a:ext>
            </a:extLst>
          </p:cNvPr>
          <p:cNvSpPr/>
          <p:nvPr/>
        </p:nvSpPr>
        <p:spPr>
          <a:xfrm>
            <a:off x="3254778" y="191026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Cilvēks kā vērtība</a:t>
            </a:r>
          </a:p>
        </p:txBody>
      </p:sp>
      <p:sp>
        <p:nvSpPr>
          <p:cNvPr id="35" name="Shape 7">
            <a:extLst>
              <a:ext uri="{FF2B5EF4-FFF2-40B4-BE49-F238E27FC236}">
                <a16:creationId xmlns:a16="http://schemas.microsoft.com/office/drawing/2014/main" id="{C6865AE1-0720-413B-98CC-66AF0F9BE334}"/>
              </a:ext>
            </a:extLst>
          </p:cNvPr>
          <p:cNvSpPr/>
          <p:nvPr/>
        </p:nvSpPr>
        <p:spPr>
          <a:xfrm>
            <a:off x="3254778" y="237762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Pašvērtējums</a:t>
            </a:r>
            <a:endParaRPr lang="en-US"/>
          </a:p>
        </p:txBody>
      </p:sp>
      <p:sp>
        <p:nvSpPr>
          <p:cNvPr id="36" name="Shape 7">
            <a:extLst>
              <a:ext uri="{FF2B5EF4-FFF2-40B4-BE49-F238E27FC236}">
                <a16:creationId xmlns:a16="http://schemas.microsoft.com/office/drawing/2014/main" id="{8A90FE5A-5BF6-8DC3-E2B3-41DF12D8D50A}"/>
              </a:ext>
            </a:extLst>
          </p:cNvPr>
          <p:cNvSpPr/>
          <p:nvPr/>
        </p:nvSpPr>
        <p:spPr>
          <a:xfrm>
            <a:off x="3254778" y="285514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Paškontrole </a:t>
            </a:r>
            <a:endParaRPr lang="en-US"/>
          </a:p>
        </p:txBody>
      </p:sp>
      <p:sp>
        <p:nvSpPr>
          <p:cNvPr id="37" name="Shape 7">
            <a:extLst>
              <a:ext uri="{FF2B5EF4-FFF2-40B4-BE49-F238E27FC236}">
                <a16:creationId xmlns:a16="http://schemas.microsoft.com/office/drawing/2014/main" id="{206A6E2F-FEE3-9C33-7414-0461ED81E912}"/>
              </a:ext>
            </a:extLst>
          </p:cNvPr>
          <p:cNvSpPr/>
          <p:nvPr/>
        </p:nvSpPr>
        <p:spPr>
          <a:xfrm>
            <a:off x="3254778" y="3302181"/>
            <a:ext cx="2496914" cy="53661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Fiziskā un emocionālā attīstība</a:t>
            </a:r>
          </a:p>
        </p:txBody>
      </p:sp>
      <p:sp>
        <p:nvSpPr>
          <p:cNvPr id="38" name="Shape 7">
            <a:extLst>
              <a:ext uri="{FF2B5EF4-FFF2-40B4-BE49-F238E27FC236}">
                <a16:creationId xmlns:a16="http://schemas.microsoft.com/office/drawing/2014/main" id="{E3326EF6-8CB1-15E3-2A18-79F418D6A16D}"/>
              </a:ext>
            </a:extLst>
          </p:cNvPr>
          <p:cNvSpPr/>
          <p:nvPr/>
        </p:nvSpPr>
        <p:spPr>
          <a:xfrm>
            <a:off x="3254778" y="3901621"/>
            <a:ext cx="2496914" cy="5772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Konfliktu risināšanas metodes</a:t>
            </a:r>
            <a:endParaRPr lang="en-US"/>
          </a:p>
        </p:txBody>
      </p:sp>
      <p:sp>
        <p:nvSpPr>
          <p:cNvPr id="39" name="Shape 7">
            <a:extLst>
              <a:ext uri="{FF2B5EF4-FFF2-40B4-BE49-F238E27FC236}">
                <a16:creationId xmlns:a16="http://schemas.microsoft.com/office/drawing/2014/main" id="{C5E94A87-3783-0205-C4D0-344E878AEF9C}"/>
              </a:ext>
            </a:extLst>
          </p:cNvPr>
          <p:cNvSpPr/>
          <p:nvPr/>
        </p:nvSpPr>
        <p:spPr>
          <a:xfrm>
            <a:off x="3254778" y="454170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Sevis pieņemšana </a:t>
            </a:r>
          </a:p>
        </p:txBody>
      </p:sp>
      <p:sp>
        <p:nvSpPr>
          <p:cNvPr id="40" name="Shape 7">
            <a:extLst>
              <a:ext uri="{FF2B5EF4-FFF2-40B4-BE49-F238E27FC236}">
                <a16:creationId xmlns:a16="http://schemas.microsoft.com/office/drawing/2014/main" id="{7EB0ADB9-EE54-9037-F09B-B9196DDF2AED}"/>
              </a:ext>
            </a:extLst>
          </p:cNvPr>
          <p:cNvSpPr/>
          <p:nvPr/>
        </p:nvSpPr>
        <p:spPr>
          <a:xfrm>
            <a:off x="3254778" y="5009061"/>
            <a:ext cx="2496914" cy="5264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Atbildība par sevi</a:t>
            </a:r>
            <a:endParaRPr lang="en-US"/>
          </a:p>
        </p:txBody>
      </p:sp>
      <p:sp>
        <p:nvSpPr>
          <p:cNvPr id="41" name="Shape 7">
            <a:extLst>
              <a:ext uri="{FF2B5EF4-FFF2-40B4-BE49-F238E27FC236}">
                <a16:creationId xmlns:a16="http://schemas.microsoft.com/office/drawing/2014/main" id="{E79A5F0A-5963-F982-33A9-208CF5F5AE20}"/>
              </a:ext>
            </a:extLst>
          </p:cNvPr>
          <p:cNvSpPr/>
          <p:nvPr/>
        </p:nvSpPr>
        <p:spPr>
          <a:xfrm>
            <a:off x="3254778" y="5578021"/>
            <a:ext cx="2496914" cy="5772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Mans tēls sabiedrībā</a:t>
            </a:r>
            <a:endParaRPr lang="en-US"/>
          </a:p>
        </p:txBody>
      </p:sp>
      <p:sp>
        <p:nvSpPr>
          <p:cNvPr id="42" name="Shape 7">
            <a:extLst>
              <a:ext uri="{FF2B5EF4-FFF2-40B4-BE49-F238E27FC236}">
                <a16:creationId xmlns:a16="http://schemas.microsoft.com/office/drawing/2014/main" id="{7F0CC4D0-C2E8-647C-9BD1-DFAC9579AE41}"/>
              </a:ext>
            </a:extLst>
          </p:cNvPr>
          <p:cNvSpPr/>
          <p:nvPr/>
        </p:nvSpPr>
        <p:spPr>
          <a:xfrm>
            <a:off x="3254778" y="6218101"/>
            <a:ext cx="2527394" cy="54677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Stereotipi un morāles dilemmas</a:t>
            </a:r>
            <a:endParaRPr lang="en-US"/>
          </a:p>
        </p:txBody>
      </p:sp>
      <p:sp>
        <p:nvSpPr>
          <p:cNvPr id="44" name="Shape 7">
            <a:extLst>
              <a:ext uri="{FF2B5EF4-FFF2-40B4-BE49-F238E27FC236}">
                <a16:creationId xmlns:a16="http://schemas.microsoft.com/office/drawing/2014/main" id="{6BC4F4E2-665F-CD2A-8DAF-FE3E3A3A9215}"/>
              </a:ext>
            </a:extLst>
          </p:cNvPr>
          <p:cNvSpPr/>
          <p:nvPr/>
        </p:nvSpPr>
        <p:spPr>
          <a:xfrm>
            <a:off x="5896378" y="191026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Vērtības</a:t>
            </a:r>
          </a:p>
        </p:txBody>
      </p:sp>
      <p:sp>
        <p:nvSpPr>
          <p:cNvPr id="49" name="Shape 7">
            <a:extLst>
              <a:ext uri="{FF2B5EF4-FFF2-40B4-BE49-F238E27FC236}">
                <a16:creationId xmlns:a16="http://schemas.microsoft.com/office/drawing/2014/main" id="{11AE8480-E4D1-05A9-78A3-CAA5F70F8BC4}"/>
              </a:ext>
            </a:extLst>
          </p:cNvPr>
          <p:cNvSpPr/>
          <p:nvPr/>
        </p:nvSpPr>
        <p:spPr>
          <a:xfrm>
            <a:off x="5896378" y="237762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Attiecības un robežas</a:t>
            </a:r>
          </a:p>
        </p:txBody>
      </p:sp>
      <p:sp>
        <p:nvSpPr>
          <p:cNvPr id="50" name="Shape 7">
            <a:extLst>
              <a:ext uri="{FF2B5EF4-FFF2-40B4-BE49-F238E27FC236}">
                <a16:creationId xmlns:a16="http://schemas.microsoft.com/office/drawing/2014/main" id="{FACC1063-066B-7EF3-909F-6EDFB659F534}"/>
              </a:ext>
            </a:extLst>
          </p:cNvPr>
          <p:cNvSpPr/>
          <p:nvPr/>
        </p:nvSpPr>
        <p:spPr>
          <a:xfrm>
            <a:off x="5896378" y="285514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Konflikts</a:t>
            </a:r>
            <a:endParaRPr lang="lv-LV" sz="1600">
              <a:solidFill>
                <a:srgbClr val="000000"/>
              </a:solidFill>
              <a:latin typeface="Verdana"/>
              <a:ea typeface="Verdana"/>
            </a:endParaRPr>
          </a:p>
        </p:txBody>
      </p:sp>
      <p:sp>
        <p:nvSpPr>
          <p:cNvPr id="51" name="Shape 7">
            <a:extLst>
              <a:ext uri="{FF2B5EF4-FFF2-40B4-BE49-F238E27FC236}">
                <a16:creationId xmlns:a16="http://schemas.microsoft.com/office/drawing/2014/main" id="{33A870AC-18FE-F8AF-17CC-A942CF27302B}"/>
              </a:ext>
            </a:extLst>
          </p:cNvPr>
          <p:cNvSpPr/>
          <p:nvPr/>
        </p:nvSpPr>
        <p:spPr>
          <a:xfrm>
            <a:off x="5896378" y="3302181"/>
            <a:ext cx="2496914" cy="53661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Noteikumi attiecībās</a:t>
            </a:r>
            <a:endParaRPr lang="en-US"/>
          </a:p>
        </p:txBody>
      </p:sp>
      <p:sp>
        <p:nvSpPr>
          <p:cNvPr id="52" name="Shape 7">
            <a:extLst>
              <a:ext uri="{FF2B5EF4-FFF2-40B4-BE49-F238E27FC236}">
                <a16:creationId xmlns:a16="http://schemas.microsoft.com/office/drawing/2014/main" id="{51DB7E92-283F-EC5E-6C20-7BD55936EB25}"/>
              </a:ext>
            </a:extLst>
          </p:cNvPr>
          <p:cNvSpPr/>
          <p:nvPr/>
        </p:nvSpPr>
        <p:spPr>
          <a:xfrm>
            <a:off x="5896378" y="3901621"/>
            <a:ext cx="2496914" cy="5772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Komunikācija un interešu grupas</a:t>
            </a:r>
          </a:p>
        </p:txBody>
      </p:sp>
      <p:sp>
        <p:nvSpPr>
          <p:cNvPr id="53" name="Shape 7">
            <a:extLst>
              <a:ext uri="{FF2B5EF4-FFF2-40B4-BE49-F238E27FC236}">
                <a16:creationId xmlns:a16="http://schemas.microsoft.com/office/drawing/2014/main" id="{CA364173-98EF-FB37-7C22-305DCA0577A2}"/>
              </a:ext>
            </a:extLst>
          </p:cNvPr>
          <p:cNvSpPr/>
          <p:nvPr/>
        </p:nvSpPr>
        <p:spPr>
          <a:xfrm>
            <a:off x="5896378" y="454170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Mīlestības valodas </a:t>
            </a:r>
          </a:p>
        </p:txBody>
      </p:sp>
      <p:sp>
        <p:nvSpPr>
          <p:cNvPr id="54" name="Shape 7">
            <a:extLst>
              <a:ext uri="{FF2B5EF4-FFF2-40B4-BE49-F238E27FC236}">
                <a16:creationId xmlns:a16="http://schemas.microsoft.com/office/drawing/2014/main" id="{80AA4191-5CB8-EAC3-89EE-78EBEB4D631C}"/>
              </a:ext>
            </a:extLst>
          </p:cNvPr>
          <p:cNvSpPr/>
          <p:nvPr/>
        </p:nvSpPr>
        <p:spPr>
          <a:xfrm>
            <a:off x="5896378" y="5009061"/>
            <a:ext cx="2496914" cy="5264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Paaudžu un viedokļu atšķirības</a:t>
            </a:r>
            <a:endParaRPr lang="en-US"/>
          </a:p>
        </p:txBody>
      </p:sp>
      <p:sp>
        <p:nvSpPr>
          <p:cNvPr id="55" name="Shape 7">
            <a:extLst>
              <a:ext uri="{FF2B5EF4-FFF2-40B4-BE49-F238E27FC236}">
                <a16:creationId xmlns:a16="http://schemas.microsoft.com/office/drawing/2014/main" id="{2983C2EB-0786-DAE3-35BB-D2EBCA2818C6}"/>
              </a:ext>
            </a:extLst>
          </p:cNvPr>
          <p:cNvSpPr/>
          <p:nvPr/>
        </p:nvSpPr>
        <p:spPr>
          <a:xfrm>
            <a:off x="5896378" y="5578021"/>
            <a:ext cx="2496914" cy="5772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Romantiskās attiecības</a:t>
            </a:r>
            <a:endParaRPr lang="en-US"/>
          </a:p>
        </p:txBody>
      </p:sp>
      <p:sp>
        <p:nvSpPr>
          <p:cNvPr id="56" name="Shape 7">
            <a:extLst>
              <a:ext uri="{FF2B5EF4-FFF2-40B4-BE49-F238E27FC236}">
                <a16:creationId xmlns:a16="http://schemas.microsoft.com/office/drawing/2014/main" id="{F4CB5BC3-2135-6BA9-7DC1-656E822D64B8}"/>
              </a:ext>
            </a:extLst>
          </p:cNvPr>
          <p:cNvSpPr/>
          <p:nvPr/>
        </p:nvSpPr>
        <p:spPr>
          <a:xfrm>
            <a:off x="5896378" y="6218101"/>
            <a:ext cx="2527394" cy="54677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Vērtībās balstītas attiecības</a:t>
            </a:r>
          </a:p>
        </p:txBody>
      </p:sp>
      <p:sp>
        <p:nvSpPr>
          <p:cNvPr id="57" name="Shape 7">
            <a:extLst>
              <a:ext uri="{FF2B5EF4-FFF2-40B4-BE49-F238E27FC236}">
                <a16:creationId xmlns:a16="http://schemas.microsoft.com/office/drawing/2014/main" id="{C20961C4-F27C-330C-3349-71E996B17FFC}"/>
              </a:ext>
            </a:extLst>
          </p:cNvPr>
          <p:cNvSpPr/>
          <p:nvPr/>
        </p:nvSpPr>
        <p:spPr>
          <a:xfrm>
            <a:off x="8537978" y="192042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Es klasē</a:t>
            </a:r>
            <a:endParaRPr lang="en-US"/>
          </a:p>
        </p:txBody>
      </p:sp>
      <p:sp>
        <p:nvSpPr>
          <p:cNvPr id="58" name="Shape 7">
            <a:extLst>
              <a:ext uri="{FF2B5EF4-FFF2-40B4-BE49-F238E27FC236}">
                <a16:creationId xmlns:a16="http://schemas.microsoft.com/office/drawing/2014/main" id="{1393FCC6-6B0E-41B0-2F5E-9E6E22414523}"/>
              </a:ext>
            </a:extLst>
          </p:cNvPr>
          <p:cNvSpPr/>
          <p:nvPr/>
        </p:nvSpPr>
        <p:spPr>
          <a:xfrm>
            <a:off x="8537978" y="236873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Ģimene skolā</a:t>
            </a:r>
          </a:p>
        </p:txBody>
      </p:sp>
      <p:sp>
        <p:nvSpPr>
          <p:cNvPr id="59" name="Shape 7">
            <a:extLst>
              <a:ext uri="{FF2B5EF4-FFF2-40B4-BE49-F238E27FC236}">
                <a16:creationId xmlns:a16="http://schemas.microsoft.com/office/drawing/2014/main" id="{4259CE09-4D9D-E772-BF7D-838F615B0F75}"/>
              </a:ext>
            </a:extLst>
          </p:cNvPr>
          <p:cNvSpPr/>
          <p:nvPr/>
        </p:nvSpPr>
        <p:spPr>
          <a:xfrm>
            <a:off x="8537978" y="281704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Paškontrole </a:t>
            </a:r>
            <a:endParaRPr lang="en-US"/>
          </a:p>
        </p:txBody>
      </p:sp>
      <p:sp>
        <p:nvSpPr>
          <p:cNvPr id="60" name="Shape 7">
            <a:extLst>
              <a:ext uri="{FF2B5EF4-FFF2-40B4-BE49-F238E27FC236}">
                <a16:creationId xmlns:a16="http://schemas.microsoft.com/office/drawing/2014/main" id="{545435B7-8E57-A5A1-E423-72D7A27DFD67}"/>
              </a:ext>
            </a:extLst>
          </p:cNvPr>
          <p:cNvSpPr/>
          <p:nvPr/>
        </p:nvSpPr>
        <p:spPr>
          <a:xfrm>
            <a:off x="8537978" y="3265351"/>
            <a:ext cx="2496914" cy="53661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Dzimta</a:t>
            </a:r>
            <a:endParaRPr lang="en-US"/>
          </a:p>
        </p:txBody>
      </p:sp>
      <p:sp>
        <p:nvSpPr>
          <p:cNvPr id="61" name="Shape 7">
            <a:extLst>
              <a:ext uri="{FF2B5EF4-FFF2-40B4-BE49-F238E27FC236}">
                <a16:creationId xmlns:a16="http://schemas.microsoft.com/office/drawing/2014/main" id="{69151BE4-06E4-5049-613F-F68AA0E5684E}"/>
              </a:ext>
            </a:extLst>
          </p:cNvPr>
          <p:cNvSpPr/>
          <p:nvPr/>
        </p:nvSpPr>
        <p:spPr>
          <a:xfrm>
            <a:off x="8537978" y="3876221"/>
            <a:ext cx="2496914" cy="5772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Ģimene apkaimē</a:t>
            </a:r>
            <a:endParaRPr lang="en-US"/>
          </a:p>
        </p:txBody>
      </p:sp>
      <p:sp>
        <p:nvSpPr>
          <p:cNvPr id="62" name="Shape 7">
            <a:extLst>
              <a:ext uri="{FF2B5EF4-FFF2-40B4-BE49-F238E27FC236}">
                <a16:creationId xmlns:a16="http://schemas.microsoft.com/office/drawing/2014/main" id="{091C9A75-9A20-DE72-BE1B-97775B953D20}"/>
              </a:ext>
            </a:extLst>
          </p:cNvPr>
          <p:cNvSpPr/>
          <p:nvPr/>
        </p:nvSpPr>
        <p:spPr>
          <a:xfrm>
            <a:off x="8537978" y="4527731"/>
            <a:ext cx="2496914" cy="3740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Ģimene pašvaldībā</a:t>
            </a:r>
            <a:endParaRPr lang="en-US"/>
          </a:p>
        </p:txBody>
      </p:sp>
      <p:sp>
        <p:nvSpPr>
          <p:cNvPr id="63" name="Shape 7">
            <a:extLst>
              <a:ext uri="{FF2B5EF4-FFF2-40B4-BE49-F238E27FC236}">
                <a16:creationId xmlns:a16="http://schemas.microsoft.com/office/drawing/2014/main" id="{4CDB84D4-B2BD-EDAD-DBC4-E268EEC41470}"/>
              </a:ext>
            </a:extLst>
          </p:cNvPr>
          <p:cNvSpPr/>
          <p:nvPr/>
        </p:nvSpPr>
        <p:spPr>
          <a:xfrm>
            <a:off x="8537978" y="4976041"/>
            <a:ext cx="2496914" cy="5264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Ģimene kā valsts pamatšūna</a:t>
            </a:r>
          </a:p>
        </p:txBody>
      </p:sp>
      <p:sp>
        <p:nvSpPr>
          <p:cNvPr id="64" name="Shape 7">
            <a:extLst>
              <a:ext uri="{FF2B5EF4-FFF2-40B4-BE49-F238E27FC236}">
                <a16:creationId xmlns:a16="http://schemas.microsoft.com/office/drawing/2014/main" id="{B7F2C251-A094-CFE1-A504-AD266ED585BA}"/>
              </a:ext>
            </a:extLst>
          </p:cNvPr>
          <p:cNvSpPr/>
          <p:nvPr/>
        </p:nvSpPr>
        <p:spPr>
          <a:xfrm>
            <a:off x="8537978" y="5576751"/>
            <a:ext cx="2496914" cy="57725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Valsts drošība</a:t>
            </a:r>
            <a:endParaRPr lang="en-US"/>
          </a:p>
        </p:txBody>
      </p:sp>
      <p:sp>
        <p:nvSpPr>
          <p:cNvPr id="65" name="Shape 7">
            <a:extLst>
              <a:ext uri="{FF2B5EF4-FFF2-40B4-BE49-F238E27FC236}">
                <a16:creationId xmlns:a16="http://schemas.microsoft.com/office/drawing/2014/main" id="{5D00A903-2521-CC90-F079-8170318E2C0C}"/>
              </a:ext>
            </a:extLst>
          </p:cNvPr>
          <p:cNvSpPr/>
          <p:nvPr/>
        </p:nvSpPr>
        <p:spPr>
          <a:xfrm>
            <a:off x="8537978" y="6228261"/>
            <a:ext cx="2527394" cy="546772"/>
          </a:xfrm>
          <a:prstGeom prst="roundRect">
            <a:avLst>
              <a:gd name="adj" fmla="val 2909"/>
            </a:avLst>
          </a:prstGeom>
          <a:solidFill>
            <a:srgbClr val="F1EFF5"/>
          </a:solidFill>
          <a:ln w="10160">
            <a:solidFill>
              <a:srgbClr val="CBC7D8"/>
            </a:solidFill>
            <a:prstDash val="solid"/>
          </a:ln>
        </p:spPr>
        <p:txBody>
          <a:bodyPr wrap="square" lIns="91440" tIns="45720" rIns="91440" bIns="45720" anchor="t"/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Ģimenes nozīme valstī</a:t>
            </a:r>
          </a:p>
        </p:txBody>
      </p:sp>
    </p:spTree>
    <p:extLst>
      <p:ext uri="{BB962C8B-B14F-4D97-AF65-F5344CB8AC3E}">
        <p14:creationId xmlns:p14="http://schemas.microsoft.com/office/powerpoint/2010/main" val="34209414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A23966-C12F-ACC7-5744-BE03D31F5712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110" name="Taisnstūris 109">
            <a:extLst>
              <a:ext uri="{FF2B5EF4-FFF2-40B4-BE49-F238E27FC236}">
                <a16:creationId xmlns:a16="http://schemas.microsoft.com/office/drawing/2014/main" id="{CF915DD8-06DF-A925-F5EF-7B551CA86DF8}"/>
              </a:ext>
            </a:extLst>
          </p:cNvPr>
          <p:cNvSpPr/>
          <p:nvPr/>
        </p:nvSpPr>
        <p:spPr>
          <a:xfrm>
            <a:off x="5132923" y="1401495"/>
            <a:ext cx="4469742" cy="5447819"/>
          </a:xfrm>
          <a:prstGeom prst="rect">
            <a:avLst/>
          </a:prstGeom>
          <a:solidFill>
            <a:srgbClr val="EFECF3"/>
          </a:solidFill>
          <a:ln>
            <a:solidFill>
              <a:srgbClr val="EFEC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09" name="Taisnstūris 108">
            <a:extLst>
              <a:ext uri="{FF2B5EF4-FFF2-40B4-BE49-F238E27FC236}">
                <a16:creationId xmlns:a16="http://schemas.microsoft.com/office/drawing/2014/main" id="{5F1414F9-6E28-6888-94E9-AE80C0243064}"/>
              </a:ext>
            </a:extLst>
          </p:cNvPr>
          <p:cNvSpPr/>
          <p:nvPr/>
        </p:nvSpPr>
        <p:spPr>
          <a:xfrm>
            <a:off x="-10577" y="1401495"/>
            <a:ext cx="2715137" cy="5457845"/>
          </a:xfrm>
          <a:prstGeom prst="rect">
            <a:avLst/>
          </a:prstGeom>
          <a:solidFill>
            <a:srgbClr val="EFECF3"/>
          </a:solidFill>
          <a:ln>
            <a:solidFill>
              <a:srgbClr val="EFEC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FD6DF84-7B78-6038-0EBF-4E0C504D1E2B}"/>
              </a:ext>
            </a:extLst>
          </p:cNvPr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ACD229F-800D-5457-6DC8-A55ADC1F62FB}"/>
              </a:ext>
            </a:extLst>
          </p:cNvPr>
          <p:cNvSpPr/>
          <p:nvPr/>
        </p:nvSpPr>
        <p:spPr>
          <a:xfrm>
            <a:off x="685800" y="219456"/>
            <a:ext cx="10789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400" b="1" kern="0" spc="110" noProof="1">
                <a:solidFill>
                  <a:srgbClr val="664790"/>
                </a:solidFill>
                <a:latin typeface="Verdana"/>
                <a:ea typeface="Verdana"/>
                <a:cs typeface="Arial"/>
              </a:rPr>
              <a:t>ĢIMENES VESELĪBAS MĀCĪBAS </a:t>
            </a:r>
            <a:endParaRPr lang="en-US" sz="2400">
              <a:solidFill>
                <a:srgbClr val="000000"/>
              </a:solidFill>
              <a:latin typeface="Verdana"/>
              <a:ea typeface="Verdana"/>
              <a:cs typeface="Arial"/>
            </a:endParaRPr>
          </a:p>
          <a:p>
            <a:r>
              <a:rPr lang="en-US" sz="2400" b="1" kern="0" spc="110" noProof="1">
                <a:solidFill>
                  <a:srgbClr val="664790"/>
                </a:solidFill>
                <a:latin typeface="Verdana"/>
                <a:ea typeface="Verdana"/>
                <a:cs typeface="Arial"/>
              </a:rPr>
              <a:t>IEVIEŠANAS CEĻA KARTE</a:t>
            </a:r>
            <a:endParaRPr lang="en-US" sz="2400">
              <a:latin typeface="Verdana"/>
              <a:ea typeface="Verdana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BA4973-7FB5-4B01-C6D5-0BE065E421E8}"/>
              </a:ext>
            </a:extLst>
          </p:cNvPr>
          <p:cNvSpPr/>
          <p:nvPr/>
        </p:nvSpPr>
        <p:spPr>
          <a:xfrm>
            <a:off x="918170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4E286E-0AF5-34B3-418F-59CE98B61BA3}"/>
              </a:ext>
            </a:extLst>
          </p:cNvPr>
          <p:cNvSpPr txBox="1"/>
          <p:nvPr/>
        </p:nvSpPr>
        <p:spPr>
          <a:xfrm>
            <a:off x="918170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41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7" name="Rectangle 40">
            <a:extLst>
              <a:ext uri="{FF2B5EF4-FFF2-40B4-BE49-F238E27FC236}">
                <a16:creationId xmlns:a16="http://schemas.microsoft.com/office/drawing/2014/main" id="{6043C40F-7DD8-E4A2-2B1A-BDE85C3FE19A}"/>
              </a:ext>
            </a:extLst>
          </p:cNvPr>
          <p:cNvSpPr/>
          <p:nvPr/>
        </p:nvSpPr>
        <p:spPr>
          <a:xfrm>
            <a:off x="482111" y="2798723"/>
            <a:ext cx="11553567" cy="33157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A356C8-D335-4891-7815-6911BD046B51}"/>
              </a:ext>
            </a:extLst>
          </p:cNvPr>
          <p:cNvSpPr txBox="1"/>
          <p:nvPr/>
        </p:nvSpPr>
        <p:spPr>
          <a:xfrm>
            <a:off x="3059856" y="2411021"/>
            <a:ext cx="170078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1" noProof="1">
                <a:solidFill>
                  <a:srgbClr val="664790"/>
                </a:solidFill>
                <a:latin typeface="Verdana"/>
              </a:rPr>
              <a:t>01.09.2027.</a:t>
            </a:r>
          </a:p>
        </p:txBody>
      </p:sp>
      <p:sp>
        <p:nvSpPr>
          <p:cNvPr id="20" name="Oval 46">
            <a:extLst>
              <a:ext uri="{FF2B5EF4-FFF2-40B4-BE49-F238E27FC236}">
                <a16:creationId xmlns:a16="http://schemas.microsoft.com/office/drawing/2014/main" id="{1B2A4E6D-5D49-C107-BA9C-67115A456CDC}"/>
              </a:ext>
            </a:extLst>
          </p:cNvPr>
          <p:cNvSpPr/>
          <p:nvPr/>
        </p:nvSpPr>
        <p:spPr>
          <a:xfrm>
            <a:off x="3794933" y="2704138"/>
            <a:ext cx="210312" cy="21031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BB16BD-7861-CF1C-B039-7F6F58985827}"/>
              </a:ext>
            </a:extLst>
          </p:cNvPr>
          <p:cNvSpPr txBox="1"/>
          <p:nvPr/>
        </p:nvSpPr>
        <p:spPr>
          <a:xfrm>
            <a:off x="5375454" y="2421047"/>
            <a:ext cx="170078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1" noProof="1">
                <a:solidFill>
                  <a:srgbClr val="664790"/>
                </a:solidFill>
                <a:latin typeface="Verdana"/>
              </a:rPr>
              <a:t>No 01.09.2027.</a:t>
            </a:r>
            <a:endParaRPr lang="lv-LV"/>
          </a:p>
        </p:txBody>
      </p:sp>
      <p:sp>
        <p:nvSpPr>
          <p:cNvPr id="25" name="Oval 50">
            <a:extLst>
              <a:ext uri="{FF2B5EF4-FFF2-40B4-BE49-F238E27FC236}">
                <a16:creationId xmlns:a16="http://schemas.microsoft.com/office/drawing/2014/main" id="{151C2647-93AC-B4FE-3527-4E4A8AB6B279}"/>
              </a:ext>
            </a:extLst>
          </p:cNvPr>
          <p:cNvSpPr/>
          <p:nvPr/>
        </p:nvSpPr>
        <p:spPr>
          <a:xfrm>
            <a:off x="6161204" y="2714164"/>
            <a:ext cx="210312" cy="21031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FB8900-1F0E-7E47-A8CA-417C54C9A6C4}"/>
              </a:ext>
            </a:extLst>
          </p:cNvPr>
          <p:cNvSpPr txBox="1"/>
          <p:nvPr/>
        </p:nvSpPr>
        <p:spPr>
          <a:xfrm>
            <a:off x="7524668" y="2421047"/>
            <a:ext cx="170078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1" noProof="1">
                <a:solidFill>
                  <a:srgbClr val="664790"/>
                </a:solidFill>
                <a:latin typeface="Verdana"/>
              </a:rPr>
              <a:t>līdz 30.05.2028.</a:t>
            </a:r>
            <a:endParaRPr lang="lv-LV" sz="1400" b="1">
              <a:solidFill>
                <a:srgbClr val="664790"/>
              </a:solidFill>
              <a:latin typeface="Verdana"/>
            </a:endParaRPr>
          </a:p>
        </p:txBody>
      </p:sp>
      <p:sp>
        <p:nvSpPr>
          <p:cNvPr id="42" name="Oval 54">
            <a:extLst>
              <a:ext uri="{FF2B5EF4-FFF2-40B4-BE49-F238E27FC236}">
                <a16:creationId xmlns:a16="http://schemas.microsoft.com/office/drawing/2014/main" id="{5FB09668-45FB-F38F-7A53-A465C025007E}"/>
              </a:ext>
            </a:extLst>
          </p:cNvPr>
          <p:cNvSpPr/>
          <p:nvPr/>
        </p:nvSpPr>
        <p:spPr>
          <a:xfrm>
            <a:off x="8259743" y="2714164"/>
            <a:ext cx="210312" cy="21031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5FEF83E-D28A-4D73-3047-E46D266E858D}"/>
              </a:ext>
            </a:extLst>
          </p:cNvPr>
          <p:cNvSpPr txBox="1"/>
          <p:nvPr/>
        </p:nvSpPr>
        <p:spPr>
          <a:xfrm>
            <a:off x="9838695" y="2421047"/>
            <a:ext cx="170078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1" noProof="1">
                <a:solidFill>
                  <a:srgbClr val="664790"/>
                </a:solidFill>
                <a:latin typeface="Verdana"/>
              </a:rPr>
              <a:t>No 01.09.2028. </a:t>
            </a:r>
            <a:endParaRPr lang="lv-LV"/>
          </a:p>
        </p:txBody>
      </p:sp>
      <p:sp>
        <p:nvSpPr>
          <p:cNvPr id="48" name="Oval 62">
            <a:extLst>
              <a:ext uri="{FF2B5EF4-FFF2-40B4-BE49-F238E27FC236}">
                <a16:creationId xmlns:a16="http://schemas.microsoft.com/office/drawing/2014/main" id="{05BC78B8-0721-3F2D-2F7B-B0CE46F670A6}"/>
              </a:ext>
            </a:extLst>
          </p:cNvPr>
          <p:cNvSpPr/>
          <p:nvPr/>
        </p:nvSpPr>
        <p:spPr>
          <a:xfrm>
            <a:off x="10573771" y="2714164"/>
            <a:ext cx="210312" cy="21031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60FD442-F5A0-A33F-0ADA-BF2EACACE48B}"/>
              </a:ext>
            </a:extLst>
          </p:cNvPr>
          <p:cNvSpPr txBox="1"/>
          <p:nvPr/>
        </p:nvSpPr>
        <p:spPr>
          <a:xfrm>
            <a:off x="478700" y="2421046"/>
            <a:ext cx="1931389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1" noProof="1">
                <a:solidFill>
                  <a:srgbClr val="664790"/>
                </a:solidFill>
                <a:latin typeface="Verdana"/>
              </a:rPr>
              <a:t>2026./2027. m.g. </a:t>
            </a:r>
            <a:endParaRPr lang="lv-LV"/>
          </a:p>
        </p:txBody>
      </p:sp>
      <p:sp>
        <p:nvSpPr>
          <p:cNvPr id="54" name="Oval 5">
            <a:extLst>
              <a:ext uri="{FF2B5EF4-FFF2-40B4-BE49-F238E27FC236}">
                <a16:creationId xmlns:a16="http://schemas.microsoft.com/office/drawing/2014/main" id="{5D0B94F4-29D5-563C-D9B6-0C73AB6B39B1}"/>
              </a:ext>
            </a:extLst>
          </p:cNvPr>
          <p:cNvSpPr/>
          <p:nvPr/>
        </p:nvSpPr>
        <p:spPr>
          <a:xfrm>
            <a:off x="1060943" y="2714164"/>
            <a:ext cx="210312" cy="210312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 10">
            <a:extLst>
              <a:ext uri="{FF2B5EF4-FFF2-40B4-BE49-F238E27FC236}">
                <a16:creationId xmlns:a16="http://schemas.microsoft.com/office/drawing/2014/main" id="{D91B63F3-B2D5-2800-825C-CFA149B7E3DC}"/>
              </a:ext>
            </a:extLst>
          </p:cNvPr>
          <p:cNvSpPr/>
          <p:nvPr/>
        </p:nvSpPr>
        <p:spPr>
          <a:xfrm>
            <a:off x="232463" y="2927009"/>
            <a:ext cx="2562726" cy="26632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Jēdzienu progresija un sasniedzamie rezultāti katrai klasei katrā tematiskajā blokā;</a:t>
            </a:r>
            <a:endParaRPr lang="lv-LV" sz="1600">
              <a:solidFill>
                <a:srgbClr val="664790"/>
              </a:solidFill>
              <a:latin typeface="Verdana"/>
              <a:ea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Esošā mācību satura kartējums mācību programmu paraugos; </a:t>
            </a:r>
            <a:endParaRPr lang="lv-LV" sz="1600">
              <a:solidFill>
                <a:srgbClr val="664790"/>
              </a:solidFill>
              <a:latin typeface="Verdana"/>
              <a:ea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Dati par pieejamiem mācību līdzekļiem</a:t>
            </a:r>
            <a:r>
              <a:rPr lang="lv-LV" sz="1600" noProof="1">
                <a:solidFill>
                  <a:srgbClr val="00B050"/>
                </a:solidFill>
                <a:latin typeface="Verdana"/>
                <a:ea typeface="Verdana"/>
              </a:rPr>
              <a:t>.</a:t>
            </a:r>
            <a:endParaRPr lang="lv-LV" sz="1600">
              <a:solidFill>
                <a:srgbClr val="00B050"/>
              </a:solidFill>
              <a:latin typeface="Verdana"/>
              <a:ea typeface="Verdana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54DF34C-68D5-98B6-9CC8-ED063652A49B}"/>
              </a:ext>
            </a:extLst>
          </p:cNvPr>
          <p:cNvSpPr txBox="1"/>
          <p:nvPr/>
        </p:nvSpPr>
        <p:spPr>
          <a:xfrm>
            <a:off x="590174" y="1802477"/>
            <a:ext cx="6705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400" b="1" noProof="1">
                <a:solidFill>
                  <a:srgbClr val="CBC7D8"/>
                </a:solidFill>
                <a:latin typeface="Verdana"/>
              </a:rPr>
              <a:t>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FB8D05D-EE95-6B11-8A7B-D84802341643}"/>
              </a:ext>
            </a:extLst>
          </p:cNvPr>
          <p:cNvSpPr txBox="1">
            <a:spLocks/>
          </p:cNvSpPr>
          <p:nvPr/>
        </p:nvSpPr>
        <p:spPr>
          <a:xfrm>
            <a:off x="932675" y="1742319"/>
            <a:ext cx="1432427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</a:rPr>
              <a:t>MODUĻA  </a:t>
            </a:r>
          </a:p>
          <a:p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</a:rPr>
              <a:t>IZSTRĀDE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3313C72-2B07-67AB-7C51-FC76F241944E}"/>
              </a:ext>
            </a:extLst>
          </p:cNvPr>
          <p:cNvSpPr txBox="1"/>
          <p:nvPr/>
        </p:nvSpPr>
        <p:spPr>
          <a:xfrm>
            <a:off x="2876174" y="1802477"/>
            <a:ext cx="6705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400" b="1" noProof="1">
                <a:solidFill>
                  <a:srgbClr val="CBC7D8"/>
                </a:solidFill>
                <a:latin typeface="Verdana"/>
              </a:rPr>
              <a:t>2</a:t>
            </a:r>
            <a:endParaRPr lang="lv-LV" sz="2400" b="1">
              <a:solidFill>
                <a:srgbClr val="CBC7D8"/>
              </a:solidFill>
              <a:latin typeface="Verdana"/>
              <a:ea typeface="Verdana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2CED71D-F1D7-A0BC-5805-A4D57CDD91EE}"/>
              </a:ext>
            </a:extLst>
          </p:cNvPr>
          <p:cNvSpPr txBox="1"/>
          <p:nvPr/>
        </p:nvSpPr>
        <p:spPr>
          <a:xfrm>
            <a:off x="5452937" y="1802477"/>
            <a:ext cx="6705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400" b="1" noProof="1">
                <a:solidFill>
                  <a:srgbClr val="CBC7D8"/>
                </a:solidFill>
                <a:latin typeface="Verdana"/>
              </a:rPr>
              <a:t>3</a:t>
            </a:r>
            <a:endParaRPr lang="lv-LV" sz="2400" b="1">
              <a:solidFill>
                <a:srgbClr val="CBC7D8"/>
              </a:solidFill>
              <a:latin typeface="Verdana"/>
              <a:ea typeface="Verdana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F655899-6046-2063-B04D-9EB627DAC532}"/>
              </a:ext>
            </a:extLst>
          </p:cNvPr>
          <p:cNvSpPr txBox="1">
            <a:spLocks/>
          </p:cNvSpPr>
          <p:nvPr/>
        </p:nvSpPr>
        <p:spPr>
          <a:xfrm>
            <a:off x="5805464" y="1807490"/>
            <a:ext cx="342766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</a:rPr>
              <a:t>METODISKAIS ATBALSTS</a:t>
            </a:r>
            <a:endParaRPr lang="lv-LV"/>
          </a:p>
        </p:txBody>
      </p:sp>
      <p:sp>
        <p:nvSpPr>
          <p:cNvPr id="97" name="Text 14">
            <a:extLst>
              <a:ext uri="{FF2B5EF4-FFF2-40B4-BE49-F238E27FC236}">
                <a16:creationId xmlns:a16="http://schemas.microsoft.com/office/drawing/2014/main" id="{ADB9B8DA-82F8-86A3-28A0-C6E2A425EA89}"/>
              </a:ext>
            </a:extLst>
          </p:cNvPr>
          <p:cNvSpPr/>
          <p:nvPr/>
        </p:nvSpPr>
        <p:spPr>
          <a:xfrm>
            <a:off x="2798278" y="3138676"/>
            <a:ext cx="2231859" cy="207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Tiek uzsākts īstenot moduļa tematiskos blokus, kuru sasniedzamie rezultāti iekļauti mācību programmu paraugos un ir pieejami mācību līdzekļi.</a:t>
            </a:r>
          </a:p>
        </p:txBody>
      </p:sp>
      <p:sp>
        <p:nvSpPr>
          <p:cNvPr id="99" name="Text 14">
            <a:extLst>
              <a:ext uri="{FF2B5EF4-FFF2-40B4-BE49-F238E27FC236}">
                <a16:creationId xmlns:a16="http://schemas.microsoft.com/office/drawing/2014/main" id="{F0ED239F-FD63-C88B-8E9C-47E3C9370213}"/>
              </a:ext>
            </a:extLst>
          </p:cNvPr>
          <p:cNvSpPr/>
          <p:nvPr/>
        </p:nvSpPr>
        <p:spPr>
          <a:xfrm>
            <a:off x="5448202" y="3138676"/>
            <a:ext cx="2032282" cy="20768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Izstrādāta tehniskā specifikācija un noslēgts līgums par nepieciešamo metodisko atbalsta materiālu izstrādi un pedagogu profesionālo pilnveidi. </a:t>
            </a:r>
          </a:p>
        </p:txBody>
      </p:sp>
      <p:sp>
        <p:nvSpPr>
          <p:cNvPr id="101" name="Text 14">
            <a:extLst>
              <a:ext uri="{FF2B5EF4-FFF2-40B4-BE49-F238E27FC236}">
                <a16:creationId xmlns:a16="http://schemas.microsoft.com/office/drawing/2014/main" id="{BAB735AE-7BCC-BA9A-AFCA-0EF64D23224E}"/>
              </a:ext>
            </a:extLst>
          </p:cNvPr>
          <p:cNvSpPr/>
          <p:nvPr/>
        </p:nvSpPr>
        <p:spPr>
          <a:xfrm>
            <a:off x="7817389" y="3138676"/>
            <a:ext cx="1417053" cy="18439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just"/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Izstrādāts un aprobēts </a:t>
            </a:r>
            <a:endParaRPr lang="lv-LV" sz="1600">
              <a:solidFill>
                <a:srgbClr val="000000"/>
              </a:solidFill>
              <a:latin typeface="Arial"/>
              <a:ea typeface="Verdana"/>
              <a:cs typeface="Arial"/>
            </a:endParaRPr>
          </a:p>
          <a:p>
            <a:pPr algn="just"/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nepieciešamometodiskā atbalsta materiālu </a:t>
            </a:r>
            <a:endParaRPr lang="lv-LV" sz="1600">
              <a:solidFill>
                <a:srgbClr val="000000"/>
              </a:solidFill>
              <a:latin typeface="Arial"/>
              <a:ea typeface="Verdana"/>
              <a:cs typeface="Arial"/>
            </a:endParaRPr>
          </a:p>
          <a:p>
            <a:pPr algn="just"/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komplekts.</a:t>
            </a:r>
            <a:endParaRPr lang="lv-LV" sz="1600">
              <a:cs typeface="Arial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FF285A3-CB3F-725A-464A-8A6E20B737CA}"/>
              </a:ext>
            </a:extLst>
          </p:cNvPr>
          <p:cNvSpPr txBox="1">
            <a:spLocks/>
          </p:cNvSpPr>
          <p:nvPr/>
        </p:nvSpPr>
        <p:spPr>
          <a:xfrm>
            <a:off x="10076673" y="1812503"/>
            <a:ext cx="150261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</a:rPr>
              <a:t>PILNĪGA</a:t>
            </a:r>
            <a:r>
              <a:rPr lang="lv-LV" sz="1600" b="1" noProof="1">
                <a:solidFill>
                  <a:srgbClr val="00B050"/>
                </a:solidFill>
                <a:latin typeface="Verdana"/>
                <a:ea typeface="Verdana"/>
              </a:rPr>
              <a:t> </a:t>
            </a:r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</a:rPr>
              <a:t>IEVIEŠANA</a:t>
            </a:r>
            <a:endParaRPr lang="lv-LV"/>
          </a:p>
        </p:txBody>
      </p:sp>
      <p:sp>
        <p:nvSpPr>
          <p:cNvPr id="105" name="Text 14">
            <a:extLst>
              <a:ext uri="{FF2B5EF4-FFF2-40B4-BE49-F238E27FC236}">
                <a16:creationId xmlns:a16="http://schemas.microsoft.com/office/drawing/2014/main" id="{1556DCEF-54B8-0E1F-EECF-22A9D941E0A3}"/>
              </a:ext>
            </a:extLst>
          </p:cNvPr>
          <p:cNvSpPr/>
          <p:nvPr/>
        </p:nvSpPr>
        <p:spPr>
          <a:xfrm>
            <a:off x="9835655" y="3138676"/>
            <a:ext cx="1900990" cy="151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Mācību procesā ir pilnībā iekļauts modulis "Ģimenes vērtības un veselībpratība".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384C7E9-7748-5E36-4210-F07E4D3FD833}"/>
              </a:ext>
            </a:extLst>
          </p:cNvPr>
          <p:cNvSpPr txBox="1"/>
          <p:nvPr/>
        </p:nvSpPr>
        <p:spPr>
          <a:xfrm>
            <a:off x="9744200" y="1802477"/>
            <a:ext cx="6705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400" b="1" noProof="1">
                <a:solidFill>
                  <a:srgbClr val="CBC7D8"/>
                </a:solidFill>
                <a:latin typeface="Verdana"/>
              </a:rPr>
              <a:t>4</a:t>
            </a:r>
            <a:endParaRPr lang="lv-LV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8547B26-6858-F8D4-BC24-D129591F41B2}"/>
              </a:ext>
            </a:extLst>
          </p:cNvPr>
          <p:cNvSpPr txBox="1">
            <a:spLocks/>
          </p:cNvSpPr>
          <p:nvPr/>
        </p:nvSpPr>
        <p:spPr>
          <a:xfrm>
            <a:off x="3288858" y="1741762"/>
            <a:ext cx="147476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</a:rPr>
              <a:t>IEVIEŠANAS SĀKUMS</a:t>
            </a:r>
          </a:p>
        </p:txBody>
      </p:sp>
    </p:spTree>
    <p:extLst>
      <p:ext uri="{BB962C8B-B14F-4D97-AF65-F5344CB8AC3E}">
        <p14:creationId xmlns:p14="http://schemas.microsoft.com/office/powerpoint/2010/main" val="42573678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C146C9-401C-B32B-34D1-4DE43B070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19456"/>
            <a:ext cx="10789920" cy="950976"/>
          </a:xfrm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lv-LV" sz="2400" b="1" noProof="1">
                <a:solidFill>
                  <a:srgbClr val="664790"/>
                </a:solidFill>
                <a:latin typeface="Verdana"/>
              </a:rPr>
              <a:t>IZGLĪTĪBAS SATURA </a:t>
            </a:r>
            <a:br>
              <a:rPr lang="lv-LV" sz="2400" b="1">
                <a:solidFill>
                  <a:srgbClr val="664790"/>
                </a:solidFill>
                <a:latin typeface="Verdana"/>
              </a:rPr>
            </a:br>
            <a:r>
              <a:rPr lang="lv-LV" sz="2400" b="1" noProof="1">
                <a:solidFill>
                  <a:srgbClr val="664790"/>
                </a:solidFill>
                <a:latin typeface="Verdana"/>
              </a:rPr>
              <a:t>PILNVEIDES PROCESA PIEDĀVĀJUMS</a:t>
            </a:r>
          </a:p>
        </p:txBody>
      </p:sp>
      <p:graphicFrame>
        <p:nvGraphicFramePr>
          <p:cNvPr id="7" name="Satura vietturis 6">
            <a:extLst>
              <a:ext uri="{FF2B5EF4-FFF2-40B4-BE49-F238E27FC236}">
                <a16:creationId xmlns:a16="http://schemas.microsoft.com/office/drawing/2014/main" id="{E1A41F91-33BB-DD40-981B-AE9FE861833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2139696"/>
          <a:ext cx="6446520" cy="325831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07792">
                  <a:extLst>
                    <a:ext uri="{9D8B030D-6E8A-4147-A177-3AD203B41FA5}">
                      <a16:colId xmlns:a16="http://schemas.microsoft.com/office/drawing/2014/main" val="2342096676"/>
                    </a:ext>
                  </a:extLst>
                </a:gridCol>
                <a:gridCol w="3538728">
                  <a:extLst>
                    <a:ext uri="{9D8B030D-6E8A-4147-A177-3AD203B41FA5}">
                      <a16:colId xmlns:a16="http://schemas.microsoft.com/office/drawing/2014/main" val="1088851571"/>
                    </a:ext>
                  </a:extLst>
                </a:gridCol>
              </a:tblGrid>
              <a:tr h="3166069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250"/>
                        </a:spcAft>
                        <a:buNone/>
                      </a:pPr>
                      <a:r>
                        <a:rPr lang="lv-LV" sz="1600" b="1" i="0" noProof="1">
                          <a:solidFill>
                            <a:srgbClr val="664790"/>
                          </a:solidFill>
                          <a:effectLst/>
                          <a:latin typeface="Verdana"/>
                          <a:ea typeface="Verdana"/>
                        </a:rPr>
                        <a:t>Ekspertu konsultatīvās padomes </a:t>
                      </a:r>
                    </a:p>
                    <a:p>
                      <a:pPr marL="0" marR="0" indent="0" algn="l" rtl="0" fontAlgn="base">
                        <a:spcAft>
                          <a:spcPts val="250"/>
                        </a:spcAft>
                        <a:buNone/>
                      </a:pPr>
                      <a:r>
                        <a:rPr lang="lv-LV" sz="1600" b="1" i="0" noProof="1">
                          <a:solidFill>
                            <a:srgbClr val="664790"/>
                          </a:solidFill>
                          <a:effectLst/>
                          <a:latin typeface="Verdana"/>
                          <a:ea typeface="Verdana"/>
                        </a:rPr>
                        <a:t>(VIAA, jāizveido) </a:t>
                      </a:r>
                      <a:endParaRPr lang="lv-LV" sz="1600" b="0" i="0">
                        <a:solidFill>
                          <a:srgbClr val="000000"/>
                        </a:solidFill>
                        <a:effectLst/>
                        <a:latin typeface="Verdana"/>
                        <a:ea typeface="Verdana"/>
                      </a:endParaRPr>
                    </a:p>
                    <a:p>
                      <a:pPr marL="0" marR="0" indent="0" algn="l" rtl="0" fontAlgn="base">
                        <a:buNone/>
                      </a:pPr>
                      <a:endParaRPr lang="lv-LV" sz="1600" b="0" i="0">
                        <a:solidFill>
                          <a:srgbClr val="404040"/>
                        </a:solidFill>
                        <a:effectLst/>
                        <a:latin typeface="Verdana"/>
                        <a:ea typeface="Verdana"/>
                      </a:endParaRPr>
                    </a:p>
                    <a:p>
                      <a:pPr marL="0" marR="0" lvl="0" indent="0" algn="l">
                        <a:buNone/>
                      </a:pPr>
                      <a:r>
                        <a:rPr lang="lv-LV" sz="1600" b="1" i="0" noProof="1">
                          <a:solidFill>
                            <a:srgbClr val="664790"/>
                          </a:solidFill>
                          <a:effectLst/>
                          <a:latin typeface="Verdana"/>
                          <a:ea typeface="Verdana"/>
                        </a:rPr>
                        <a:t>Katrai mācību jomai:</a:t>
                      </a:r>
                      <a:r>
                        <a:rPr lang="lv-LV" sz="1600" b="0" i="0" noProof="1">
                          <a:solidFill>
                            <a:srgbClr val="664790"/>
                          </a:solidFill>
                          <a:effectLst/>
                          <a:latin typeface="Verdana"/>
                          <a:ea typeface="Verdana"/>
                        </a:rPr>
                        <a:t> </a:t>
                      </a:r>
                      <a:endParaRPr lang="lv-LV" sz="1600" b="0" i="0">
                        <a:solidFill>
                          <a:srgbClr val="000000"/>
                        </a:solidFill>
                        <a:effectLst/>
                        <a:latin typeface="Verdana"/>
                        <a:ea typeface="Verdana"/>
                      </a:endParaRPr>
                    </a:p>
                    <a:p>
                      <a:pPr marL="0" marR="0" lvl="0" indent="0" algn="l">
                        <a:buNone/>
                      </a:pPr>
                      <a:endParaRPr lang="lv-LV" sz="1600" b="0" i="0">
                        <a:solidFill>
                          <a:srgbClr val="404040"/>
                        </a:solidFill>
                        <a:effectLst/>
                        <a:latin typeface="Verdana"/>
                        <a:ea typeface="Verdana"/>
                      </a:endParaRPr>
                    </a:p>
                    <a:p>
                      <a:pPr marL="285750" marR="0" lvl="0" indent="-285750" algn="l">
                        <a:buFont typeface="Arial"/>
                        <a:buChar char="•"/>
                      </a:pPr>
                      <a:r>
                        <a:rPr lang="lv-LV" sz="1600" b="0" i="0" noProof="1">
                          <a:solidFill>
                            <a:srgbClr val="664790"/>
                          </a:solidFill>
                          <a:effectLst/>
                          <a:latin typeface="Verdana"/>
                          <a:ea typeface="Verdana"/>
                        </a:rPr>
                        <a:t>skolotāji,</a:t>
                      </a:r>
                      <a:endParaRPr lang="lv-LV" sz="1600" b="0" i="0">
                        <a:solidFill>
                          <a:srgbClr val="000000"/>
                        </a:solidFill>
                        <a:effectLst/>
                        <a:latin typeface="Verdana"/>
                        <a:ea typeface="Verdana"/>
                      </a:endParaRPr>
                    </a:p>
                    <a:p>
                      <a:pPr marL="285750" marR="0" lvl="0" indent="-285750" algn="l">
                        <a:buFont typeface="Arial"/>
                        <a:buChar char="•"/>
                      </a:pPr>
                      <a:r>
                        <a:rPr lang="lv-LV" sz="1600" b="0" i="0" noProof="1">
                          <a:solidFill>
                            <a:srgbClr val="664790"/>
                          </a:solidFill>
                          <a:effectLst/>
                          <a:latin typeface="Verdana"/>
                          <a:ea typeface="Verdana"/>
                        </a:rPr>
                        <a:t>zinātnieki, </a:t>
                      </a:r>
                      <a:endParaRPr lang="lv-LV" sz="1600" b="0" i="0">
                        <a:solidFill>
                          <a:srgbClr val="000000"/>
                        </a:solidFill>
                        <a:effectLst/>
                        <a:latin typeface="Verdana"/>
                        <a:ea typeface="Verdana"/>
                      </a:endParaRPr>
                    </a:p>
                    <a:p>
                      <a:pPr marL="285750" marR="0" lvl="0" indent="-285750" algn="l">
                        <a:buFont typeface="Arial"/>
                        <a:buChar char="•"/>
                      </a:pPr>
                      <a:r>
                        <a:rPr lang="lv-LV" sz="1600" b="0" i="0" noProof="1">
                          <a:solidFill>
                            <a:srgbClr val="664790"/>
                          </a:solidFill>
                          <a:effectLst/>
                          <a:latin typeface="Verdana"/>
                          <a:ea typeface="Verdana"/>
                        </a:rPr>
                        <a:t>profesionālās organizācijas, </a:t>
                      </a:r>
                      <a:endParaRPr lang="lv-LV" sz="1600" b="0" i="0">
                        <a:solidFill>
                          <a:srgbClr val="000000"/>
                        </a:solidFill>
                        <a:effectLst/>
                        <a:latin typeface="Verdana"/>
                        <a:ea typeface="Verdana"/>
                      </a:endParaRPr>
                    </a:p>
                    <a:p>
                      <a:pPr marL="285750" marR="0" lvl="0" indent="-285750" algn="l">
                        <a:buFont typeface="Arial"/>
                        <a:buChar char="•"/>
                      </a:pPr>
                      <a:r>
                        <a:rPr lang="lv-LV" sz="1600" b="0" i="0" noProof="1">
                          <a:solidFill>
                            <a:srgbClr val="664790"/>
                          </a:solidFill>
                          <a:effectLst/>
                          <a:latin typeface="Verdana"/>
                          <a:ea typeface="Verdana"/>
                        </a:rPr>
                        <a:t>valsts institūcijas. </a:t>
                      </a:r>
                      <a:endParaRPr lang="lv-LV" sz="1600" b="0" i="0">
                        <a:solidFill>
                          <a:srgbClr val="000000"/>
                        </a:solidFill>
                        <a:effectLst/>
                        <a:latin typeface="Verdana"/>
                        <a:ea typeface="Verdana"/>
                      </a:endParaRPr>
                    </a:p>
                  </a:txBody>
                  <a:tcPr marL="182880" marR="182880" marT="146304" marB="1097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EF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250"/>
                        </a:spcAft>
                        <a:buNone/>
                      </a:pPr>
                      <a:endParaRPr lang="lv-LV" sz="1600" b="1" i="0">
                        <a:solidFill>
                          <a:srgbClr val="664790"/>
                        </a:solidFill>
                        <a:effectLst/>
                        <a:latin typeface="Verdana"/>
                        <a:ea typeface="Verdana"/>
                      </a:endParaRPr>
                    </a:p>
                    <a:p>
                      <a:pPr marL="0" marR="0" lvl="0" indent="0" algn="l">
                        <a:spcAft>
                          <a:spcPts val="250"/>
                        </a:spcAft>
                        <a:buNone/>
                      </a:pPr>
                      <a:r>
                        <a:rPr lang="lv-LV" sz="1600" b="1" i="0" noProof="1">
                          <a:solidFill>
                            <a:srgbClr val="664790"/>
                          </a:solidFill>
                          <a:effectLst/>
                          <a:latin typeface="Verdana"/>
                          <a:ea typeface="Verdana"/>
                        </a:rPr>
                        <a:t>Datos balstīts process </a:t>
                      </a:r>
                      <a:endParaRPr lang="lv-LV" sz="1600" b="0" i="0">
                        <a:solidFill>
                          <a:srgbClr val="000000"/>
                        </a:solidFill>
                        <a:effectLst/>
                        <a:latin typeface="Verdana"/>
                        <a:ea typeface="Verdana"/>
                      </a:endParaRPr>
                    </a:p>
                    <a:p>
                      <a:pPr marL="0" marR="0" indent="0" algn="l" rtl="0" fontAlgn="base">
                        <a:buNone/>
                      </a:pPr>
                      <a:endParaRPr lang="lv-LV" sz="1600" b="0" i="0">
                        <a:solidFill>
                          <a:srgbClr val="404040"/>
                        </a:solidFill>
                        <a:effectLst/>
                        <a:latin typeface="Verdana"/>
                        <a:ea typeface="Verdana"/>
                      </a:endParaRPr>
                    </a:p>
                    <a:p>
                      <a:pPr marL="0" marR="0" lvl="0" indent="0" algn="l">
                        <a:buNone/>
                      </a:pPr>
                      <a:endParaRPr lang="lv-LV" sz="1600" b="0" i="0">
                        <a:solidFill>
                          <a:srgbClr val="404040"/>
                        </a:solidFill>
                        <a:effectLst/>
                        <a:latin typeface="Verdana"/>
                        <a:ea typeface="Verdana"/>
                      </a:endParaRPr>
                    </a:p>
                    <a:p>
                      <a:pPr marL="0" marR="0" lvl="0" indent="0" algn="l">
                        <a:buNone/>
                      </a:pPr>
                      <a:r>
                        <a:rPr lang="lv-LV" sz="1600" b="1" i="0" noProof="1">
                          <a:solidFill>
                            <a:srgbClr val="664790"/>
                          </a:solidFill>
                          <a:effectLst/>
                          <a:latin typeface="Verdana"/>
                          <a:ea typeface="Verdana"/>
                        </a:rPr>
                        <a:t>Ierosinājumu pamatā - dati</a:t>
                      </a:r>
                      <a:r>
                        <a:rPr lang="lv-LV" sz="1600" b="0" i="0" noProof="1">
                          <a:solidFill>
                            <a:srgbClr val="664790"/>
                          </a:solidFill>
                          <a:effectLst/>
                          <a:latin typeface="Verdana"/>
                          <a:ea typeface="Verdana"/>
                        </a:rPr>
                        <a:t> (piemēram, monitorings, CE rezultāti, pētījumi un mācīšanas prakse), </a:t>
                      </a:r>
                      <a:endParaRPr lang="lv-LV" sz="1600" b="1" i="0">
                        <a:solidFill>
                          <a:srgbClr val="000000"/>
                        </a:solidFill>
                        <a:effectLst/>
                        <a:latin typeface="Verdana"/>
                        <a:ea typeface="Verdana"/>
                      </a:endParaRPr>
                    </a:p>
                    <a:p>
                      <a:pPr marL="0" marR="0" lvl="0" indent="0" algn="l">
                        <a:buNone/>
                      </a:pPr>
                      <a:r>
                        <a:rPr lang="lv-LV" sz="1600" b="1" i="0" noProof="1">
                          <a:solidFill>
                            <a:srgbClr val="664790"/>
                          </a:solidFill>
                          <a:effectLst/>
                          <a:latin typeface="Verdana"/>
                          <a:ea typeface="Verdana"/>
                        </a:rPr>
                        <a:t>nevis atsevišķi viedokļi. </a:t>
                      </a:r>
                      <a:endParaRPr lang="lv-LV" sz="1600" b="1" i="0">
                        <a:solidFill>
                          <a:srgbClr val="000000"/>
                        </a:solidFill>
                        <a:effectLst/>
                        <a:latin typeface="Verdana"/>
                        <a:ea typeface="Verdana"/>
                      </a:endParaRPr>
                    </a:p>
                  </a:txBody>
                  <a:tcPr marL="182880" marR="182880" marT="146304" marB="10972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423137"/>
                  </a:ext>
                </a:extLst>
              </a:tr>
            </a:tbl>
          </a:graphicData>
        </a:graphic>
      </p:graphicFrame>
      <p:sp>
        <p:nvSpPr>
          <p:cNvPr id="3" name="Taisnstūris 2">
            <a:extLst>
              <a:ext uri="{FF2B5EF4-FFF2-40B4-BE49-F238E27FC236}">
                <a16:creationId xmlns:a16="http://schemas.microsoft.com/office/drawing/2014/main" id="{70A96127-548C-F8ED-CFFE-BD02258F99E4}"/>
              </a:ext>
            </a:extLst>
          </p:cNvPr>
          <p:cNvSpPr/>
          <p:nvPr/>
        </p:nvSpPr>
        <p:spPr>
          <a:xfrm>
            <a:off x="7516368" y="2606040"/>
            <a:ext cx="3794760" cy="841248"/>
          </a:xfrm>
          <a:prstGeom prst="rect">
            <a:avLst/>
          </a:prstGeom>
          <a:solidFill>
            <a:srgbClr val="F1EFF5"/>
          </a:solidFill>
          <a:ln w="9525">
            <a:solidFill>
              <a:srgbClr val="CBC7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8016" tIns="45720" rIns="128016" bIns="45720" rtlCol="0" anchor="ctr"/>
          <a:lstStyle/>
          <a:p>
            <a:pPr algn="ctr"/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Tehniski precizējumi</a:t>
            </a:r>
          </a:p>
        </p:txBody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79C3253C-1E20-D9F1-4DBD-B17BAFC81FAC}"/>
              </a:ext>
            </a:extLst>
          </p:cNvPr>
          <p:cNvSpPr/>
          <p:nvPr/>
        </p:nvSpPr>
        <p:spPr>
          <a:xfrm>
            <a:off x="7516368" y="3749039"/>
            <a:ext cx="3794760" cy="841248"/>
          </a:xfrm>
          <a:prstGeom prst="rect">
            <a:avLst/>
          </a:prstGeom>
          <a:solidFill>
            <a:srgbClr val="E4E0EB"/>
          </a:solidFill>
          <a:ln w="9525">
            <a:solidFill>
              <a:srgbClr val="CBC7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8016" tIns="45720" rIns="128016" bIns="45720" rtlCol="0" anchor="ctr"/>
          <a:lstStyle/>
          <a:p>
            <a:pPr algn="ctr"/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Sasniedzamo rezultātu redakcijas u. tml.</a:t>
            </a: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AF8C747C-4DEA-90A3-ABA8-AE0760E9EE53}"/>
              </a:ext>
            </a:extLst>
          </p:cNvPr>
          <p:cNvSpPr/>
          <p:nvPr/>
        </p:nvSpPr>
        <p:spPr>
          <a:xfrm>
            <a:off x="7516368" y="4892040"/>
            <a:ext cx="3794760" cy="914400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8016" tIns="45720" rIns="128016" bIns="45720" rtlCol="0" anchor="ctr"/>
          <a:lstStyle/>
          <a:p>
            <a:pPr algn="ctr"/>
            <a:r>
              <a:rPr lang="lv-LV" sz="1600" b="1" noProof="1">
                <a:solidFill>
                  <a:srgbClr val="FFFFFF"/>
                </a:solidFill>
                <a:latin typeface="Verdana"/>
                <a:ea typeface="Verdana"/>
                <a:cs typeface="Calibri"/>
              </a:rPr>
              <a:t>Jauni sasniedzamie rezultāti, caurviju prasmes u. c.</a:t>
            </a:r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2C088FC8-60A0-5E59-DA0B-F279007D1F3B}"/>
              </a:ext>
            </a:extLst>
          </p:cNvPr>
          <p:cNvSpPr/>
          <p:nvPr/>
        </p:nvSpPr>
        <p:spPr>
          <a:xfrm>
            <a:off x="672607" y="1455717"/>
            <a:ext cx="10632001" cy="561243"/>
          </a:xfrm>
          <a:prstGeom prst="rect">
            <a:avLst/>
          </a:prstGeom>
          <a:solidFill>
            <a:srgbClr val="F1EFF5"/>
          </a:solidFill>
          <a:ln w="9525">
            <a:solidFill>
              <a:srgbClr val="CBC7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3152" tIns="27432" rIns="73152" bIns="27432" rtlCol="0" anchor="ctr"/>
          <a:lstStyle/>
          <a:p>
            <a:pPr algn="ctr"/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Vispārējās izglītības konsultatīvā padome (IZM, ir izveidota)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16368" y="2172891"/>
            <a:ext cx="3794760" cy="28315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r>
              <a:rPr lang="lv-LV" sz="1600" b="1" noProof="1">
                <a:solidFill>
                  <a:srgbClr val="766E84"/>
                </a:solidFill>
                <a:latin typeface="Verdana"/>
              </a:rPr>
              <a:t>IZMAIŅU LĪMEŅI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96912" y="2267712"/>
            <a:ext cx="18288" cy="3675887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7512" y="6650597"/>
            <a:ext cx="292608" cy="1231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42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A30704-941B-1A59-97E1-70CC985C3601}"/>
              </a:ext>
            </a:extLst>
          </p:cNvPr>
          <p:cNvSpPr/>
          <p:nvPr/>
        </p:nvSpPr>
        <p:spPr>
          <a:xfrm>
            <a:off x="960120" y="5943598"/>
            <a:ext cx="10808208" cy="786383"/>
          </a:xfrm>
          <a:prstGeom prst="rect">
            <a:avLst/>
          </a:prstGeom>
          <a:solidFill>
            <a:srgbClr val="EEEC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A79016-BAA6-0241-3EF8-4B8421007BF5}"/>
              </a:ext>
            </a:extLst>
          </p:cNvPr>
          <p:cNvSpPr/>
          <p:nvPr/>
        </p:nvSpPr>
        <p:spPr>
          <a:xfrm>
            <a:off x="988991" y="5932923"/>
            <a:ext cx="73152" cy="78638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518BDA-DDAC-7492-2FCD-38BFF867B169}"/>
              </a:ext>
            </a:extLst>
          </p:cNvPr>
          <p:cNvSpPr txBox="1"/>
          <p:nvPr/>
        </p:nvSpPr>
        <p:spPr>
          <a:xfrm>
            <a:off x="1252728" y="6050938"/>
            <a:ext cx="10040112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 Bold"/>
              </a:rPr>
              <a:t>Izglītības satura pilveides process tiks nostiprināts Ministru kabineta noteikumos par sistēmiskām prasībām izglītības kvalitātes pilnveidei.</a:t>
            </a:r>
            <a:endParaRPr lang="en-US" sz="1600" b="1" noProof="1">
              <a:solidFill>
                <a:srgbClr val="664790"/>
              </a:solidFill>
              <a:latin typeface="Verdana Bold"/>
            </a:endParaRPr>
          </a:p>
        </p:txBody>
      </p:sp>
    </p:spTree>
    <p:extLst>
      <p:ext uri="{BB962C8B-B14F-4D97-AF65-F5344CB8AC3E}">
        <p14:creationId xmlns:p14="http://schemas.microsoft.com/office/powerpoint/2010/main" val="22019410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0" y="0"/>
            <a:ext cx="12192000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0F57B27-A067-02F9-8B1D-B6998042AF6F}"/>
              </a:ext>
            </a:extLst>
          </p:cNvPr>
          <p:cNvSpPr txBox="1">
            <a:spLocks/>
          </p:cNvSpPr>
          <p:nvPr/>
        </p:nvSpPr>
        <p:spPr>
          <a:xfrm>
            <a:off x="685800" y="219456"/>
            <a:ext cx="10789920" cy="950976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664790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algn="l"/>
            <a:r>
              <a:rPr lang="lv-LV" sz="2400" b="1" noProof="1">
                <a:solidFill>
                  <a:srgbClr val="664790"/>
                </a:solidFill>
                <a:latin typeface="Verdana"/>
              </a:rPr>
              <a:t>IZGLĪTĪBAS SATURA AKTUALIZĀCIJA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7928AA-1A4E-BC6B-93BC-BA4797D180F9}"/>
              </a:ext>
            </a:extLst>
          </p:cNvPr>
          <p:cNvSpPr txBox="1"/>
          <p:nvPr/>
        </p:nvSpPr>
        <p:spPr>
          <a:xfrm>
            <a:off x="264795" y="2559111"/>
            <a:ext cx="1627632" cy="1095685"/>
          </a:xfrm>
          <a:prstGeom prst="rect">
            <a:avLst/>
          </a:prstGeom>
          <a:solidFill>
            <a:srgbClr val="F1EFF5"/>
          </a:solidFill>
          <a:ln w="9525">
            <a:solidFill>
              <a:srgbClr val="CBC7D8"/>
            </a:solidFill>
          </a:ln>
        </p:spPr>
        <p:txBody>
          <a:bodyPr rot="0" spcFirstLastPara="0" vertOverflow="overflow" horzOverflow="overflow" vert="horz" wrap="square" lIns="91440" tIns="54864" rIns="91440" bIns="54864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Dati </a:t>
            </a:r>
            <a:endParaRPr lang="lv-LV" sz="1600">
              <a:latin typeface="Verdana"/>
              <a:ea typeface="Verdana"/>
            </a:endParaRPr>
          </a:p>
          <a:p>
            <a:pPr algn="ctr"/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(monitorings, CE, pētījumi, prakse u. c.)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7ACEFC5-19A8-3C3B-6F92-4EFD4328740C}"/>
              </a:ext>
            </a:extLst>
          </p:cNvPr>
          <p:cNvSpPr txBox="1"/>
          <p:nvPr/>
        </p:nvSpPr>
        <p:spPr>
          <a:xfrm>
            <a:off x="2208403" y="2697463"/>
            <a:ext cx="1901952" cy="849463"/>
          </a:xfrm>
          <a:prstGeom prst="rect">
            <a:avLst/>
          </a:prstGeom>
          <a:solidFill>
            <a:srgbClr val="F1EFF5"/>
          </a:solidFill>
          <a:ln w="9525">
            <a:solidFill>
              <a:srgbClr val="CBC7D8"/>
            </a:solidFill>
          </a:ln>
        </p:spPr>
        <p:txBody>
          <a:bodyPr rot="0" spcFirstLastPara="0" vertOverflow="overflow" horzOverflow="overflow" vert="horz" wrap="square" lIns="91440" tIns="54864" rIns="91440" bIns="54864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Vajadzību un priekšlikumu identificēšana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9F76DB6-D890-A29E-CC3F-2F019678D983}"/>
              </a:ext>
            </a:extLst>
          </p:cNvPr>
          <p:cNvSpPr txBox="1"/>
          <p:nvPr/>
        </p:nvSpPr>
        <p:spPr>
          <a:xfrm>
            <a:off x="4333875" y="2312891"/>
            <a:ext cx="1920240" cy="1588127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txBody>
          <a:bodyPr rot="0" spcFirstLastPara="0" vertOverflow="overflow" horzOverflow="overflow" vert="horz" wrap="square" lIns="91440" tIns="54864" rIns="91440" bIns="54864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v-LV" sz="1600" b="1" noProof="1">
                <a:solidFill>
                  <a:srgbClr val="FFFFFF"/>
                </a:solidFill>
                <a:latin typeface="Verdana"/>
                <a:ea typeface="Verdana"/>
                <a:cs typeface="Calibri"/>
              </a:rPr>
              <a:t>Ekspertu konsultatīvā padome izvērtē datus, vajadzības, priekšlikumus</a:t>
            </a:r>
            <a:endParaRPr lang="lv-LV" sz="1600">
              <a:solidFill>
                <a:srgbClr val="FFFFFF"/>
              </a:solidFill>
              <a:latin typeface="Verdana"/>
              <a:ea typeface="Verdan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3328B7-8FB5-225F-B16F-E3AD37FCF186}"/>
              </a:ext>
            </a:extLst>
          </p:cNvPr>
          <p:cNvSpPr txBox="1"/>
          <p:nvPr/>
        </p:nvSpPr>
        <p:spPr>
          <a:xfrm>
            <a:off x="6605080" y="1777560"/>
            <a:ext cx="2288698" cy="1341906"/>
          </a:xfrm>
          <a:prstGeom prst="rect">
            <a:avLst/>
          </a:prstGeom>
          <a:solidFill>
            <a:srgbClr val="F1EFF5"/>
          </a:solidFill>
          <a:ln w="9525">
            <a:solidFill>
              <a:srgbClr val="CBC7D8"/>
            </a:solidFill>
          </a:ln>
        </p:spPr>
        <p:txBody>
          <a:bodyPr rot="0" spcFirstLastPara="0" vertOverflow="overflow" horzOverflow="overflow" vert="horz" wrap="square" lIns="91440" tIns="54864" rIns="91440" bIns="54864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Nelielas izmaiņas </a:t>
            </a: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(terminoloģija, esošo sasniedzamo rezultātu redakcijas u. tml.)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E4A7964-B161-69A6-535C-2C3A4407188F}"/>
              </a:ext>
            </a:extLst>
          </p:cNvPr>
          <p:cNvSpPr txBox="1"/>
          <p:nvPr/>
        </p:nvSpPr>
        <p:spPr>
          <a:xfrm>
            <a:off x="6594920" y="3586740"/>
            <a:ext cx="2288698" cy="1095685"/>
          </a:xfrm>
          <a:prstGeom prst="rect">
            <a:avLst/>
          </a:prstGeom>
          <a:solidFill>
            <a:srgbClr val="E4E0EB"/>
          </a:solidFill>
          <a:ln w="9525">
            <a:solidFill>
              <a:srgbClr val="CBC7D8"/>
            </a:solidFill>
          </a:ln>
        </p:spPr>
        <p:txBody>
          <a:bodyPr rot="0" spcFirstLastPara="0" vertOverflow="overflow" horzOverflow="overflow" vert="horz" wrap="square" lIns="91440" tIns="54864" rIns="91440" bIns="54864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Būtiskas izmaiņas </a:t>
            </a: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(sasniedzamie rezultāti, caurviju prasmes u. tml.)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40F1AF-717D-72C9-EBD3-9B6620445B9A}"/>
              </a:ext>
            </a:extLst>
          </p:cNvPr>
          <p:cNvSpPr txBox="1"/>
          <p:nvPr/>
        </p:nvSpPr>
        <p:spPr>
          <a:xfrm>
            <a:off x="9269254" y="1572219"/>
            <a:ext cx="2764821" cy="849463"/>
          </a:xfrm>
          <a:prstGeom prst="rect">
            <a:avLst/>
          </a:prstGeom>
          <a:solidFill>
            <a:srgbClr val="F1EFF5"/>
          </a:solidFill>
          <a:ln w="9525">
            <a:solidFill>
              <a:srgbClr val="CBC7D8"/>
            </a:solidFill>
          </a:ln>
        </p:spPr>
        <p:txBody>
          <a:bodyPr rot="0" spcFirstLastPara="0" vertOverflow="overflow" horzOverflow="overflow" vert="horz" wrap="square" lIns="91440" tIns="54864" rIns="91440" bIns="54864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v-LV" sz="1600" b="1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Vienkāršota saskaņošana </a:t>
            </a:r>
            <a:endParaRPr lang="lv-LV">
              <a:latin typeface="Verdana"/>
              <a:ea typeface="Verdana"/>
            </a:endParaRPr>
          </a:p>
          <a:p>
            <a:pPr algn="ctr"/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(bez pilotēšanas utt.)</a:t>
            </a:r>
            <a:endParaRPr lang="lv-LV">
              <a:latin typeface="Verdana"/>
              <a:ea typeface="Verdana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0BA05C3-2F4A-3775-81A9-A443665BFCEA}"/>
              </a:ext>
            </a:extLst>
          </p:cNvPr>
          <p:cNvSpPr txBox="1"/>
          <p:nvPr/>
        </p:nvSpPr>
        <p:spPr>
          <a:xfrm>
            <a:off x="9270555" y="2632306"/>
            <a:ext cx="2764822" cy="2573012"/>
          </a:xfrm>
          <a:prstGeom prst="rect">
            <a:avLst/>
          </a:prstGeom>
          <a:solidFill>
            <a:srgbClr val="E4E0EB"/>
          </a:solidFill>
          <a:ln w="9525">
            <a:solidFill>
              <a:srgbClr val="CBC7D8"/>
            </a:solidFill>
          </a:ln>
        </p:spPr>
        <p:txBody>
          <a:bodyPr rot="0" spcFirstLastPara="0" vertOverflow="overflow" horzOverflow="overflow" vert="horz" wrap="square" lIns="91440" tIns="54864" rIns="91440" bIns="54864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Priekšlikumu izstrāde (redakcijas)</a:t>
            </a:r>
          </a:p>
          <a:p>
            <a:pPr marL="285750" indent="-285750">
              <a:buFont typeface="Arial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Sabiedriskā apspriešana</a:t>
            </a:r>
          </a:p>
          <a:p>
            <a:pPr marL="285750" indent="-285750">
              <a:buFont typeface="Arial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Pilotēšana</a:t>
            </a:r>
          </a:p>
          <a:p>
            <a:pPr marL="285750" indent="-285750">
              <a:buFont typeface="Arial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Ieviešanas gatavības pārbaude</a:t>
            </a:r>
          </a:p>
          <a:p>
            <a:pPr marL="285750" indent="-285750">
              <a:buFont typeface="Arial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Lēmuma pieņemšana</a:t>
            </a:r>
          </a:p>
          <a:p>
            <a:pPr marL="285750" indent="-285750">
              <a:buFont typeface="Arial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Ieviešanas monitorings</a:t>
            </a:r>
          </a:p>
        </p:txBody>
      </p:sp>
      <p:sp>
        <p:nvSpPr>
          <p:cNvPr id="41" name="Bultiņa: pa labi 40">
            <a:extLst>
              <a:ext uri="{FF2B5EF4-FFF2-40B4-BE49-F238E27FC236}">
                <a16:creationId xmlns:a16="http://schemas.microsoft.com/office/drawing/2014/main" id="{6B95A5E3-42CE-E92A-DE49-604586DEFFE7}"/>
              </a:ext>
            </a:extLst>
          </p:cNvPr>
          <p:cNvSpPr/>
          <p:nvPr/>
        </p:nvSpPr>
        <p:spPr>
          <a:xfrm>
            <a:off x="1938147" y="2997226"/>
            <a:ext cx="228600" cy="164592"/>
          </a:xfrm>
          <a:prstGeom prst="rightArrow">
            <a:avLst/>
          </a:prstGeom>
          <a:solidFill>
            <a:srgbClr val="6647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600">
              <a:latin typeface="Verdana"/>
              <a:ea typeface="Verdana"/>
            </a:endParaRPr>
          </a:p>
        </p:txBody>
      </p:sp>
      <p:sp>
        <p:nvSpPr>
          <p:cNvPr id="42" name="Bultiņa: pa labi 41">
            <a:extLst>
              <a:ext uri="{FF2B5EF4-FFF2-40B4-BE49-F238E27FC236}">
                <a16:creationId xmlns:a16="http://schemas.microsoft.com/office/drawing/2014/main" id="{1C5B24AE-0206-3FEC-2B6A-8384FFD6833B}"/>
              </a:ext>
            </a:extLst>
          </p:cNvPr>
          <p:cNvSpPr/>
          <p:nvPr/>
        </p:nvSpPr>
        <p:spPr>
          <a:xfrm>
            <a:off x="4100195" y="2997226"/>
            <a:ext cx="228600" cy="164592"/>
          </a:xfrm>
          <a:prstGeom prst="rightArrow">
            <a:avLst/>
          </a:prstGeom>
          <a:solidFill>
            <a:srgbClr val="6647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600">
              <a:latin typeface="Verdana"/>
              <a:ea typeface="Verdana"/>
            </a:endParaRPr>
          </a:p>
        </p:txBody>
      </p:sp>
      <p:sp>
        <p:nvSpPr>
          <p:cNvPr id="43" name="Bultiņa: pa labi 42">
            <a:extLst>
              <a:ext uri="{FF2B5EF4-FFF2-40B4-BE49-F238E27FC236}">
                <a16:creationId xmlns:a16="http://schemas.microsoft.com/office/drawing/2014/main" id="{9586C571-722E-FE70-9694-16DB64DC4448}"/>
              </a:ext>
            </a:extLst>
          </p:cNvPr>
          <p:cNvSpPr/>
          <p:nvPr/>
        </p:nvSpPr>
        <p:spPr>
          <a:xfrm>
            <a:off x="6362986" y="2453063"/>
            <a:ext cx="228600" cy="164592"/>
          </a:xfrm>
          <a:prstGeom prst="rightArrow">
            <a:avLst/>
          </a:prstGeom>
          <a:solidFill>
            <a:srgbClr val="6647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600">
              <a:latin typeface="Verdana"/>
              <a:ea typeface="Verdana"/>
            </a:endParaRPr>
          </a:p>
        </p:txBody>
      </p:sp>
      <p:sp>
        <p:nvSpPr>
          <p:cNvPr id="44" name="Bultiņa: pa labi 43">
            <a:extLst>
              <a:ext uri="{FF2B5EF4-FFF2-40B4-BE49-F238E27FC236}">
                <a16:creationId xmlns:a16="http://schemas.microsoft.com/office/drawing/2014/main" id="{A3EF569F-2C82-49AA-E181-400450D09D37}"/>
              </a:ext>
            </a:extLst>
          </p:cNvPr>
          <p:cNvSpPr/>
          <p:nvPr/>
        </p:nvSpPr>
        <p:spPr>
          <a:xfrm>
            <a:off x="6362986" y="3687503"/>
            <a:ext cx="228600" cy="164592"/>
          </a:xfrm>
          <a:prstGeom prst="rightArrow">
            <a:avLst/>
          </a:prstGeom>
          <a:solidFill>
            <a:srgbClr val="6647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600">
              <a:latin typeface="Verdana"/>
              <a:ea typeface="Verdana"/>
            </a:endParaRPr>
          </a:p>
        </p:txBody>
      </p:sp>
      <p:sp>
        <p:nvSpPr>
          <p:cNvPr id="45" name="Bultiņa: pa labi 44">
            <a:extLst>
              <a:ext uri="{FF2B5EF4-FFF2-40B4-BE49-F238E27FC236}">
                <a16:creationId xmlns:a16="http://schemas.microsoft.com/office/drawing/2014/main" id="{ABD624F5-1F30-B034-8D7C-AD3D55A83EB5}"/>
              </a:ext>
            </a:extLst>
          </p:cNvPr>
          <p:cNvSpPr/>
          <p:nvPr/>
        </p:nvSpPr>
        <p:spPr>
          <a:xfrm>
            <a:off x="8933688" y="2016715"/>
            <a:ext cx="228600" cy="164592"/>
          </a:xfrm>
          <a:prstGeom prst="rightArrow">
            <a:avLst/>
          </a:prstGeom>
          <a:solidFill>
            <a:srgbClr val="6647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600">
              <a:latin typeface="Verdana"/>
              <a:ea typeface="Verdana"/>
            </a:endParaRPr>
          </a:p>
        </p:txBody>
      </p:sp>
      <p:sp>
        <p:nvSpPr>
          <p:cNvPr id="46" name="Bultiņa: pa labi 45">
            <a:extLst>
              <a:ext uri="{FF2B5EF4-FFF2-40B4-BE49-F238E27FC236}">
                <a16:creationId xmlns:a16="http://schemas.microsoft.com/office/drawing/2014/main" id="{8CE92FF8-14D9-275D-01A3-DC3258215C63}"/>
              </a:ext>
            </a:extLst>
          </p:cNvPr>
          <p:cNvSpPr/>
          <p:nvPr/>
        </p:nvSpPr>
        <p:spPr>
          <a:xfrm>
            <a:off x="8933688" y="4048874"/>
            <a:ext cx="228600" cy="164592"/>
          </a:xfrm>
          <a:prstGeom prst="rightArrow">
            <a:avLst/>
          </a:prstGeom>
          <a:solidFill>
            <a:srgbClr val="6647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600">
              <a:latin typeface="Verdana"/>
              <a:ea typeface="Verdana"/>
            </a:endParaRPr>
          </a:p>
        </p:txBody>
      </p:sp>
      <p:sp>
        <p:nvSpPr>
          <p:cNvPr id="50" name="Bultiņa: pa kreisi 49">
            <a:extLst>
              <a:ext uri="{FF2B5EF4-FFF2-40B4-BE49-F238E27FC236}">
                <a16:creationId xmlns:a16="http://schemas.microsoft.com/office/drawing/2014/main" id="{D769E98B-646F-FAD4-5661-3CDC8BCB97A2}"/>
              </a:ext>
            </a:extLst>
          </p:cNvPr>
          <p:cNvSpPr/>
          <p:nvPr/>
        </p:nvSpPr>
        <p:spPr>
          <a:xfrm>
            <a:off x="693419" y="5254181"/>
            <a:ext cx="11335036" cy="314895"/>
          </a:xfrm>
          <a:prstGeom prst="leftArrow">
            <a:avLst/>
          </a:prstGeom>
          <a:solidFill>
            <a:srgbClr val="CBC7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6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F516CA2-6434-DAD4-DA01-09CAE3F3A4F8}"/>
              </a:ext>
            </a:extLst>
          </p:cNvPr>
          <p:cNvSpPr txBox="1"/>
          <p:nvPr/>
        </p:nvSpPr>
        <p:spPr>
          <a:xfrm>
            <a:off x="949674" y="5020929"/>
            <a:ext cx="18796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v-LV" sz="1600" b="1" i="1" noProof="1">
                <a:solidFill>
                  <a:srgbClr val="664790"/>
                </a:solidFill>
                <a:latin typeface="Verdana"/>
                <a:ea typeface="Verdana"/>
                <a:cs typeface="Calibri"/>
              </a:rPr>
              <a:t>Jauns cikls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667512" y="6650597"/>
            <a:ext cx="292608" cy="1231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43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3" name="Bultiņa: pa kreisi 2">
            <a:extLst>
              <a:ext uri="{FF2B5EF4-FFF2-40B4-BE49-F238E27FC236}">
                <a16:creationId xmlns:a16="http://schemas.microsoft.com/office/drawing/2014/main" id="{587103CB-A539-2F28-E3B6-D0720A0C130D}"/>
              </a:ext>
            </a:extLst>
          </p:cNvPr>
          <p:cNvSpPr/>
          <p:nvPr/>
        </p:nvSpPr>
        <p:spPr>
          <a:xfrm rot="5400000">
            <a:off x="115966" y="4212382"/>
            <a:ext cx="881350" cy="267270"/>
          </a:xfrm>
          <a:prstGeom prst="leftArrow">
            <a:avLst/>
          </a:prstGeom>
          <a:solidFill>
            <a:srgbClr val="CBC7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1600">
              <a:latin typeface="Verdana"/>
              <a:ea typeface="Verdan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AB4FAC-F44D-4E65-2F42-AE3640E69094}"/>
              </a:ext>
            </a:extLst>
          </p:cNvPr>
          <p:cNvSpPr txBox="1"/>
          <p:nvPr/>
        </p:nvSpPr>
        <p:spPr>
          <a:xfrm>
            <a:off x="264808" y="1734693"/>
            <a:ext cx="5987817" cy="369332"/>
          </a:xfrm>
          <a:prstGeom prst="rect">
            <a:avLst/>
          </a:prstGeom>
          <a:solidFill>
            <a:srgbClr val="66479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v-LV" b="1" noProof="1">
                <a:solidFill>
                  <a:srgbClr val="FFFFFF"/>
                </a:solidFill>
                <a:latin typeface="Verdana"/>
                <a:ea typeface="Verdana"/>
              </a:rPr>
              <a:t>Vispārējās izglītības konsultatīvā padome</a:t>
            </a:r>
            <a:endParaRPr lang="lv-LV">
              <a:latin typeface="Verdana"/>
              <a:ea typeface="Verdana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913250-DC86-ED6B-10DE-4F22B898CA0F}"/>
              </a:ext>
            </a:extLst>
          </p:cNvPr>
          <p:cNvSpPr/>
          <p:nvPr/>
        </p:nvSpPr>
        <p:spPr>
          <a:xfrm>
            <a:off x="960120" y="5777074"/>
            <a:ext cx="10808208" cy="952907"/>
          </a:xfrm>
          <a:prstGeom prst="rect">
            <a:avLst/>
          </a:prstGeom>
          <a:solidFill>
            <a:srgbClr val="EEEC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1D02C4-FF38-C10F-6A66-36CC9D75DE36}"/>
              </a:ext>
            </a:extLst>
          </p:cNvPr>
          <p:cNvSpPr/>
          <p:nvPr/>
        </p:nvSpPr>
        <p:spPr>
          <a:xfrm>
            <a:off x="988991" y="5932923"/>
            <a:ext cx="73152" cy="786383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20D90D-269A-63FF-2792-D04D4FC35016}"/>
              </a:ext>
            </a:extLst>
          </p:cNvPr>
          <p:cNvSpPr txBox="1"/>
          <p:nvPr/>
        </p:nvSpPr>
        <p:spPr>
          <a:xfrm>
            <a:off x="1252728" y="5876701"/>
            <a:ext cx="10040112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 Bold"/>
              </a:rPr>
              <a:t>VIAA izstrādājis un nodevis pirmreizējai apspriešanai skolotāju asociācijām ekspertu konsultatīvo padomju nolikumu, kurā ietverti padomju izveides, darbības un lēmumu pieņemšanas principi.</a:t>
            </a:r>
            <a:endParaRPr lang="en-US" sz="1600" b="1" noProof="1">
              <a:solidFill>
                <a:srgbClr val="664790"/>
              </a:solidFill>
              <a:latin typeface="Verdana Bold"/>
            </a:endParaRPr>
          </a:p>
        </p:txBody>
      </p:sp>
    </p:spTree>
    <p:extLst>
      <p:ext uri="{BB962C8B-B14F-4D97-AF65-F5344CB8AC3E}">
        <p14:creationId xmlns:p14="http://schemas.microsoft.com/office/powerpoint/2010/main" val="29784545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3">
            <a:extLst>
              <a:ext uri="{FF2B5EF4-FFF2-40B4-BE49-F238E27FC236}">
                <a16:creationId xmlns:a16="http://schemas.microsoft.com/office/drawing/2014/main" id="{36B16D83-9C58-179E-D218-184EE4C583EF}"/>
              </a:ext>
            </a:extLst>
          </p:cNvPr>
          <p:cNvSpPr/>
          <p:nvPr/>
        </p:nvSpPr>
        <p:spPr>
          <a:xfrm>
            <a:off x="0" y="0"/>
            <a:ext cx="12192000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7EC9ADA-5F23-FB4C-8D5C-1C2A1978FE8E}"/>
              </a:ext>
            </a:extLst>
          </p:cNvPr>
          <p:cNvSpPr txBox="1">
            <a:spLocks/>
          </p:cNvSpPr>
          <p:nvPr/>
        </p:nvSpPr>
        <p:spPr>
          <a:xfrm>
            <a:off x="648652" y="382016"/>
            <a:ext cx="10754202" cy="641414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664790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r>
              <a:rPr lang="lv-LV" sz="2400" noProof="1">
                <a:latin typeface="Verdana"/>
                <a:ea typeface="Verdana"/>
              </a:rPr>
              <a:t>REGULĀRS PĀRVALDĪBAS CIKLS</a:t>
            </a:r>
            <a:endParaRPr lang="lv-LV" sz="2400" b="0">
              <a:solidFill>
                <a:srgbClr val="000000"/>
              </a:solidFill>
              <a:latin typeface="Verdana"/>
              <a:ea typeface="Verdana"/>
            </a:endParaRPr>
          </a:p>
        </p:txBody>
      </p:sp>
      <p:sp>
        <p:nvSpPr>
          <p:cNvPr id="9" name="Rectangle 54">
            <a:extLst>
              <a:ext uri="{FF2B5EF4-FFF2-40B4-BE49-F238E27FC236}">
                <a16:creationId xmlns:a16="http://schemas.microsoft.com/office/drawing/2014/main" id="{5046C7DE-8215-49DA-9F0E-9357A7DE3607}"/>
              </a:ext>
            </a:extLst>
          </p:cNvPr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647FB48-EB10-7D1A-D1E4-D97143EBA438}"/>
              </a:ext>
            </a:extLst>
          </p:cNvPr>
          <p:cNvSpPr>
            <a:spLocks/>
          </p:cNvSpPr>
          <p:nvPr/>
        </p:nvSpPr>
        <p:spPr>
          <a:xfrm>
            <a:off x="713232" y="1395375"/>
            <a:ext cx="10744200" cy="16459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CAA29A-4D79-F6B7-4EE1-5C9978DF94E3}"/>
              </a:ext>
            </a:extLst>
          </p:cNvPr>
          <p:cNvSpPr txBox="1"/>
          <p:nvPr/>
        </p:nvSpPr>
        <p:spPr>
          <a:xfrm>
            <a:off x="645446" y="1962880"/>
            <a:ext cx="4182427" cy="28315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 Bold"/>
              </a:rPr>
              <a:t>LATVIJAS ATTĪSTĪBAS MĒRĶI</a:t>
            </a:r>
            <a:endParaRPr lang="lv-LV" sz="1600" b="1">
              <a:solidFill>
                <a:srgbClr val="664790"/>
              </a:solidFill>
              <a:latin typeface="Verdana Bold"/>
              <a:ea typeface="Verdana Bold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C9BAED-7FE7-61F6-1A4D-5C447E075BE0}"/>
              </a:ext>
            </a:extLst>
          </p:cNvPr>
          <p:cNvSpPr txBox="1">
            <a:spLocks/>
          </p:cNvSpPr>
          <p:nvPr/>
        </p:nvSpPr>
        <p:spPr>
          <a:xfrm>
            <a:off x="645446" y="2318512"/>
            <a:ext cx="4184014" cy="775597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Saturs veido zināšanu, prasmju un vērtību pamatu valsts ilgtermiņa attīstībai.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6A2911-7581-C77A-73D2-069AA578C4F7}"/>
              </a:ext>
            </a:extLst>
          </p:cNvPr>
          <p:cNvSpPr txBox="1"/>
          <p:nvPr/>
        </p:nvSpPr>
        <p:spPr>
          <a:xfrm>
            <a:off x="641954" y="3219990"/>
            <a:ext cx="2871787" cy="28315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 Bold"/>
              </a:rPr>
              <a:t>NĀKOTNES SIGNĀLI</a:t>
            </a:r>
            <a:endParaRPr lang="lv-LV" sz="1600" b="1">
              <a:solidFill>
                <a:srgbClr val="664790"/>
              </a:solidFill>
              <a:latin typeface="Verdana Bold"/>
              <a:ea typeface="Verdana Bold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383DDF-D4F8-F908-FB66-CD03A274110E}"/>
              </a:ext>
            </a:extLst>
          </p:cNvPr>
          <p:cNvSpPr txBox="1"/>
          <p:nvPr/>
        </p:nvSpPr>
        <p:spPr>
          <a:xfrm>
            <a:off x="641953" y="3671221"/>
            <a:ext cx="3336129" cy="176048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</a:rPr>
              <a:t>klimats un drošība</a:t>
            </a:r>
            <a:endParaRPr lang="lv-LV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  <a:ea typeface="Verdana"/>
              </a:rPr>
              <a:t>MI un digitālā transformācija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</a:rPr>
              <a:t>demokrātiskā noturība</a:t>
            </a:r>
            <a:endParaRPr lang="lv-LV" sz="1600">
              <a:solidFill>
                <a:srgbClr val="664790"/>
              </a:solidFill>
              <a:latin typeface="Verdana"/>
              <a:ea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</a:rPr>
              <a:t>darba tirgus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</a:rPr>
              <a:t>indivīda radošo spēju attīstība</a:t>
            </a:r>
            <a:endParaRPr lang="lv-LV" sz="1600">
              <a:solidFill>
                <a:srgbClr val="664790"/>
              </a:solidFill>
              <a:latin typeface="Verdan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lv-LV" sz="1600" noProof="1">
                <a:solidFill>
                  <a:srgbClr val="664790"/>
                </a:solidFill>
                <a:latin typeface="Verdana"/>
              </a:rPr>
              <a:t>sabiedrības saliedētība</a:t>
            </a:r>
            <a:endParaRPr lang="lv-LV" sz="160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68709E-3E6A-7966-DC07-138F1C224370}"/>
              </a:ext>
            </a:extLst>
          </p:cNvPr>
          <p:cNvSpPr txBox="1">
            <a:spLocks/>
          </p:cNvSpPr>
          <p:nvPr/>
        </p:nvSpPr>
        <p:spPr>
          <a:xfrm>
            <a:off x="673450" y="889252"/>
            <a:ext cx="10110152" cy="28315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600" b="1" noProof="1">
                <a:solidFill>
                  <a:schemeClr val="bg2"/>
                </a:solidFill>
                <a:latin typeface="Verdana"/>
              </a:rPr>
              <a:t>Vienreizēja reforma nevar savlaicīgi reaģēt uz pastāvīgām pārmaiņām</a:t>
            </a:r>
            <a:endParaRPr lang="lv-LV" sz="1600" b="1">
              <a:solidFill>
                <a:schemeClr val="bg2"/>
              </a:solidFill>
              <a:latin typeface="Verdana"/>
              <a:ea typeface="Verdan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BAE0EB3-6D38-E36B-7CEF-5025ABE695E5}"/>
              </a:ext>
            </a:extLst>
          </p:cNvPr>
          <p:cNvSpPr txBox="1">
            <a:spLocks/>
          </p:cNvSpPr>
          <p:nvPr/>
        </p:nvSpPr>
        <p:spPr>
          <a:xfrm>
            <a:off x="4064793" y="2195037"/>
            <a:ext cx="3913632" cy="252377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ctr"/>
            <a:r>
              <a:rPr lang="lv-LV" sz="1400" b="0" noProof="1">
                <a:solidFill>
                  <a:srgbClr val="FFFFFF"/>
                </a:solidFill>
                <a:latin typeface="Verdana"/>
              </a:rPr>
              <a:t>Mērķi • struktūra • jomas • vērtības</a:t>
            </a:r>
            <a:endParaRPr lang="lv-LV"/>
          </a:p>
        </p:txBody>
      </p:sp>
      <p:sp>
        <p:nvSpPr>
          <p:cNvPr id="55" name="Rectangle 24">
            <a:extLst>
              <a:ext uri="{FF2B5EF4-FFF2-40B4-BE49-F238E27FC236}">
                <a16:creationId xmlns:a16="http://schemas.microsoft.com/office/drawing/2014/main" id="{CE48317B-90F4-DCA3-70C0-F044ED4CB37D}"/>
              </a:ext>
            </a:extLst>
          </p:cNvPr>
          <p:cNvSpPr>
            <a:spLocks/>
          </p:cNvSpPr>
          <p:nvPr/>
        </p:nvSpPr>
        <p:spPr>
          <a:xfrm>
            <a:off x="5563418" y="1500053"/>
            <a:ext cx="16459" cy="400507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460E301-F16B-FCFD-E019-5F2C304DD260}"/>
              </a:ext>
            </a:extLst>
          </p:cNvPr>
          <p:cNvSpPr txBox="1">
            <a:spLocks/>
          </p:cNvSpPr>
          <p:nvPr/>
        </p:nvSpPr>
        <p:spPr>
          <a:xfrm>
            <a:off x="5861050" y="2032953"/>
            <a:ext cx="2999232" cy="28315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 Bold"/>
              </a:rPr>
              <a:t>TRĪS LĒMUMU LĪMEŅI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8541295-8162-D159-0819-DFD32220E31B}"/>
              </a:ext>
            </a:extLst>
          </p:cNvPr>
          <p:cNvSpPr txBox="1"/>
          <p:nvPr/>
        </p:nvSpPr>
        <p:spPr>
          <a:xfrm>
            <a:off x="5892959" y="2523173"/>
            <a:ext cx="650240" cy="40626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2400" b="1" noProof="1">
                <a:solidFill>
                  <a:srgbClr val="CBC7D8"/>
                </a:solidFill>
                <a:latin typeface="Verdana"/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024D63D-0047-D6CD-4D49-5596DFF7AA51}"/>
              </a:ext>
            </a:extLst>
          </p:cNvPr>
          <p:cNvSpPr txBox="1"/>
          <p:nvPr/>
        </p:nvSpPr>
        <p:spPr>
          <a:xfrm>
            <a:off x="6363970" y="2405634"/>
            <a:ext cx="5461761" cy="52937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r>
              <a:rPr lang="lv-LV" sz="1600" b="0" noProof="1">
                <a:solidFill>
                  <a:srgbClr val="664790"/>
                </a:solidFill>
                <a:latin typeface="Verdana"/>
              </a:rPr>
              <a:t>Standarta grozījumi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 – 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mērķu vai sasniedzamo rezultātu būtiskām izmaiņām.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7801EC8-5CB0-073B-56A1-52385FF2B1D7}"/>
              </a:ext>
            </a:extLst>
          </p:cNvPr>
          <p:cNvSpPr txBox="1"/>
          <p:nvPr/>
        </p:nvSpPr>
        <p:spPr>
          <a:xfrm>
            <a:off x="5892959" y="3388805"/>
            <a:ext cx="650240" cy="40626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2400" b="1" noProof="1">
                <a:solidFill>
                  <a:srgbClr val="CBC7D8"/>
                </a:solidFill>
                <a:latin typeface="Verdana"/>
              </a:rPr>
              <a:t>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AD3812A-DC05-0DC5-B657-BA2EA36F48C4}"/>
              </a:ext>
            </a:extLst>
          </p:cNvPr>
          <p:cNvSpPr txBox="1">
            <a:spLocks/>
          </p:cNvSpPr>
          <p:nvPr/>
        </p:nvSpPr>
        <p:spPr>
          <a:xfrm>
            <a:off x="6363970" y="3317462"/>
            <a:ext cx="5461761" cy="775597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r>
              <a:rPr lang="lv-LV" sz="1600" b="0" noProof="1">
                <a:solidFill>
                  <a:srgbClr val="664790"/>
                </a:solidFill>
                <a:latin typeface="Verdana"/>
              </a:rPr>
              <a:t>Programmu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paraugu 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vai metodisko materiālu aktualizācija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– 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satura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apjomam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, secībai,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pēctecības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 un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saskaņotības izmaiņām.</a:t>
            </a:r>
            <a:endParaRPr lang="lv-LV" sz="1600" b="0">
              <a:solidFill>
                <a:srgbClr val="664790"/>
              </a:solidFill>
              <a:latin typeface="Verdana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8385730-E7ED-75D1-E349-D5CD77B0ECA9}"/>
              </a:ext>
            </a:extLst>
          </p:cNvPr>
          <p:cNvSpPr txBox="1"/>
          <p:nvPr/>
        </p:nvSpPr>
        <p:spPr>
          <a:xfrm>
            <a:off x="5892959" y="4459669"/>
            <a:ext cx="650240" cy="40626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/>
            <a:r>
              <a:rPr lang="lv-LV" sz="2400" b="1" noProof="1">
                <a:solidFill>
                  <a:srgbClr val="CBC7D8"/>
                </a:solidFill>
                <a:latin typeface="Verdana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B4B5CDD-825F-811A-A31B-9EBDAAD9E1F1}"/>
              </a:ext>
            </a:extLst>
          </p:cNvPr>
          <p:cNvSpPr txBox="1"/>
          <p:nvPr/>
        </p:nvSpPr>
        <p:spPr>
          <a:xfrm>
            <a:off x="6363971" y="4370071"/>
            <a:ext cx="5461760" cy="775597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r>
              <a:rPr lang="lv-LV" sz="1600" b="0" noProof="1">
                <a:solidFill>
                  <a:srgbClr val="664790"/>
                </a:solidFill>
                <a:latin typeface="Verdana"/>
              </a:rPr>
              <a:t>Skolas līmenis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 – no konkrētās skolas viedokļa 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mācību darba plānošanai un kvalitātes nodrošināšanai atbilstoši skolēnu vajadzībām</a:t>
            </a:r>
            <a:endParaRPr lang="lv-LV" sz="1600" b="0" noProof="1">
              <a:solidFill>
                <a:srgbClr val="00B050"/>
              </a:solidFill>
              <a:latin typeface="Verdana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06F993-988F-9FBC-DD16-270AA5357898}"/>
              </a:ext>
            </a:extLst>
          </p:cNvPr>
          <p:cNvSpPr txBox="1"/>
          <p:nvPr/>
        </p:nvSpPr>
        <p:spPr>
          <a:xfrm>
            <a:off x="667512" y="6650597"/>
            <a:ext cx="292608" cy="1231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44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468012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1045"/>
            <a:ext cx="10789920" cy="38779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r>
              <a:rPr lang="lv-LV" sz="2400" b="1" noProof="1">
                <a:solidFill>
                  <a:srgbClr val="664790"/>
                </a:solidFill>
                <a:latin typeface="Verdana Bold"/>
              </a:rPr>
              <a:t>IZGLĪTĪBAS SATURA</a:t>
            </a:r>
            <a:r>
              <a:rPr lang="lv-LV" sz="2400" b="1" noProof="1">
                <a:solidFill>
                  <a:srgbClr val="00B050"/>
                </a:solidFill>
                <a:latin typeface="Verdana Bold"/>
              </a:rPr>
              <a:t> </a:t>
            </a:r>
            <a:r>
              <a:rPr lang="lv-LV" sz="2400" b="1" noProof="1">
                <a:solidFill>
                  <a:srgbClr val="664790"/>
                </a:solidFill>
                <a:latin typeface="Verdana Bold"/>
              </a:rPr>
              <a:t>PILNVEIDE</a:t>
            </a:r>
            <a:endParaRPr sz="2400" b="1">
              <a:solidFill>
                <a:srgbClr val="664790"/>
              </a:solidFill>
              <a:latin typeface="Verdana Bol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664208"/>
            <a:ext cx="3291840" cy="2339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/>
            <a:r>
              <a:rPr lang="lv-LV" sz="1400" b="1" noProof="1">
                <a:solidFill>
                  <a:srgbClr val="766E84"/>
                </a:solidFill>
                <a:latin typeface="Verdana Bold"/>
              </a:rPr>
              <a:t>IEGUVUMI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96908"/>
            <a:ext cx="3401568" cy="124957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r>
              <a:rPr lang="lv-LV" sz="2000" b="1" noProof="1">
                <a:solidFill>
                  <a:srgbClr val="553678"/>
                </a:solidFill>
                <a:latin typeface="Verdana Bold"/>
              </a:rPr>
              <a:t>REGULĀRS,
DATOS BALSTĪTS UN
CAURSKATĀMS PROCESS</a:t>
            </a:r>
            <a:endParaRPr sz="2000" b="1">
              <a:solidFill>
                <a:srgbClr val="553678"/>
              </a:solidFill>
              <a:latin typeface="Verdana Bold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3346704"/>
            <a:ext cx="3246120" cy="2286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3584448"/>
            <a:ext cx="3401568" cy="1988237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Pārmaiņas ir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pārskatāmas</a:t>
            </a:r>
            <a:r>
              <a:rPr lang="lv-LV" sz="1600" b="0" noProof="1">
                <a:solidFill>
                  <a:srgbClr val="00B050"/>
                </a:solidFill>
                <a:latin typeface="Verdana"/>
              </a:rPr>
              <a:t>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visām</a:t>
            </a:r>
            <a:r>
              <a:rPr lang="lv-LV" sz="1600" b="0" noProof="1">
                <a:solidFill>
                  <a:srgbClr val="00B050"/>
                </a:solidFill>
                <a:latin typeface="Verdana"/>
              </a:rPr>
              <a:t>  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ieinteresētajām pusēm.
Lēmumi balstīti datos un pieņemti atbilstošā līmenī.
Standarts saglabā stabilitāti, bet saturs tiek pilnveidots savlaicīgi.</a:t>
            </a:r>
          </a:p>
        </p:txBody>
      </p:sp>
      <p:sp>
        <p:nvSpPr>
          <p:cNvPr id="8" name="Rectangle 7"/>
          <p:cNvSpPr/>
          <p:nvPr/>
        </p:nvSpPr>
        <p:spPr>
          <a:xfrm>
            <a:off x="4224528" y="1664208"/>
            <a:ext cx="22860" cy="4407408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69121" y="1558375"/>
            <a:ext cx="6263640" cy="2339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/>
            <a:r>
              <a:rPr lang="lv-LV" sz="1400" b="1" noProof="1">
                <a:solidFill>
                  <a:srgbClr val="766E84"/>
                </a:solidFill>
                <a:latin typeface="Verdana Bold"/>
              </a:rPr>
              <a:t>NĀKAMIE SOĻI</a:t>
            </a:r>
          </a:p>
        </p:txBody>
      </p:sp>
      <p:sp>
        <p:nvSpPr>
          <p:cNvPr id="10" name="Oval 9"/>
          <p:cNvSpPr/>
          <p:nvPr/>
        </p:nvSpPr>
        <p:spPr>
          <a:xfrm>
            <a:off x="4569121" y="1978998"/>
            <a:ext cx="384048" cy="384048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69121" y="2069455"/>
            <a:ext cx="384048" cy="203133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FFFFFF"/>
                </a:solidFill>
                <a:latin typeface="Verdana Bold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72625" y="1969855"/>
            <a:ext cx="5989320" cy="2560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/>
            <a:r>
              <a:rPr lang="lv-LV" sz="1500" b="1" noProof="1">
                <a:solidFill>
                  <a:srgbClr val="664790"/>
                </a:solidFill>
                <a:latin typeface="Verdana Bold"/>
              </a:rPr>
              <a:t>EKSPERTU KONSULTATĪVĀS PADOMES NOLIKUMS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72625" y="2299039"/>
            <a:ext cx="5989320" cy="510909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/>
            <a:r>
              <a:rPr lang="en-US" sz="1600" b="0" noProof="1">
                <a:solidFill>
                  <a:srgbClr val="664790"/>
                </a:solidFill>
                <a:latin typeface="Verdana"/>
              </a:rPr>
              <a:t>Nolikuma pirmais darba variants ir izstrādāts un nodots asociācijām izskatīšanai.</a:t>
            </a:r>
          </a:p>
        </p:txBody>
      </p:sp>
      <p:sp>
        <p:nvSpPr>
          <p:cNvPr id="14" name="Oval 13"/>
          <p:cNvSpPr/>
          <p:nvPr/>
        </p:nvSpPr>
        <p:spPr>
          <a:xfrm>
            <a:off x="4569121" y="2948263"/>
            <a:ext cx="384048" cy="384048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69121" y="3038720"/>
            <a:ext cx="384048" cy="203133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FFFFFF"/>
                </a:solidFill>
                <a:latin typeface="Verdana Bold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72625" y="2939119"/>
            <a:ext cx="5989320" cy="2560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/>
            <a:r>
              <a:rPr lang="lv-LV" sz="1500" b="1" noProof="1">
                <a:solidFill>
                  <a:srgbClr val="664790"/>
                </a:solidFill>
                <a:latin typeface="Verdana Bold"/>
              </a:rPr>
              <a:t>NORMATĪVAIS PAMATS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72625" y="3238995"/>
            <a:ext cx="5989320" cy="75713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r>
              <a:rPr lang="en-US" sz="1600" noProof="1">
                <a:solidFill>
                  <a:srgbClr val="664790"/>
                </a:solidFill>
                <a:latin typeface="Verdana"/>
              </a:rPr>
              <a:t>Ministru kabineta </a:t>
            </a:r>
            <a:r>
              <a:rPr lang="en-US" sz="1600" b="0" noProof="1">
                <a:solidFill>
                  <a:srgbClr val="664790"/>
                </a:solidFill>
                <a:latin typeface="Verdana"/>
              </a:rPr>
              <a:t>noteikumos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jānostiprina</a:t>
            </a:r>
            <a:r>
              <a:rPr lang="en-US" sz="1600" noProof="1">
                <a:solidFill>
                  <a:srgbClr val="664790"/>
                </a:solidFill>
                <a:latin typeface="Verdana"/>
              </a:rPr>
              <a:t> regulār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a</a:t>
            </a:r>
            <a:r>
              <a:rPr lang="en-US" sz="1600" noProof="1">
                <a:solidFill>
                  <a:srgbClr val="664790"/>
                </a:solidFill>
                <a:latin typeface="Verdana"/>
              </a:rPr>
              <a:t> izglītības satura pārskatīšanas kārtīb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a</a:t>
            </a:r>
            <a:r>
              <a:rPr lang="en-US" sz="1600" noProof="1">
                <a:solidFill>
                  <a:srgbClr val="664790"/>
                </a:solidFill>
                <a:latin typeface="Verdana"/>
              </a:rPr>
              <a:t>, sistēmiskās prasības un lēmumu kritērij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i</a:t>
            </a:r>
            <a:r>
              <a:rPr lang="en-US" sz="1600" noProof="1">
                <a:solidFill>
                  <a:srgbClr val="664790"/>
                </a:solidFill>
                <a:latin typeface="Verdana"/>
              </a:rPr>
              <a:t>.</a:t>
            </a:r>
          </a:p>
        </p:txBody>
      </p:sp>
      <p:sp>
        <p:nvSpPr>
          <p:cNvPr id="18" name="Oval 17"/>
          <p:cNvSpPr/>
          <p:nvPr/>
        </p:nvSpPr>
        <p:spPr>
          <a:xfrm>
            <a:off x="4569121" y="4027254"/>
            <a:ext cx="384048" cy="384048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69121" y="4117711"/>
            <a:ext cx="384048" cy="203133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FFFFFF"/>
                </a:solidFill>
                <a:latin typeface="Verdana Bold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72625" y="4018111"/>
            <a:ext cx="5989320" cy="2560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/>
            <a:r>
              <a:rPr lang="en-US" sz="1500" b="1" noProof="1">
                <a:solidFill>
                  <a:srgbClr val="664790"/>
                </a:solidFill>
                <a:latin typeface="Verdana Bold"/>
              </a:rPr>
              <a:t>BŪTISKU IZMAIŅU CIKLS</a:t>
            </a:r>
            <a:endParaRPr sz="1500" b="1">
              <a:solidFill>
                <a:srgbClr val="664790"/>
              </a:solidFill>
              <a:latin typeface="Verdana Bold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72625" y="4347294"/>
            <a:ext cx="5989320" cy="510909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r>
              <a:rPr lang="lv-LV" sz="1600" b="0" noProof="1">
                <a:solidFill>
                  <a:srgbClr val="664790"/>
                </a:solidFill>
                <a:latin typeface="Verdana"/>
              </a:rPr>
              <a:t>Būtisku izglītības satura atjaunināšanu plānot ne biežāk kā reizi piecos gados.</a:t>
            </a:r>
          </a:p>
        </p:txBody>
      </p:sp>
      <p:sp>
        <p:nvSpPr>
          <p:cNvPr id="22" name="Oval 21"/>
          <p:cNvSpPr/>
          <p:nvPr/>
        </p:nvSpPr>
        <p:spPr>
          <a:xfrm>
            <a:off x="4569121" y="4996519"/>
            <a:ext cx="384048" cy="384048"/>
          </a:xfrm>
          <a:prstGeom prst="ellipse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69121" y="5086976"/>
            <a:ext cx="384048" cy="203133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1200" b="1" noProof="1">
                <a:solidFill>
                  <a:srgbClr val="FFFFFF"/>
                </a:solidFill>
                <a:latin typeface="Verdana Bold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72625" y="4987375"/>
            <a:ext cx="5989320" cy="256032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r>
              <a:rPr lang="en-US" sz="1500" b="1" noProof="1">
                <a:solidFill>
                  <a:srgbClr val="664790"/>
                </a:solidFill>
                <a:latin typeface="Verdana Bold"/>
              </a:rPr>
              <a:t>VALSTS IZSTRĀDĀTS VIENOTS MĀCĪBU KOMPLEKTS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72625" y="5316559"/>
            <a:ext cx="5989320" cy="75713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r>
              <a:rPr lang="lv-LV" sz="1600" b="0" noProof="1">
                <a:solidFill>
                  <a:srgbClr val="664790"/>
                </a:solidFill>
                <a:latin typeface="Verdana"/>
              </a:rPr>
              <a:t>Uzsākt koncepta izstrādi: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mācību grāmata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, skolotāja grāmata, darba uzdevumi un digitālo mācību materiālu komplekts.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6144768"/>
            <a:ext cx="10808208" cy="22860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85800" y="6167198"/>
            <a:ext cx="10808208" cy="6340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/>
            <a:r>
              <a:rPr lang="lv-LV" sz="2000" b="1" noProof="1">
                <a:solidFill>
                  <a:srgbClr val="664790"/>
                </a:solidFill>
                <a:latin typeface="Verdana Bold"/>
              </a:rPr>
              <a:t>Mērķis: pāreja no vienreizējām reformām uz pastāvīgu </a:t>
            </a:r>
            <a:br>
              <a:rPr lang="en-US" sz="2000" b="1">
                <a:solidFill>
                  <a:srgbClr val="664790"/>
                </a:solidFill>
                <a:latin typeface="Verdana Bold"/>
              </a:rPr>
            </a:br>
            <a:r>
              <a:rPr lang="lv-LV" sz="2000" b="1" noProof="1">
                <a:solidFill>
                  <a:srgbClr val="664790"/>
                </a:solidFill>
                <a:latin typeface="Verdana Bold"/>
              </a:rPr>
              <a:t>izglītības satura pārvaldības ciklu.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45</a:t>
            </a:r>
            <a:endParaRPr lang="lv-LV" sz="800" b="0" noProof="1">
              <a:solidFill>
                <a:srgbClr val="FFFFFF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997308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itle"/>
          <p:cNvSpPr txBox="1"/>
          <p:nvPr/>
        </p:nvSpPr>
        <p:spPr>
          <a:xfrm>
            <a:off x="685800" y="510278"/>
            <a:ext cx="10789920" cy="3693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2400" b="1" noProof="1">
                <a:solidFill>
                  <a:srgbClr val="664790"/>
                </a:solidFill>
                <a:latin typeface="Verdana"/>
              </a:rPr>
              <a:t>SKAIDRI MĒRĶI UN ATBILDĪBAS</a:t>
            </a:r>
          </a:p>
        </p:txBody>
      </p:sp>
      <p:sp>
        <p:nvSpPr>
          <p:cNvPr id="4" name="Level 1"/>
          <p:cNvSpPr txBox="1"/>
          <p:nvPr/>
        </p:nvSpPr>
        <p:spPr>
          <a:xfrm>
            <a:off x="438912" y="1700784"/>
            <a:ext cx="2331720" cy="768096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500" b="1" noProof="1">
                <a:solidFill>
                  <a:srgbClr val="664790"/>
                </a:solidFill>
                <a:latin typeface="Verdana"/>
              </a:rPr>
              <a:t>POLITIKAS MĒRĶI</a:t>
            </a:r>
          </a:p>
        </p:txBody>
      </p:sp>
      <p:sp>
        <p:nvSpPr>
          <p:cNvPr id="5" name="Owner 1"/>
          <p:cNvSpPr txBox="1"/>
          <p:nvPr/>
        </p:nvSpPr>
        <p:spPr>
          <a:xfrm>
            <a:off x="2852928" y="1700784"/>
            <a:ext cx="3200400" cy="768096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350" b="1">
                <a:solidFill>
                  <a:srgbClr val="664790"/>
                </a:solidFill>
                <a:latin typeface="Verdana"/>
              </a:rPr>
              <a:t>IZM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350" b="1">
                <a:solidFill>
                  <a:srgbClr val="664790"/>
                </a:solidFill>
                <a:latin typeface="Verdana"/>
              </a:rPr>
              <a:t>Ministru kabinets</a:t>
            </a:r>
          </a:p>
        </p:txBody>
      </p:sp>
      <p:sp>
        <p:nvSpPr>
          <p:cNvPr id="6" name="Scope 1"/>
          <p:cNvSpPr txBox="1"/>
          <p:nvPr/>
        </p:nvSpPr>
        <p:spPr>
          <a:xfrm>
            <a:off x="6236208" y="1700784"/>
            <a:ext cx="5495544" cy="768096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450" b="0" noProof="1">
                <a:solidFill>
                  <a:srgbClr val="664790"/>
                </a:solidFill>
                <a:latin typeface="Verdana"/>
              </a:rPr>
              <a:t>Nosaka Latvijas nākotnei nepieciešamās zināšanas, prasmes, vērtības un attieksmes; nodrošina sasaisti ar attīstības plānošanas dokumentiem.</a:t>
            </a:r>
          </a:p>
        </p:txBody>
      </p:sp>
      <p:sp>
        <p:nvSpPr>
          <p:cNvPr id="7" name="Level 2"/>
          <p:cNvSpPr txBox="1"/>
          <p:nvPr/>
        </p:nvSpPr>
        <p:spPr>
          <a:xfrm>
            <a:off x="438912" y="2532888"/>
            <a:ext cx="2331720" cy="768096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500" b="1" noProof="1">
                <a:solidFill>
                  <a:srgbClr val="664790"/>
                </a:solidFill>
                <a:latin typeface="Verdana"/>
              </a:rPr>
              <a:t>VALSTS IZGLĪTĪBAS STANDARTI</a:t>
            </a:r>
          </a:p>
        </p:txBody>
      </p:sp>
      <p:sp>
        <p:nvSpPr>
          <p:cNvPr id="8" name="Owner 2"/>
          <p:cNvSpPr txBox="1"/>
          <p:nvPr/>
        </p:nvSpPr>
        <p:spPr>
          <a:xfrm>
            <a:off x="2852928" y="2532888"/>
            <a:ext cx="3200400" cy="768096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350" b="1">
                <a:solidFill>
                  <a:srgbClr val="664790"/>
                </a:solidFill>
                <a:latin typeface="Verdana"/>
              </a:rPr>
              <a:t>IZM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350" b="1">
                <a:solidFill>
                  <a:srgbClr val="664790"/>
                </a:solidFill>
                <a:latin typeface="Verdana"/>
              </a:rPr>
              <a:t>Ministru kabinets</a:t>
            </a:r>
          </a:p>
        </p:txBody>
      </p:sp>
      <p:sp>
        <p:nvSpPr>
          <p:cNvPr id="9" name="Scope 2"/>
          <p:cNvSpPr txBox="1"/>
          <p:nvPr/>
        </p:nvSpPr>
        <p:spPr>
          <a:xfrm>
            <a:off x="6236208" y="2532888"/>
            <a:ext cx="5495544" cy="768096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450" b="0" noProof="1">
                <a:solidFill>
                  <a:srgbClr val="664790"/>
                </a:solidFill>
                <a:latin typeface="Verdana"/>
              </a:rPr>
              <a:t>Nosaka izglītības pakāpes mērķi, mācību jomu ietvaru, caurviju prasmes, vērtības un sasniedzamos rezultātus mācību jomās.</a:t>
            </a:r>
          </a:p>
        </p:txBody>
      </p:sp>
      <p:sp>
        <p:nvSpPr>
          <p:cNvPr id="10" name="Level 3"/>
          <p:cNvSpPr txBox="1"/>
          <p:nvPr/>
        </p:nvSpPr>
        <p:spPr>
          <a:xfrm>
            <a:off x="438912" y="3364991"/>
            <a:ext cx="2331720" cy="932688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500" b="1" noProof="1">
                <a:solidFill>
                  <a:srgbClr val="664790"/>
                </a:solidFill>
                <a:latin typeface="Verdana"/>
              </a:rPr>
              <a:t>MĀCĪBU PRIEKŠMETU PROGRAMMU PARAUGI</a:t>
            </a:r>
          </a:p>
        </p:txBody>
      </p:sp>
      <p:sp>
        <p:nvSpPr>
          <p:cNvPr id="11" name="Owner 3"/>
          <p:cNvSpPr txBox="1"/>
          <p:nvPr/>
        </p:nvSpPr>
        <p:spPr>
          <a:xfrm>
            <a:off x="2852928" y="3364991"/>
            <a:ext cx="3200400" cy="932688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350" b="1">
                <a:solidFill>
                  <a:srgbClr val="664790"/>
                </a:solidFill>
                <a:latin typeface="Verdana"/>
              </a:rPr>
              <a:t>VIAA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350" b="1">
                <a:solidFill>
                  <a:srgbClr val="664790"/>
                </a:solidFill>
                <a:latin typeface="Verdana"/>
              </a:rPr>
              <a:t>Ekspertu kopiena</a:t>
            </a:r>
          </a:p>
        </p:txBody>
      </p:sp>
      <p:sp>
        <p:nvSpPr>
          <p:cNvPr id="12" name="Scope 3"/>
          <p:cNvSpPr txBox="1"/>
          <p:nvPr/>
        </p:nvSpPr>
        <p:spPr>
          <a:xfrm>
            <a:off x="6236208" y="3364991"/>
            <a:ext cx="5495544" cy="932688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450" b="0" noProof="1">
                <a:solidFill>
                  <a:srgbClr val="664790"/>
                </a:solidFill>
                <a:latin typeface="Verdana"/>
              </a:rPr>
              <a:t>Precizē tematu secību, sasniedzamos rezultātus, satura dziļumu, skolēnu darbības, starppriekšmetu saiknes un īstenošanas loģiku.</a:t>
            </a:r>
          </a:p>
        </p:txBody>
      </p:sp>
      <p:sp>
        <p:nvSpPr>
          <p:cNvPr id="13" name="Level 4"/>
          <p:cNvSpPr txBox="1"/>
          <p:nvPr/>
        </p:nvSpPr>
        <p:spPr>
          <a:xfrm>
            <a:off x="438912" y="4361688"/>
            <a:ext cx="2331720" cy="804672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500" b="1" noProof="1">
                <a:solidFill>
                  <a:srgbClr val="664790"/>
                </a:solidFill>
                <a:latin typeface="Verdana"/>
              </a:rPr>
              <a:t>METODISKAIS ATBALSTS</a:t>
            </a:r>
          </a:p>
        </p:txBody>
      </p:sp>
      <p:sp>
        <p:nvSpPr>
          <p:cNvPr id="14" name="Owner 4"/>
          <p:cNvSpPr txBox="1"/>
          <p:nvPr/>
        </p:nvSpPr>
        <p:spPr>
          <a:xfrm>
            <a:off x="2852928" y="4361688"/>
            <a:ext cx="3200400" cy="804672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350" b="1">
                <a:solidFill>
                  <a:srgbClr val="664790"/>
                </a:solidFill>
                <a:latin typeface="Verdana"/>
              </a:rPr>
              <a:t>IZM, VIAA, dibinātāji,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350" b="1">
                <a:solidFill>
                  <a:srgbClr val="664790"/>
                </a:solidFill>
                <a:latin typeface="Verdana"/>
              </a:rPr>
              <a:t>izdevniecības un partneri</a:t>
            </a:r>
          </a:p>
        </p:txBody>
      </p:sp>
      <p:sp>
        <p:nvSpPr>
          <p:cNvPr id="15" name="Scope 4"/>
          <p:cNvSpPr txBox="1"/>
          <p:nvPr/>
        </p:nvSpPr>
        <p:spPr>
          <a:xfrm>
            <a:off x="6236208" y="4361688"/>
            <a:ext cx="5495544" cy="804672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450" b="0" noProof="1">
                <a:solidFill>
                  <a:srgbClr val="664790"/>
                </a:solidFill>
                <a:latin typeface="Verdana"/>
              </a:rPr>
              <a:t>Nodrošina mācību līdzekļus, metodiskā atbalsta materiālus, uzdevumu piemērus, vērtēšanas kritērijus un pedagogu profesionālo atbalstu.</a:t>
            </a:r>
          </a:p>
        </p:txBody>
      </p:sp>
      <p:sp>
        <p:nvSpPr>
          <p:cNvPr id="16" name="Level 5"/>
          <p:cNvSpPr txBox="1"/>
          <p:nvPr/>
        </p:nvSpPr>
        <p:spPr>
          <a:xfrm>
            <a:off x="438912" y="5230368"/>
            <a:ext cx="2331720" cy="859536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500" b="1" noProof="1">
                <a:solidFill>
                  <a:srgbClr val="664790"/>
                </a:solidFill>
                <a:latin typeface="Verdana"/>
              </a:rPr>
              <a:t>ĪSTENOŠANA</a:t>
            </a:r>
          </a:p>
        </p:txBody>
      </p:sp>
      <p:sp>
        <p:nvSpPr>
          <p:cNvPr id="17" name="Owner 5"/>
          <p:cNvSpPr txBox="1"/>
          <p:nvPr/>
        </p:nvSpPr>
        <p:spPr>
          <a:xfrm>
            <a:off x="2852928" y="5230368"/>
            <a:ext cx="3200400" cy="859536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350" b="1">
                <a:solidFill>
                  <a:srgbClr val="664790"/>
                </a:solidFill>
                <a:latin typeface="Verdana"/>
              </a:rPr>
              <a:t>Pedagogi un izglītības iestāde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350" b="1">
                <a:solidFill>
                  <a:srgbClr val="664790"/>
                </a:solidFill>
                <a:latin typeface="Verdana"/>
              </a:rPr>
              <a:t>Dibinātājs</a:t>
            </a:r>
          </a:p>
        </p:txBody>
      </p:sp>
      <p:sp>
        <p:nvSpPr>
          <p:cNvPr id="18" name="Scope 5"/>
          <p:cNvSpPr txBox="1"/>
          <p:nvPr/>
        </p:nvSpPr>
        <p:spPr>
          <a:xfrm>
            <a:off x="6236208" y="5230368"/>
            <a:ext cx="5495544" cy="859536"/>
          </a:xfrm>
          <a:prstGeom prst="rect">
            <a:avLst/>
          </a:prstGeom>
          <a:solidFill>
            <a:srgbClr val="EFECF3"/>
          </a:solidFill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450" b="0" noProof="1">
                <a:solidFill>
                  <a:srgbClr val="664790"/>
                </a:solidFill>
                <a:latin typeface="Verdana"/>
              </a:rPr>
              <a:t>Plāno un īsteno mācību saturu atbilstoši skolēnu vajadzībām, pamato pedagoģiskās izvēles, nodrošina pēctecību un saskaņotu rīcību izglītības iestādē.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7512" y="6645568"/>
            <a:ext cx="292608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</a:rPr>
              <a:t>46</a:t>
            </a:r>
          </a:p>
        </p:txBody>
      </p:sp>
      <p:sp>
        <p:nvSpPr>
          <p:cNvPr id="28" name="Header LĪMENIS"/>
          <p:cNvSpPr txBox="1"/>
          <p:nvPr/>
        </p:nvSpPr>
        <p:spPr>
          <a:xfrm>
            <a:off x="438912" y="1463040"/>
            <a:ext cx="2331720" cy="237744"/>
          </a:xfrm>
          <a:prstGeom prst="rect">
            <a:avLst/>
          </a:prstGeom>
          <a:noFill/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664790"/>
                </a:solidFill>
                <a:latin typeface="Verdana"/>
              </a:rPr>
              <a:t>LĪMENIS</a:t>
            </a:r>
          </a:p>
        </p:txBody>
      </p:sp>
      <p:sp>
        <p:nvSpPr>
          <p:cNvPr id="29" name="Header ATBILDĪGAIS"/>
          <p:cNvSpPr txBox="1"/>
          <p:nvPr/>
        </p:nvSpPr>
        <p:spPr>
          <a:xfrm>
            <a:off x="2852928" y="1463040"/>
            <a:ext cx="3200400" cy="237744"/>
          </a:xfrm>
          <a:prstGeom prst="rect">
            <a:avLst/>
          </a:prstGeom>
          <a:noFill/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664790"/>
                </a:solidFill>
                <a:latin typeface="Verdana"/>
              </a:rPr>
              <a:t>ATBILDĪGAIS</a:t>
            </a:r>
          </a:p>
        </p:txBody>
      </p:sp>
      <p:sp>
        <p:nvSpPr>
          <p:cNvPr id="31" name="Header SATURS / REZULTĀTS"/>
          <p:cNvSpPr txBox="1"/>
          <p:nvPr/>
        </p:nvSpPr>
        <p:spPr>
          <a:xfrm>
            <a:off x="6236208" y="1463040"/>
            <a:ext cx="5495544" cy="237744"/>
          </a:xfrm>
          <a:prstGeom prst="rect">
            <a:avLst/>
          </a:prstGeom>
          <a:noFill/>
          <a:ln>
            <a:noFill/>
          </a:ln>
        </p:spPr>
        <p:txBody>
          <a:bodyPr wrap="square" t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664790"/>
                </a:solidFill>
                <a:latin typeface="Verdana"/>
              </a:rPr>
              <a:t>SATURS / REZULTĀTS</a:t>
            </a:r>
          </a:p>
        </p:txBody>
      </p:sp>
      <p:sp>
        <p:nvSpPr>
          <p:cNvPr id="32" name="Column divider 1"/>
          <p:cNvSpPr/>
          <p:nvPr/>
        </p:nvSpPr>
        <p:spPr>
          <a:xfrm>
            <a:off x="2761488" y="1444752"/>
            <a:ext cx="22860" cy="4700015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Column divider 2"/>
          <p:cNvSpPr/>
          <p:nvPr/>
        </p:nvSpPr>
        <p:spPr>
          <a:xfrm>
            <a:off x="6144768" y="1444752"/>
            <a:ext cx="22860" cy="4700015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9754231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0"/>
            <a:ext cx="12191695" cy="139903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1"/>
          <p:cNvSpPr/>
          <p:nvPr/>
        </p:nvSpPr>
        <p:spPr>
          <a:xfrm>
            <a:off x="655320" y="341376"/>
            <a:ext cx="107899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lv-LV" sz="2050" b="1" kern="0" spc="110" noProof="1">
                <a:solidFill>
                  <a:srgbClr val="664790"/>
                </a:solidFill>
                <a:latin typeface="Verdana Bold" pitchFamily="34" charset="0"/>
                <a:ea typeface="Arial" pitchFamily="34" charset="-122"/>
                <a:cs typeface="Arial" pitchFamily="34" charset="-120"/>
              </a:rPr>
              <a:t>BŪTISKU </a:t>
            </a:r>
            <a:r>
              <a:rPr lang="en-US" sz="2050" b="1" kern="0" spc="110" noProof="1">
                <a:solidFill>
                  <a:srgbClr val="664790"/>
                </a:solidFill>
                <a:latin typeface="Verdana Bold" pitchFamily="34" charset="0"/>
                <a:ea typeface="Arial" pitchFamily="34" charset="-122"/>
                <a:cs typeface="Arial" pitchFamily="34" charset="-120"/>
              </a:rPr>
              <a:t>SATURA IZMAIŅ</a:t>
            </a:r>
            <a:r>
              <a:rPr lang="lv-LV" sz="2050" b="1" kern="0" spc="110" noProof="1">
                <a:solidFill>
                  <a:srgbClr val="664790"/>
                </a:solidFill>
                <a:latin typeface="Verdana Bold" pitchFamily="34" charset="0"/>
                <a:ea typeface="Arial" pitchFamily="34" charset="-122"/>
                <a:cs typeface="Arial" pitchFamily="34" charset="-120"/>
              </a:rPr>
              <a:t>U IEVIEŠANAS ATBALSTS</a:t>
            </a:r>
            <a:endParaRPr lang="en-US" sz="900"/>
          </a:p>
        </p:txBody>
      </p:sp>
      <p:sp>
        <p:nvSpPr>
          <p:cNvPr id="31" name="Rectangle 30"/>
          <p:cNvSpPr/>
          <p:nvPr/>
        </p:nvSpPr>
        <p:spPr>
          <a:xfrm>
            <a:off x="667512" y="6565392"/>
            <a:ext cx="292608" cy="292608"/>
          </a:xfrm>
          <a:prstGeom prst="rect">
            <a:avLst/>
          </a:prstGeom>
          <a:solidFill>
            <a:srgbClr val="664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67512" y="6640907"/>
            <a:ext cx="292608" cy="1415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lv-LV" sz="800" noProof="1">
                <a:solidFill>
                  <a:srgbClr val="FFFFFF"/>
                </a:solidFill>
                <a:latin typeface="Verdana"/>
                <a:ea typeface="Verdana"/>
              </a:rPr>
              <a:t>47</a:t>
            </a:r>
            <a:endParaRPr lang="lv-LV" sz="800" b="0" noProof="1">
              <a:solidFill>
                <a:srgbClr val="FFFFFF"/>
              </a:solidFill>
              <a:latin typeface="Verdana"/>
              <a:ea typeface="Verdan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8368" y="1989675"/>
            <a:ext cx="475488" cy="273921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pPr algn="l"/>
            <a:r>
              <a:rPr lang="en-GB" sz="1600" b="1" noProof="1">
                <a:solidFill>
                  <a:srgbClr val="7030A0"/>
                </a:solidFill>
                <a:latin typeface="Verdana"/>
              </a:rPr>
              <a:t>1</a:t>
            </a:r>
            <a:endParaRPr sz="1600" b="1">
              <a:solidFill>
                <a:srgbClr val="7030A0"/>
              </a:solidFill>
              <a:latin typeface="Verdan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25296" y="1866565"/>
            <a:ext cx="1965960" cy="520142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FAKTISKĀ SITUĀCIJA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01568" y="1713020"/>
            <a:ext cx="8074152" cy="1012585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</a:rPr>
              <a:t>Apzināt pedagogu pieejamību un profesionālo sagatavotību, nepieciešamo kompetences pilnveidi. </a:t>
            </a:r>
          </a:p>
          <a:p>
            <a:r>
              <a:rPr lang="lv-LV" sz="1600" noProof="1">
                <a:solidFill>
                  <a:srgbClr val="664790"/>
                </a:solidFill>
                <a:latin typeface="Verdana"/>
              </a:rPr>
              <a:t>Apzināt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 mācību grāmatu, darba burtnīcu un digitālo resursu pieejamību skolām.</a:t>
            </a:r>
            <a:endParaRPr lang="lv-LV" sz="16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58368" y="2767093"/>
            <a:ext cx="10817352" cy="1097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7" name="TextBox 36"/>
          <p:cNvSpPr txBox="1"/>
          <p:nvPr/>
        </p:nvSpPr>
        <p:spPr>
          <a:xfrm>
            <a:off x="676089" y="2974449"/>
            <a:ext cx="475488" cy="273921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pPr algn="l"/>
            <a:r>
              <a:rPr lang="en-US" sz="1600" b="1" noProof="1">
                <a:solidFill>
                  <a:srgbClr val="7030A0"/>
                </a:solidFill>
                <a:latin typeface="Verdana"/>
              </a:rPr>
              <a:t>2</a:t>
            </a:r>
            <a:endParaRPr sz="1600" b="1">
              <a:solidFill>
                <a:srgbClr val="7030A0"/>
              </a:solidFill>
              <a:latin typeface="Verdan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43017" y="2851339"/>
            <a:ext cx="1965960" cy="520142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MĀCĪBU LĪDZEKĻI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419289" y="2851339"/>
            <a:ext cx="8074152" cy="520142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</a:rPr>
              <a:t>Noskaidrot izdevniecību reālās iespējas izstrādāt jaunus mācību līdzekļus, i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zveidot koordinētu izstrādes plānu sadarbībā ar izdevniecībām.</a:t>
            </a:r>
            <a:endParaRPr lang="lv-LV" sz="16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76089" y="3481742"/>
            <a:ext cx="10817352" cy="1097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41" name="TextBox 40"/>
          <p:cNvSpPr txBox="1"/>
          <p:nvPr/>
        </p:nvSpPr>
        <p:spPr>
          <a:xfrm>
            <a:off x="676089" y="3733401"/>
            <a:ext cx="475488" cy="273921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pPr algn="l"/>
            <a:r>
              <a:rPr lang="en-US" sz="1600" b="1" noProof="1">
                <a:solidFill>
                  <a:srgbClr val="7030A0"/>
                </a:solidFill>
                <a:latin typeface="Verdana"/>
              </a:rPr>
              <a:t>3</a:t>
            </a:r>
            <a:endParaRPr sz="1600" b="1">
              <a:solidFill>
                <a:srgbClr val="7030A0"/>
              </a:solidFill>
              <a:latin typeface="Verdan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43017" y="3610291"/>
            <a:ext cx="1965960" cy="520142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DIGITĀLĀS PLATFORMAS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419289" y="3610291"/>
            <a:ext cx="8074152" cy="520142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r>
              <a:rPr lang="lv-LV" sz="1600" noProof="1">
                <a:solidFill>
                  <a:srgbClr val="664790"/>
                </a:solidFill>
                <a:latin typeface="Verdana"/>
              </a:rPr>
              <a:t>Nodrošināt vienotu risinājumu digitālo platformu pieejamībai katram</a:t>
            </a:r>
            <a:r>
              <a:rPr lang="lv-LV" sz="1600" b="0" noProof="1">
                <a:solidFill>
                  <a:srgbClr val="664790"/>
                </a:solidFill>
                <a:latin typeface="Verdana"/>
              </a:rPr>
              <a:t> pedagogam un katram skolēnam.</a:t>
            </a:r>
            <a:endParaRPr lang="lv-LV" sz="16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6089" y="4240694"/>
            <a:ext cx="10817352" cy="1097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45" name="TextBox 44"/>
          <p:cNvSpPr txBox="1"/>
          <p:nvPr/>
        </p:nvSpPr>
        <p:spPr>
          <a:xfrm>
            <a:off x="676089" y="4492353"/>
            <a:ext cx="475488" cy="273921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pPr algn="l"/>
            <a:r>
              <a:rPr lang="en-US" sz="1600" b="1" noProof="1">
                <a:solidFill>
                  <a:srgbClr val="7030A0"/>
                </a:solidFill>
                <a:latin typeface="Verdana"/>
              </a:rPr>
              <a:t>4</a:t>
            </a:r>
            <a:endParaRPr sz="1600" b="1">
              <a:solidFill>
                <a:srgbClr val="7030A0"/>
              </a:solidFill>
              <a:latin typeface="Verdan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43017" y="4369243"/>
            <a:ext cx="1965960" cy="520142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FINANSĒJUMS UN KAPACITĀTE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419289" y="4246133"/>
            <a:ext cx="8074152" cy="766364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pPr algn="l"/>
            <a:r>
              <a:rPr lang="lv-LV" sz="1600" b="0" noProof="1">
                <a:solidFill>
                  <a:srgbClr val="664790"/>
                </a:solidFill>
                <a:latin typeface="Verdana"/>
              </a:rPr>
              <a:t>Nodrošināt garantētu, atbilstoša apjoma valsts budžeta  finansējumu mācību līdzekļu iegādei, satura izstrādei vai aktualizācijai, </a:t>
            </a:r>
            <a:r>
              <a:rPr lang="lv-LV" sz="1600" noProof="1">
                <a:solidFill>
                  <a:srgbClr val="664790"/>
                </a:solidFill>
                <a:latin typeface="Verdana"/>
              </a:rPr>
              <a:t>metodiskā atbalsta nodrošināšanai.</a:t>
            </a:r>
            <a:endParaRPr lang="lv-LV" sz="1600" b="0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76089" y="5750300"/>
            <a:ext cx="73152" cy="56692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749241" y="5750300"/>
            <a:ext cx="10744200" cy="566928"/>
          </a:xfrm>
          <a:prstGeom prst="rect">
            <a:avLst/>
          </a:prstGeom>
          <a:solidFill>
            <a:srgbClr val="F1EE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latin typeface="Verdana"/>
              <a:ea typeface="Verdan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98034" y="5781027"/>
            <a:ext cx="10263188" cy="520142"/>
          </a:xfrm>
          <a:prstGeom prst="rect">
            <a:avLst/>
          </a:prstGeom>
          <a:noFill/>
        </p:spPr>
        <p:txBody>
          <a:bodyPr wrap="square" lIns="18288" tIns="13716" rIns="18288" bIns="13716" anchor="ctr">
            <a:spAutoFit/>
          </a:bodyPr>
          <a:lstStyle/>
          <a:p>
            <a:pPr algn="l"/>
            <a:r>
              <a:rPr lang="lv-LV" sz="1600" b="1" noProof="1">
                <a:solidFill>
                  <a:srgbClr val="664790"/>
                </a:solidFill>
                <a:latin typeface="Verdana"/>
              </a:rPr>
              <a:t>PRINCIPS: būtiskas satura izmaiņas virzāmas tikai kopā ar izmaksu, termiņu, atbildību un ieviešanas gatavības plānu.</a:t>
            </a:r>
            <a:endParaRPr lang="lv-LV" sz="1600" b="1">
              <a:solidFill>
                <a:srgbClr val="664790"/>
              </a:solidFill>
              <a:latin typeface="Verdana"/>
              <a:ea typeface="Verdana"/>
            </a:endParaRPr>
          </a:p>
        </p:txBody>
      </p:sp>
      <p:sp>
        <p:nvSpPr>
          <p:cNvPr id="2" name="Rectangle 43">
            <a:extLst>
              <a:ext uri="{FF2B5EF4-FFF2-40B4-BE49-F238E27FC236}">
                <a16:creationId xmlns:a16="http://schemas.microsoft.com/office/drawing/2014/main" id="{129C1B89-D690-479D-AC97-B00D4DD6C52D}"/>
              </a:ext>
            </a:extLst>
          </p:cNvPr>
          <p:cNvSpPr/>
          <p:nvPr/>
        </p:nvSpPr>
        <p:spPr>
          <a:xfrm>
            <a:off x="702670" y="5002694"/>
            <a:ext cx="10817352" cy="10972"/>
          </a:xfrm>
          <a:prstGeom prst="rect">
            <a:avLst/>
          </a:prstGeom>
          <a:solidFill>
            <a:srgbClr val="CBC7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</p:spTree>
    <p:extLst>
      <p:ext uri="{BB962C8B-B14F-4D97-AF65-F5344CB8AC3E}">
        <p14:creationId xmlns:p14="http://schemas.microsoft.com/office/powerpoint/2010/main" val="3111069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0929902-51A5-BBF7-79C0-1DC328AA48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/>
              <a:t>Paldies!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B4C5582-4DA0-C4C8-E544-02B9EB1AE17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 rot="5400000">
            <a:off x="10264636" y="3206240"/>
            <a:ext cx="2062163" cy="455084"/>
          </a:xfrm>
        </p:spPr>
        <p:txBody>
          <a:bodyPr/>
          <a:lstStyle/>
          <a:p>
            <a:r>
              <a:rPr lang="lv-LV"/>
              <a:t>29.09.2026.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0723B6-DBE3-DBEA-ADB3-CA440F4CB7B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rcRect t="13488"/>
          <a:stretch/>
        </p:blipFill>
        <p:spPr>
          <a:xfrm>
            <a:off x="836343" y="0"/>
            <a:ext cx="2211072" cy="191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82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664690"/>
      </a:dk1>
      <a:lt1>
        <a:srgbClr val="FFFFFF"/>
      </a:lt1>
      <a:dk2>
        <a:srgbClr val="00B2BB"/>
      </a:dk2>
      <a:lt2>
        <a:srgbClr val="FFFFFF"/>
      </a:lt2>
      <a:accent1>
        <a:srgbClr val="664690"/>
      </a:accent1>
      <a:accent2>
        <a:srgbClr val="00B2BB"/>
      </a:accent2>
      <a:accent3>
        <a:srgbClr val="A391BC"/>
      </a:accent3>
      <a:accent4>
        <a:srgbClr val="C2B5D3"/>
      </a:accent4>
      <a:accent5>
        <a:srgbClr val="E0DAE9"/>
      </a:accent5>
      <a:accent6>
        <a:srgbClr val="EFECF3"/>
      </a:accent6>
      <a:hlink>
        <a:srgbClr val="00B2BB"/>
      </a:hlink>
      <a:folHlink>
        <a:srgbClr val="00B2BB"/>
      </a:folHlink>
    </a:clrScheme>
    <a:fontScheme name="Custom 4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2BC88CBF4E6AC442B9B7AF2003B7D5E5" ma:contentTypeVersion="11" ma:contentTypeDescription="Izveidot jaunu dokumentu." ma:contentTypeScope="" ma:versionID="de0cb6de1799f7d138d37673e783c11a">
  <xsd:schema xmlns:xsd="http://www.w3.org/2001/XMLSchema" xmlns:xs="http://www.w3.org/2001/XMLSchema" xmlns:p="http://schemas.microsoft.com/office/2006/metadata/properties" xmlns:ns2="a92bdae2-dc57-4135-86e5-e29ea40dd185" xmlns:ns3="8e8bca77-b2e7-42db-897d-d687a288fea5" targetNamespace="http://schemas.microsoft.com/office/2006/metadata/properties" ma:root="true" ma:fieldsID="f8562800ab92e83721c94195b785b242" ns2:_="" ns3:_="">
    <xsd:import namespace="a92bdae2-dc57-4135-86e5-e29ea40dd185"/>
    <xsd:import namespace="8e8bca77-b2e7-42db-897d-d687a288fe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2bdae2-dc57-4135-86e5-e29ea40dd1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ttēlu atzīmes" ma:readOnly="false" ma:fieldId="{5cf76f15-5ced-4ddc-b409-7134ff3c332f}" ma:taxonomyMulti="true" ma:sspId="bd8549b7-dcd1-42e7-8754-3ea81710bb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8bca77-b2e7-42db-897d-d687a288fea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386ec2f-c2d9-404a-beb6-8be19f021dcf}" ma:internalName="TaxCatchAll" ma:showField="CatchAllData" ma:web="8e8bca77-b2e7-42db-897d-d687a288fe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e8bca77-b2e7-42db-897d-d687a288fea5" xsi:nil="true"/>
    <lcf76f155ced4ddcb4097134ff3c332f xmlns="a92bdae2-dc57-4135-86e5-e29ea40dd18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79090B9-D811-4A8A-9911-D5C2E4EB72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2F248A-676E-4D85-AAD1-45F06055A456}">
  <ds:schemaRefs>
    <ds:schemaRef ds:uri="8e8bca77-b2e7-42db-897d-d687a288fea5"/>
    <ds:schemaRef ds:uri="a92bdae2-dc57-4135-86e5-e29ea40dd18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942C374-68CB-4B3F-AF37-141DAAD65E98}">
  <ds:schemaRefs>
    <ds:schemaRef ds:uri="8e8bca77-b2e7-42db-897d-d687a288fea5"/>
    <ds:schemaRef ds:uri="a92bdae2-dc57-4135-86e5-e29ea40dd185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49</Slides>
  <Notes>21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Tiešsaistes seminārs izglītības iestāžu vadības pārstāvjiem   Izmaiņas valsts pamatizglītības un vispārējās vidējās izglītības standartā un aktuāli izglītības satura jautājumi  </vt:lpstr>
      <vt:lpstr>Vebināra darba kārtība</vt:lpstr>
      <vt:lpstr>PowerPoint Presentation</vt:lpstr>
      <vt:lpstr>PowerPoint Presentation</vt:lpstr>
      <vt:lpstr>PowerPoint Presentation</vt:lpstr>
      <vt:lpstr>Grozījumi valsts vispārējās vidējās izglītības standartā</vt:lpstr>
      <vt:lpstr>Valsts aizsardzības mācība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Grozījumi valsts vispārējās vidējās izglītības standartā</vt:lpstr>
      <vt:lpstr>Individuālais izglītības programmas apguves plāns</vt:lpstr>
      <vt:lpstr>Mācību sasniegumu vērtēšana</vt:lpstr>
      <vt:lpstr>Valsts pārbaudes darbi vispārējā vidējā izglītībā 2026./2027.m.g.</vt:lpstr>
      <vt:lpstr>Grozījumi valsts pamatizglītības standartā</vt:lpstr>
      <vt:lpstr>Individuālais izglītības programmas apguves plāns </vt:lpstr>
      <vt:lpstr>Individuālais izglītības programmas apguves plāns </vt:lpstr>
      <vt:lpstr>Rekomendācijas ģimenes un citu specialitāšu ārstiem fizisko aktivitāšu un to slodzes intensitātes noteikšanai izglītojamiem dažādu veselības traucējumu gadījumos </vt:lpstr>
      <vt:lpstr>Valsts pārbaudes darbi pamatizglītībā</vt:lpstr>
      <vt:lpstr>Summatīvā vērtējuma svars un uzlabošana</vt:lpstr>
      <vt:lpstr>Izmaiņas vērtējumu uzlabošanā I </vt:lpstr>
      <vt:lpstr>Izmaiņas vērtējumu uzlabošanā II  </vt:lpstr>
      <vt:lpstr>INFORMATĪVAIS ZIŅOJUMS VISPĀRĒJĀS IZGLĪTĪBAS SATURA PILNVEIDE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IZGLĪTĪBAS SATURA  PILNVEIDES PROCESA PIEDĀVĀJUMS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Paldies!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PREZENTĀCIJAS NOSAUKUMS</dc:title>
  <dc:creator>Egita Diure</dc:creator>
  <cp:revision>2</cp:revision>
  <dcterms:modified xsi:type="dcterms:W3CDTF">2026-09-30T09:08:35Z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0x0101002BC88CBF4E6AC442B9B7AF2003B7D5E5</vt:lpwstr>
  </property>
  <property fmtid="{D5CDD505-2E9C-101B-9397-08002B2CF9AE}" pid="3" name="MediaServiceImageTags">
    <vt:lpwstr/>
  </property>
</Properties>
</file>